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5" r:id="rId2"/>
    <p:sldId id="259" r:id="rId3"/>
    <p:sldId id="260" r:id="rId4"/>
    <p:sldId id="261" r:id="rId5"/>
    <p:sldId id="264" r:id="rId6"/>
    <p:sldId id="274" r:id="rId7"/>
    <p:sldId id="276" r:id="rId8"/>
    <p:sldId id="265" r:id="rId9"/>
    <p:sldId id="278" r:id="rId10"/>
    <p:sldId id="280" r:id="rId11"/>
    <p:sldId id="281" r:id="rId12"/>
    <p:sldId id="283" r:id="rId13"/>
    <p:sldId id="28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F15"/>
    <a:srgbClr val="EDB823"/>
    <a:srgbClr val="B38B19"/>
    <a:srgbClr val="9162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26" autoAdjust="0"/>
  </p:normalViewPr>
  <p:slideViewPr>
    <p:cSldViewPr>
      <p:cViewPr>
        <p:scale>
          <a:sx n="70" d="100"/>
          <a:sy n="70" d="100"/>
        </p:scale>
        <p:origin x="-5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9024E5-398A-4F76-B573-A093A66B6923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008131-6759-4583-84CC-33D4D443A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3/21/739/21739461_0_973a_7cecff84_L1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54;&#1054;\&#1056;&#1072;&#1073;&#1086;&#1095;&#1080;&#1081;%20&#1089;&#1090;&#1086;&#1083;\&#1052;&#1086;&#1103;%20&#1084;&#1091;&#1079;&#1099;&#1082;&#1072;\&#1052;&#1091;&#1079;&#1099;&#1082;&#1072;%20&#1076;&#1083;&#1103;%20&#1054;&#1083;&#1080;\Crazy%20Frog\02-crazy_frog-axel_f-dg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ecmo.ru/data/images/news/Vashutino14maya_03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photographic.com.ua/image/322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ochtimes.com.ua/rus/images/stories/01/world/avstral9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ru.epochtimes.com.ua/rus/images/stories/04/world/u70_83256207_8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maglov-vector.narod.ru/urok1.3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tycovka.net/uploads/posts/2008-09/1222412537_8neodzhertalec-i-raduga.jpg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dox.land.ru/zakat-m.jpg" TargetMode="External"/><Relationship Id="rId2" Type="http://schemas.openxmlformats.org/officeDocument/2006/relationships/hyperlink" Target="http://club-edu.tambov.ru/vjpusk/vjp144/rabot/30/images/new_pa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bellona.ru/imagearchive/ingressimage_246656_1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14348" y="571480"/>
            <a:ext cx="785814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Техногенез: </a:t>
            </a:r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понятие и проявления</a:t>
            </a:r>
            <a:endParaRPr lang="ru-RU" sz="4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" name="Picture 4" descr="Картинка 19 из 7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85992"/>
            <a:ext cx="3857652" cy="437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02-crazy_frog-axel_f-dg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Фролова Галина Владимировна,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учитель географии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 МОУ «Средняя школа №20»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 г.Балаково Саратовской области.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Массовое сведение лесов на планете: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5486400"/>
            <a:ext cx="7485888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3" descr="Картинка 3 из 16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053290" cy="529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Их исчезновение и деградация связываются со следующими факторами: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7333488" cy="5029200"/>
          </a:xfrm>
        </p:spPr>
        <p:txBody>
          <a:bodyPr>
            <a:normAutofit fontScale="55000" lnSpcReduction="20000"/>
          </a:bodyPr>
          <a:lstStyle/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заготовки промышленной древесины в больших масштабах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расширение масштабов и площадей заготовок древесного топлива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усиление демографического пресса 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вытеснение естественных лесов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сохранение в слаборазвитых странах переложного земледелия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превращение лесов в пастбищные угодья 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перевыпас</a:t>
            </a: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скота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усиление воздействия факторов индустриального происхождения </a:t>
            </a:r>
          </a:p>
          <a:p>
            <a:pPr marL="996696" indent="-91440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sz="4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усиление рекреационного использования лесов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Состояния природной среды: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естественное</a:t>
            </a:r>
          </a:p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равновесное</a:t>
            </a:r>
          </a:p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кризисное</a:t>
            </a:r>
          </a:p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критическое</a:t>
            </a:r>
          </a:p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катастрофическое</a:t>
            </a:r>
          </a:p>
          <a:p>
            <a:pPr marL="596646" indent="-514350">
              <a:buClr>
                <a:schemeClr val="tx2">
                  <a:lumMod val="10000"/>
                </a:schemeClr>
              </a:buClr>
              <a:buFont typeface="+mj-lt"/>
              <a:buAutoNum type="arabicParenR"/>
            </a:pPr>
            <a:r>
              <a:rPr lang="ru-RU" dirty="0" smtClean="0"/>
              <a:t>состояние коллапса</a:t>
            </a:r>
          </a:p>
          <a:p>
            <a:endParaRPr lang="ru-RU" dirty="0"/>
          </a:p>
        </p:txBody>
      </p:sp>
      <p:pic>
        <p:nvPicPr>
          <p:cNvPr id="22530" name="Picture 2" descr="Картинка 6 из 1329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727" t="5896" r="8337" b="5896"/>
          <a:stretch>
            <a:fillRect/>
          </a:stretch>
        </p:blipFill>
        <p:spPr bwMode="auto">
          <a:xfrm>
            <a:off x="4953612" y="1295400"/>
            <a:ext cx="3458790" cy="2633666"/>
          </a:xfrm>
          <a:prstGeom prst="rect">
            <a:avLst/>
          </a:prstGeom>
          <a:noFill/>
        </p:spPr>
      </p:pic>
      <p:pic>
        <p:nvPicPr>
          <p:cNvPr id="5" name="Picture 3" descr="Картинка 30 из 77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99370"/>
            <a:ext cx="3569792" cy="2377630"/>
          </a:xfrm>
          <a:prstGeom prst="rect">
            <a:avLst/>
          </a:prstGeom>
          <a:noFill/>
        </p:spPr>
      </p:pic>
      <p:pic>
        <p:nvPicPr>
          <p:cNvPr id="6" name="Picture 5" descr="Картинка 30 из 77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857760"/>
            <a:ext cx="255548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498080" cy="2357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«Загрязненность» -  </a:t>
            </a:r>
            <a:r>
              <a:rPr lang="ru-RU" dirty="0" smtClean="0"/>
              <a:t>это появление в составе природной среды новых компонентов</a:t>
            </a:r>
            <a:r>
              <a:rPr lang="ru-RU" smtClean="0"/>
              <a:t>, вызванных </a:t>
            </a:r>
            <a:r>
              <a:rPr lang="ru-RU" dirty="0" smtClean="0"/>
              <a:t>либо деятельностью человека, либо  какими-то природными явлениями.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Домашнее задание.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Дать письменный ответ на вопрос: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Каким вы видите дальнейшее взаимодействие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природы и общества, что необходимо сделать,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чтобы </a:t>
            </a:r>
            <a:r>
              <a:rPr lang="ru-RU" dirty="0" err="1" smtClean="0">
                <a:solidFill>
                  <a:schemeClr val="bg1"/>
                </a:solidFill>
              </a:rPr>
              <a:t>техногенез</a:t>
            </a:r>
            <a:r>
              <a:rPr lang="ru-RU" dirty="0" smtClean="0">
                <a:solidFill>
                  <a:schemeClr val="bg1"/>
                </a:solidFill>
              </a:rPr>
              <a:t> стал благом, а не проблемой?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428604"/>
            <a:ext cx="8286808" cy="4709160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	</a:t>
            </a:r>
            <a:r>
              <a:rPr lang="ru-RU" sz="3600" dirty="0" smtClean="0"/>
              <a:t>Техногенез – это процесс изменения природных комплексов под воздействием производственной деятельности человека. </a:t>
            </a:r>
            <a:endParaRPr lang="ru-RU" sz="3600" dirty="0"/>
          </a:p>
        </p:txBody>
      </p:sp>
      <p:pic>
        <p:nvPicPr>
          <p:cNvPr id="11266" name="Picture 2" descr="http://www.greenfashion.ru/st-sad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643314"/>
            <a:ext cx="3113540" cy="2071702"/>
          </a:xfrm>
          <a:prstGeom prst="rect">
            <a:avLst/>
          </a:prstGeom>
          <a:noFill/>
        </p:spPr>
      </p:pic>
      <p:pic>
        <p:nvPicPr>
          <p:cNvPr id="11268" name="Picture 4" descr="http://www.russia-today.ru/2008/no_22/picts/22_he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3238500" cy="2114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270" name="Picture 6" descr="http://www.npo.lit.ru/files/news/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2"/>
            <a:ext cx="2214578" cy="1663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1272" name="Picture 8" descr="http://www.russia-today.ru/2001/no_24/pict/24_ec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47092"/>
            <a:ext cx="2614611" cy="388230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10" descr="http://pro100info.ru/files/2009/01/dliytehnikoekonom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142984"/>
            <a:ext cx="1928794" cy="14501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dirty="0" smtClean="0"/>
              <a:t>Суть </a:t>
            </a:r>
            <a:r>
              <a:rPr lang="ru-RU" dirty="0" err="1" smtClean="0"/>
              <a:t>техногенеза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285860"/>
            <a:ext cx="6572296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Преобразование биосферы под влиянием совокупности геохимических процессов, связанных с технической и технологической деятельностью людей, по извлечению из окружающей среды концентрации и перегруппировке целого ряда химических элементов, их минеральных и органических соединений.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4" descr="http://img1.liveinternet.ru/images/attach/c/0/38/644/38644943_1224872453_56566bd890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071546"/>
            <a:ext cx="2438377" cy="16153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2" descr="http://i.i.ua/photo/images/pic/0/2/1423420_81c99d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786058"/>
            <a:ext cx="2405079" cy="1803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6" descr="http://russian-fair.ru/files/9999999999999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201" y="4786322"/>
            <a:ext cx="2500330" cy="18752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07203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Наряду с понятием техногенез в литературе широко используется иное понятие -  антропогенез.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		Антропогенез – это начальный этап воздействия общества на окружающую среду, который по мере развития производственных сил постепенно сменился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техногенезом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11" descr="http://maglov-vector.narod.ru/urok1.3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793" y="428604"/>
            <a:ext cx="4114893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http://www.venda.ru/project/2007/Androsov/index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3786214" cy="1588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9" descr="Картинка 1 из 17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500570"/>
            <a:ext cx="2933685" cy="1860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397"/>
          <a:ext cx="9144000" cy="678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/>
                <a:gridCol w="4024330"/>
                <a:gridCol w="3048000"/>
              </a:tblGrid>
              <a:tr h="5674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этапа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Характеристика производительных</a:t>
                      </a:r>
                      <a:r>
                        <a:rPr lang="ru-RU" sz="1600" baseline="0" dirty="0" smtClean="0"/>
                        <a:t> сил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Ареал</a:t>
                      </a:r>
                      <a:endParaRPr lang="ru-RU" sz="1600" dirty="0"/>
                    </a:p>
                  </a:txBody>
                  <a:tcPr/>
                </a:tc>
              </a:tr>
              <a:tr h="5674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1.Антропогенез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Охота, собирательство</a:t>
                      </a:r>
                      <a:r>
                        <a:rPr lang="ru-RU" sz="1400" baseline="0" dirty="0" smtClean="0"/>
                        <a:t> и т.д.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5674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2.Точечный техногенез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Возникновение земледелия, первых поселений человека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«Точечные» участки территории</a:t>
                      </a:r>
                      <a:endParaRPr lang="ru-RU" sz="1400" dirty="0"/>
                    </a:p>
                  </a:txBody>
                  <a:tcPr/>
                </a:tc>
              </a:tr>
              <a:tr h="5674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3. Локальный техногенез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Возникновение многопольных</a:t>
                      </a:r>
                      <a:r>
                        <a:rPr lang="ru-RU" sz="1400" baseline="0" dirty="0" smtClean="0"/>
                        <a:t> систем земледелия, использование тягловой силы скота, зарождение городов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Ограниченные участки территории и акватории в ряде мест земного</a:t>
                      </a:r>
                      <a:r>
                        <a:rPr lang="ru-RU" sz="1400" baseline="0" dirty="0" smtClean="0"/>
                        <a:t> шара</a:t>
                      </a:r>
                      <a:endParaRPr lang="ru-RU" sz="1400" dirty="0"/>
                    </a:p>
                  </a:txBody>
                  <a:tcPr/>
                </a:tc>
              </a:tr>
              <a:tr h="5674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4. </a:t>
                      </a:r>
                      <a:r>
                        <a:rPr lang="ru-RU" sz="1400" dirty="0" err="1" smtClean="0"/>
                        <a:t>Микрорегиональный</a:t>
                      </a:r>
                      <a:r>
                        <a:rPr lang="ru-RU" sz="1400" dirty="0" smtClean="0"/>
                        <a:t> техногенез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Промышленная революция 17-18 вв., использование силы пара развитие добывающей</a:t>
                      </a:r>
                      <a:r>
                        <a:rPr lang="ru-RU" sz="1400" baseline="0" dirty="0" smtClean="0"/>
                        <a:t> и обрабатывающей промышленности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Формирование промышленных</a:t>
                      </a:r>
                      <a:r>
                        <a:rPr lang="ru-RU" sz="1400" baseline="0" dirty="0" smtClean="0"/>
                        <a:t> центров,</a:t>
                      </a:r>
                      <a:endParaRPr lang="ru-RU" sz="1400" dirty="0"/>
                    </a:p>
                  </a:txBody>
                  <a:tcPr/>
                </a:tc>
              </a:tr>
              <a:tr h="5674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5. </a:t>
                      </a:r>
                      <a:r>
                        <a:rPr lang="ru-RU" sz="1400" dirty="0" err="1" smtClean="0"/>
                        <a:t>Мезорегиональный</a:t>
                      </a:r>
                      <a:r>
                        <a:rPr lang="ru-RU" sz="1400" dirty="0" smtClean="0"/>
                        <a:t> техногенез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Развитие добывающих отраслей, машиностроения и металлообработки , завершение освоения земель, пригодных для  </a:t>
                      </a:r>
                      <a:r>
                        <a:rPr lang="ru-RU" sz="1400" dirty="0" err="1" smtClean="0"/>
                        <a:t>с\х</a:t>
                      </a:r>
                      <a:r>
                        <a:rPr lang="ru-RU" sz="1400" dirty="0" smtClean="0"/>
                        <a:t>, интенсивное развитие железнодорожного и воздушного транспорта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Образование обширных районов с полностью преобразованной</a:t>
                      </a:r>
                      <a:r>
                        <a:rPr lang="ru-RU" sz="1400" baseline="0" dirty="0" smtClean="0"/>
                        <a:t> природной средой, наблюдается последствия воздействия на акваторию и аэроторию</a:t>
                      </a:r>
                      <a:endParaRPr lang="ru-RU" sz="1400" dirty="0"/>
                    </a:p>
                  </a:txBody>
                  <a:tcPr/>
                </a:tc>
              </a:tr>
              <a:tr h="302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</a:t>
                      </a:r>
                      <a:r>
                        <a:rPr lang="ru-RU" sz="1400" dirty="0" err="1" smtClean="0"/>
                        <a:t>Макрорегиональный</a:t>
                      </a:r>
                      <a:r>
                        <a:rPr lang="ru-RU" sz="1400" baseline="0" dirty="0" smtClean="0"/>
                        <a:t> техногенез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Промышленное развитие, формирование ядерной </a:t>
                      </a:r>
                      <a:r>
                        <a:rPr lang="ru-RU" sz="1400" i="0" baseline="0" dirty="0" smtClean="0"/>
                        <a:t> энергетики, интенсивное развитие реактивного воздушного транспорта </a:t>
                      </a:r>
                      <a:endParaRPr lang="ru-RU" sz="1400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Смыкание районов с преобразованной природной средой, образование</a:t>
                      </a:r>
                      <a:r>
                        <a:rPr lang="ru-RU" sz="1400" baseline="0" dirty="0" smtClean="0"/>
                        <a:t> единой техногенной среды, влияние на климатические процессы 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8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7.Глобальный техногенез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Количественное и качественное  расширение процессов хозяйственной деятельности, охватывающий всю</a:t>
                      </a:r>
                      <a:r>
                        <a:rPr lang="ru-RU" sz="1400" i="0" baseline="0" dirty="0" smtClean="0"/>
                        <a:t> планету</a:t>
                      </a:r>
                      <a:r>
                        <a:rPr lang="ru-RU" sz="1400" i="0" dirty="0" smtClean="0"/>
                        <a:t> </a:t>
                      </a:r>
                      <a:endParaRPr lang="ru-RU" sz="1400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Геоториальное</a:t>
                      </a:r>
                      <a:r>
                        <a:rPr lang="ru-RU" sz="1400" dirty="0" smtClean="0"/>
                        <a:t> смыкание географической</a:t>
                      </a:r>
                      <a:r>
                        <a:rPr lang="ru-RU" sz="1400" baseline="0" dirty="0" smtClean="0"/>
                        <a:t> среды и географической оболочки, влияние на климат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убаи из косм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57166"/>
            <a:ext cx="7286644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	</a:t>
            </a:r>
            <a:r>
              <a:rPr lang="ru-RU" sz="3200" b="1" dirty="0" smtClean="0"/>
              <a:t>Вывод: вся совокупность современных процессов  воздействия общества на природу может быть охарактеризована как техногенез.</a:t>
            </a:r>
            <a:endParaRPr lang="ru-RU" sz="32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а 28 из 7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2"/>
            <a:ext cx="3076569" cy="2286942"/>
          </a:xfrm>
          <a:prstGeom prst="rect">
            <a:avLst/>
          </a:prstGeom>
          <a:noFill/>
        </p:spPr>
      </p:pic>
      <p:pic>
        <p:nvPicPr>
          <p:cNvPr id="10" name="Picture 15" descr="http://i.i.ua/photo/images/pic/9/1/1423419_af9c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736"/>
            <a:ext cx="2762269" cy="2071702"/>
          </a:xfrm>
          <a:prstGeom prst="rect">
            <a:avLst/>
          </a:prstGeom>
          <a:noFill/>
        </p:spPr>
      </p:pic>
      <p:pic>
        <p:nvPicPr>
          <p:cNvPr id="8" name="Picture 10" descr="http://www.rusproject.org/pages/analysis/analysis_11/images/foto_sem_albomi_80/sineg_priro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00570"/>
            <a:ext cx="1607355" cy="214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техногенного воздействия: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Прямые</a:t>
            </a:r>
          </a:p>
          <a:p>
            <a:r>
              <a:rPr lang="ru-RU" dirty="0" smtClean="0"/>
              <a:t>Косвенные</a:t>
            </a:r>
            <a:endParaRPr lang="ru-RU" dirty="0"/>
          </a:p>
        </p:txBody>
      </p:sp>
      <p:pic>
        <p:nvPicPr>
          <p:cNvPr id="6" name="Picture 8" descr="http://www.webois.org.ua/jewellery/all/derevo/petrfor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357562"/>
            <a:ext cx="3714744" cy="1600717"/>
          </a:xfrm>
          <a:prstGeom prst="rect">
            <a:avLst/>
          </a:prstGeom>
          <a:noFill/>
        </p:spPr>
      </p:pic>
      <p:pic>
        <p:nvPicPr>
          <p:cNvPr id="7" name="Picture 13" descr="Картинка 9 из 5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214818"/>
            <a:ext cx="3233732" cy="2428892"/>
          </a:xfrm>
          <a:prstGeom prst="rect">
            <a:avLst/>
          </a:prstGeom>
          <a:noFill/>
        </p:spPr>
      </p:pic>
      <p:pic>
        <p:nvPicPr>
          <p:cNvPr id="11" name="Picture 7" descr="Картинка 5 из 54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4214818"/>
            <a:ext cx="1713083" cy="24127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500694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«Военный техногенез» – это не только прямое воздействие военно-промышленного комплекса на окружающую среду, но и страшные «следы войн» на территории многих стран, переживших или переживающих военные конфликты, несущие опасность людям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x-team.ru/resources/614316-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473688" cy="52149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img1.liveinternet.ru/images/attach/c/0/32/978/32978851_Dvor_tel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0570"/>
            <a:ext cx="3286148" cy="2200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8382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Глобальные следствия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техногенеза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38200"/>
            <a:ext cx="8127520" cy="5791200"/>
          </a:xfrm>
        </p:spPr>
        <p:txBody>
          <a:bodyPr>
            <a:normAutofit fontScale="85000" lnSpcReduction="20000"/>
          </a:bodyPr>
          <a:lstStyle/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рост численности населения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сокращение биологического разнообразия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угроза парникового эффекта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эрозия почв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радиационное загрязнение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дефицит сырья и топлива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круговорота веществ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загрязнение гидросферы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истончение озонового слоя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загрязнение полей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вырубка лесных массивов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«загрязнение» социальной среды</a:t>
            </a: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эпидемия </a:t>
            </a:r>
            <a:r>
              <a:rPr lang="ru-RU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СПИДа</a:t>
            </a:r>
            <a:endParaRPr lang="ru-RU" sz="3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3796" indent="-571500"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распространение наркомании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371</Words>
  <Application>Microsoft Office PowerPoint</Application>
  <PresentationFormat>Экран (4:3)</PresentationFormat>
  <Paragraphs>83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Суть техногенеза:</vt:lpstr>
      <vt:lpstr>Слайд 4</vt:lpstr>
      <vt:lpstr>Слайд 5</vt:lpstr>
      <vt:lpstr>Слайд 6</vt:lpstr>
      <vt:lpstr>Виды техногенного воздействия:</vt:lpstr>
      <vt:lpstr>Слайд 8</vt:lpstr>
      <vt:lpstr>Глобальные следствия техногенеза.</vt:lpstr>
      <vt:lpstr>Массовое сведение лесов на планете:</vt:lpstr>
      <vt:lpstr>Их исчезновение и деградация связываются со следующими факторами:</vt:lpstr>
      <vt:lpstr>Состояния природной среды:</vt:lpstr>
      <vt:lpstr>Слайд 13</vt:lpstr>
      <vt:lpstr>Слайд 14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2008-12-13T08:45:35Z</dcterms:created>
  <dcterms:modified xsi:type="dcterms:W3CDTF">2011-10-20T08:07:16Z</dcterms:modified>
</cp:coreProperties>
</file>