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8" r:id="rId3"/>
    <p:sldId id="271" r:id="rId4"/>
    <p:sldId id="272" r:id="rId5"/>
    <p:sldId id="273" r:id="rId6"/>
    <p:sldId id="270" r:id="rId7"/>
    <p:sldId id="278" r:id="rId8"/>
    <p:sldId id="259" r:id="rId9"/>
    <p:sldId id="260" r:id="rId10"/>
    <p:sldId id="261" r:id="rId11"/>
    <p:sldId id="275" r:id="rId12"/>
    <p:sldId id="276" r:id="rId13"/>
    <p:sldId id="277" r:id="rId14"/>
    <p:sldId id="282" r:id="rId15"/>
    <p:sldId id="283" r:id="rId16"/>
    <p:sldId id="280" r:id="rId17"/>
    <p:sldId id="284" r:id="rId18"/>
    <p:sldId id="286" r:id="rId19"/>
    <p:sldId id="285" r:id="rId20"/>
    <p:sldId id="281" r:id="rId21"/>
    <p:sldId id="288" r:id="rId22"/>
    <p:sldId id="287" r:id="rId23"/>
    <p:sldId id="289" r:id="rId24"/>
    <p:sldId id="274" r:id="rId25"/>
    <p:sldId id="292" r:id="rId26"/>
    <p:sldId id="290" r:id="rId27"/>
    <p:sldId id="29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F14F4-68C6-4669-A7F9-F7AC5E1AF096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CCDDC-3C0B-4734-BDA2-78EFAAB25C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CCDDC-3C0B-4734-BDA2-78EFAAB25C4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D103F-A3B4-4776-BA7B-97F0ADAE9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59C57-DD99-4975-9CD2-3B336415B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D103F-A3B4-4776-BA7B-97F0ADAE9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59C57-DD99-4975-9CD2-3B336415B7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6" name="Picture 4" descr="C:\Users\Компас\Desktop\Снова в школу. Банеры вертикальные и горизонтальные, колокольчик школьный\cfgtyu.png"/>
          <p:cNvPicPr>
            <a:picLocks noChangeAspect="1" noChangeArrowheads="1"/>
          </p:cNvPicPr>
          <p:nvPr userDrawn="1"/>
        </p:nvPicPr>
        <p:blipFill>
          <a:blip r:embed="rId13" cstate="screen"/>
          <a:srcRect l="2335" t="11091" r="1162"/>
          <a:stretch>
            <a:fillRect/>
          </a:stretch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0" cmpd="thickThin">
            <a:solidFill>
              <a:schemeClr val="accent5">
                <a:lumMod val="75000"/>
                <a:alpha val="7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5.gif"/><Relationship Id="rId7" Type="http://schemas.openxmlformats.org/officeDocument/2006/relationships/image" Target="../media/image19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8.gif"/><Relationship Id="rId11" Type="http://schemas.openxmlformats.org/officeDocument/2006/relationships/slide" Target="slide10.xml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90;&#1072;&#1073;&#1083;&#1080;&#1094;&#1072;%20&#1085;&#1072;%206\&#1084;&#1086;&#1081;%20&#1091;&#1088;&#1086;&#1082;\&#1052;&#1072;&#1084;&#1072;%20&#1076;&#1083;&#1103;%20&#1084;&#1072;&#1084;&#1086;&#1085;&#1090;&#1105;&#1085;&#1082;&#1072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90;&#1072;&#1073;&#1083;&#1080;&#1094;&#1072;%20&#1085;&#1072;%206\&#1084;&#1086;&#1081;%20&#1091;&#1088;&#1086;&#1082;\&#1055;&#1077;&#1089;&#1085;&#1103;%20&#1052;&#1072;&#1084;&#1086;&#1085;&#1090;&#1105;&#1085;&#1082;&#1072;.mp3" TargetMode="External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187624" y="2492896"/>
            <a:ext cx="6624736" cy="3076804"/>
            <a:chOff x="1115616" y="2132856"/>
            <a:chExt cx="7165477" cy="335506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32856"/>
              <a:ext cx="7165477" cy="11012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61672" y="5085184"/>
              <a:ext cx="4910120" cy="4027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</p:grp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32656"/>
            <a:ext cx="41433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051720" y="4005064"/>
            <a:ext cx="4896544" cy="273630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Составила: </a:t>
            </a:r>
            <a:r>
              <a:rPr lang="ru-RU" sz="2000" b="1" dirty="0" err="1" smtClean="0">
                <a:solidFill>
                  <a:schemeClr val="tx1"/>
                </a:solidFill>
              </a:rPr>
              <a:t>Стасенко</a:t>
            </a:r>
            <a:r>
              <a:rPr lang="ru-RU" sz="2000" b="1" dirty="0" smtClean="0">
                <a:solidFill>
                  <a:schemeClr val="tx1"/>
                </a:solidFill>
              </a:rPr>
              <a:t> Галина Николаевна,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МОУ «Лицей № 3 им. П.А.Столыпина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г. Ртищево Саратовской области»,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первая квалификационная категория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2015 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44824"/>
            <a:ext cx="9036496" cy="489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427984" y="3356992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u="sng" dirty="0" smtClean="0"/>
              <a:t>Африка</a:t>
            </a:r>
            <a:endParaRPr lang="ru-RU" sz="4800" b="1" i="1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33056" y="4509120"/>
            <a:ext cx="3210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u="sng" dirty="0" smtClean="0"/>
              <a:t>Австралия</a:t>
            </a:r>
            <a:endParaRPr lang="ru-RU" sz="4800" b="1" i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Найдите значения следующих выражений:</a:t>
            </a:r>
            <a:r>
              <a:rPr lang="en-US" sz="3600" b="1" dirty="0" smtClean="0">
                <a:solidFill>
                  <a:srgbClr val="0070C0"/>
                </a:solidFill>
              </a:rPr>
              <a:t> </a:t>
            </a:r>
            <a:r>
              <a:rPr lang="en-US" sz="4800" b="1" i="1" dirty="0" smtClean="0"/>
              <a:t>1</a:t>
            </a:r>
            <a:r>
              <a:rPr lang="ru-RU" sz="4800" b="1" i="1" dirty="0" smtClean="0"/>
              <a:t>∙6=      </a:t>
            </a:r>
            <a:r>
              <a:rPr lang="en-US" sz="4800" b="1" i="1" dirty="0" smtClean="0"/>
              <a:t>2</a:t>
            </a:r>
            <a:r>
              <a:rPr lang="ru-RU" sz="4800" b="1" i="1" dirty="0" smtClean="0"/>
              <a:t>∙6=       3∙6=       </a:t>
            </a:r>
            <a:endParaRPr lang="en-US" sz="4800" b="1" i="1" dirty="0" smtClean="0"/>
          </a:p>
          <a:p>
            <a:pPr algn="ctr"/>
            <a:r>
              <a:rPr lang="en-US" sz="4800" b="1" i="1" dirty="0" smtClean="0"/>
              <a:t>4</a:t>
            </a:r>
            <a:r>
              <a:rPr lang="ru-RU" sz="4800" b="1" i="1" dirty="0" smtClean="0"/>
              <a:t>∙6=     </a:t>
            </a:r>
            <a:r>
              <a:rPr lang="en-US" sz="4800" b="1" i="1" dirty="0" smtClean="0"/>
              <a:t>5</a:t>
            </a:r>
            <a:r>
              <a:rPr lang="ru-RU" sz="4800" b="1" i="1" dirty="0" smtClean="0"/>
              <a:t>∙6= </a:t>
            </a:r>
            <a:r>
              <a:rPr lang="en-US" sz="4800" b="1" i="1" dirty="0" smtClean="0"/>
              <a:t>       </a:t>
            </a:r>
            <a:r>
              <a:rPr lang="ru-RU" sz="4800" b="1" i="1" dirty="0" smtClean="0"/>
              <a:t>30+6=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1268760"/>
            <a:ext cx="17347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30+6=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260648"/>
            <a:ext cx="36004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b="1" i="1" dirty="0" smtClean="0"/>
              <a:t>1</a:t>
            </a:r>
            <a:r>
              <a:rPr lang="ru-RU" sz="8000" b="1" i="1" dirty="0" smtClean="0"/>
              <a:t>∙6=</a:t>
            </a:r>
            <a:r>
              <a:rPr lang="en-US" sz="8000" b="1" i="1" dirty="0" smtClean="0"/>
              <a:t>6</a:t>
            </a:r>
            <a:r>
              <a:rPr lang="ru-RU" sz="8000" b="1" i="1" dirty="0" smtClean="0"/>
              <a:t>        </a:t>
            </a:r>
          </a:p>
          <a:p>
            <a:r>
              <a:rPr lang="en-US" sz="8000" b="1" i="1" dirty="0" smtClean="0"/>
              <a:t>2</a:t>
            </a:r>
            <a:r>
              <a:rPr lang="ru-RU" sz="8000" b="1" i="1" dirty="0" smtClean="0"/>
              <a:t>∙6=</a:t>
            </a:r>
            <a:r>
              <a:rPr lang="en-US" sz="8000" b="1" i="1" dirty="0" smtClean="0"/>
              <a:t>12</a:t>
            </a:r>
            <a:r>
              <a:rPr lang="ru-RU" sz="8000" b="1" i="1" dirty="0" smtClean="0"/>
              <a:t>       </a:t>
            </a:r>
          </a:p>
          <a:p>
            <a:r>
              <a:rPr lang="ru-RU" sz="8000" b="1" i="1" dirty="0" smtClean="0"/>
              <a:t>3∙6=18    </a:t>
            </a:r>
          </a:p>
          <a:p>
            <a:r>
              <a:rPr lang="en-US" sz="8000" b="1" i="1" dirty="0" smtClean="0"/>
              <a:t>4</a:t>
            </a:r>
            <a:r>
              <a:rPr lang="ru-RU" sz="8000" b="1" i="1" dirty="0" smtClean="0"/>
              <a:t>∙6=</a:t>
            </a:r>
            <a:r>
              <a:rPr lang="en-US" sz="8000" b="1" i="1" dirty="0" smtClean="0"/>
              <a:t>24</a:t>
            </a:r>
            <a:r>
              <a:rPr lang="ru-RU" sz="8000" b="1" i="1" dirty="0" smtClean="0"/>
              <a:t> </a:t>
            </a:r>
          </a:p>
          <a:p>
            <a:r>
              <a:rPr lang="en-US" sz="8000" b="1" i="1" dirty="0" smtClean="0"/>
              <a:t>5</a:t>
            </a:r>
            <a:r>
              <a:rPr lang="ru-RU" sz="8000" b="1" i="1" dirty="0" smtClean="0"/>
              <a:t>∙6=</a:t>
            </a:r>
            <a:r>
              <a:rPr lang="en-US" sz="8000" b="1" i="1" dirty="0" smtClean="0"/>
              <a:t>30</a:t>
            </a:r>
            <a:endParaRPr lang="ru-RU" sz="8000" b="1" dirty="0">
              <a:solidFill>
                <a:srgbClr val="0070C0"/>
              </a:solidFill>
            </a:endParaRP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0305" y="0"/>
            <a:ext cx="2613695" cy="2613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99792" y="548680"/>
            <a:ext cx="302679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</a:rPr>
              <a:t>30+6=</a:t>
            </a:r>
            <a:endParaRPr lang="ru-RU" sz="88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1988840"/>
            <a:ext cx="327525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i="1" dirty="0" smtClean="0"/>
              <a:t>6∙5 + 6</a:t>
            </a:r>
            <a:endParaRPr lang="ru-RU" sz="8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4941168"/>
            <a:ext cx="231986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i="1" dirty="0" smtClean="0">
                <a:solidFill>
                  <a:srgbClr val="C00000"/>
                </a:solidFill>
              </a:rPr>
              <a:t>6 ∙ 6</a:t>
            </a: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3501008"/>
            <a:ext cx="585769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/>
              <a:t>6+6+6+6+6+6</a:t>
            </a:r>
            <a:endParaRPr lang="ru-RU" sz="8000" b="1" dirty="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7288" y="0"/>
            <a:ext cx="3026712" cy="184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260648"/>
            <a:ext cx="4537781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урока: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290" name="Picture 2" descr="C:\Users\admin\Desktop\Новая папка\d46f9f9c9a66.jpg"/>
          <p:cNvPicPr>
            <a:picLocks noChangeAspect="1" noChangeArrowheads="1"/>
          </p:cNvPicPr>
          <p:nvPr/>
        </p:nvPicPr>
        <p:blipFill>
          <a:blip r:embed="rId2" cstate="print"/>
          <a:srcRect l="13636" t="10814" r="9091" b="9429"/>
          <a:stretch>
            <a:fillRect/>
          </a:stretch>
        </p:blipFill>
        <p:spPr bwMode="auto">
          <a:xfrm>
            <a:off x="4716016" y="1628800"/>
            <a:ext cx="4248472" cy="4914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1772816"/>
            <a:ext cx="4572000" cy="38164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0" hangingPunct="0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ea typeface="Calibri" pitchFamily="34" charset="0"/>
                <a:cs typeface="Arial" pitchFamily="34" charset="0"/>
              </a:rPr>
              <a:t>ТАБЛИЦА</a:t>
            </a:r>
          </a:p>
          <a:p>
            <a:pPr algn="ctr" eaLnBrk="0" hangingPunct="0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ea typeface="Calibri" pitchFamily="34" charset="0"/>
                <a:cs typeface="Arial" pitchFamily="34" charset="0"/>
              </a:rPr>
              <a:t>УМНОЖЕНИЯ  И ДЕЛЕНИЯ</a:t>
            </a:r>
          </a:p>
          <a:p>
            <a:pPr algn="ctr" eaLnBrk="0" hangingPunct="0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Arial" pitchFamily="34" charset="0"/>
              </a:rPr>
              <a:t>НА </a:t>
            </a:r>
            <a:r>
              <a:rPr lang="ru-RU" sz="8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cs typeface="Arial" pitchFamily="34" charset="0"/>
              </a:rPr>
              <a:t>6</a:t>
            </a:r>
            <a:endParaRPr lang="ru-RU" sz="8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938"/>
            <a:ext cx="1979613" cy="2663825"/>
          </a:xfrm>
          <a:prstGeom prst="rect">
            <a:avLst/>
          </a:prstGeom>
          <a:noFill/>
        </p:spPr>
      </p:pic>
      <p:pic>
        <p:nvPicPr>
          <p:cNvPr id="44035" name="Picture 3" descr="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14740">
            <a:off x="395288" y="2997200"/>
            <a:ext cx="1979612" cy="2089150"/>
          </a:xfrm>
          <a:prstGeom prst="rect">
            <a:avLst/>
          </a:prstGeom>
          <a:noFill/>
        </p:spPr>
      </p:pic>
      <p:pic>
        <p:nvPicPr>
          <p:cNvPr id="44036" name="Picture 4" descr="bcd7b362ac1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</a:blip>
          <a:srcRect/>
          <a:stretch>
            <a:fillRect/>
          </a:stretch>
        </p:blipFill>
        <p:spPr bwMode="auto">
          <a:xfrm>
            <a:off x="9144000" y="3573463"/>
            <a:ext cx="2952750" cy="2362200"/>
          </a:xfrm>
          <a:prstGeom prst="rect">
            <a:avLst/>
          </a:prstGeom>
          <a:noFill/>
        </p:spPr>
      </p:pic>
      <p:sp>
        <p:nvSpPr>
          <p:cNvPr id="44037" name="AutoShape 5"/>
          <p:cNvSpPr>
            <a:spLocks noChangeArrowheads="1"/>
          </p:cNvSpPr>
          <p:nvPr/>
        </p:nvSpPr>
        <p:spPr bwMode="auto">
          <a:xfrm>
            <a:off x="755650" y="333375"/>
            <a:ext cx="1728788" cy="1150938"/>
          </a:xfrm>
          <a:prstGeom prst="cloudCallout">
            <a:avLst>
              <a:gd name="adj1" fmla="val -53398"/>
              <a:gd name="adj2" fmla="val 31519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accent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44038" name="Picture 6" descr="bcd7b362ac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</a:blip>
          <a:srcRect/>
          <a:stretch>
            <a:fillRect/>
          </a:stretch>
        </p:blipFill>
        <p:spPr bwMode="auto">
          <a:xfrm>
            <a:off x="3635375" y="2636838"/>
            <a:ext cx="3024188" cy="2544762"/>
          </a:xfrm>
          <a:prstGeom prst="rect">
            <a:avLst/>
          </a:prstGeom>
          <a:noFill/>
        </p:spPr>
      </p:pic>
      <p:sp>
        <p:nvSpPr>
          <p:cNvPr id="44039" name="AutoShape 7"/>
          <p:cNvSpPr>
            <a:spLocks noChangeArrowheads="1"/>
          </p:cNvSpPr>
          <p:nvPr/>
        </p:nvSpPr>
        <p:spPr bwMode="auto">
          <a:xfrm>
            <a:off x="7380288" y="333375"/>
            <a:ext cx="1368425" cy="863600"/>
          </a:xfrm>
          <a:prstGeom prst="cloudCallout">
            <a:avLst>
              <a:gd name="adj1" fmla="val -50116"/>
              <a:gd name="adj2" fmla="val 10296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accent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44040" name="AutoShape 8"/>
          <p:cNvSpPr>
            <a:spLocks noChangeArrowheads="1"/>
          </p:cNvSpPr>
          <p:nvPr/>
        </p:nvSpPr>
        <p:spPr bwMode="auto">
          <a:xfrm>
            <a:off x="3059113" y="908050"/>
            <a:ext cx="1370012" cy="865188"/>
          </a:xfrm>
          <a:prstGeom prst="cloudCallout">
            <a:avLst>
              <a:gd name="adj1" fmla="val -49884"/>
              <a:gd name="adj2" fmla="val 43394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accent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44041" name="Picture 9" descr="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2420938"/>
            <a:ext cx="2124075" cy="2879725"/>
          </a:xfrm>
          <a:prstGeom prst="rect">
            <a:avLst/>
          </a:prstGeom>
          <a:noFill/>
        </p:spPr>
      </p:pic>
      <p:pic>
        <p:nvPicPr>
          <p:cNvPr id="44042" name="Picture 10" descr="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42043" flipH="1">
            <a:off x="6877050" y="3141663"/>
            <a:ext cx="1512888" cy="2089150"/>
          </a:xfrm>
          <a:prstGeom prst="rect">
            <a:avLst/>
          </a:prstGeom>
          <a:noFill/>
        </p:spPr>
      </p:pic>
      <p:pic>
        <p:nvPicPr>
          <p:cNvPr id="44043" name="Picture 11" descr="149"/>
          <p:cNvPicPr>
            <a:picLocks noChangeAspect="1" noChangeArrowheads="1" noCrop="1"/>
          </p:cNvPicPr>
          <p:nvPr/>
        </p:nvPicPr>
        <p:blipFill>
          <a:blip r:embed="rId6" cstate="print">
            <a:lum bright="-6000"/>
          </a:blip>
          <a:srcRect/>
          <a:stretch>
            <a:fillRect/>
          </a:stretch>
        </p:blipFill>
        <p:spPr bwMode="auto">
          <a:xfrm>
            <a:off x="3132138" y="4941888"/>
            <a:ext cx="663575" cy="865187"/>
          </a:xfrm>
          <a:prstGeom prst="rect">
            <a:avLst/>
          </a:prstGeom>
          <a:noFill/>
        </p:spPr>
      </p:pic>
      <p:pic>
        <p:nvPicPr>
          <p:cNvPr id="44044" name="Picture 12" descr="149"/>
          <p:cNvPicPr>
            <a:picLocks noChangeAspect="1" noChangeArrowheads="1" noCrop="1"/>
          </p:cNvPicPr>
          <p:nvPr/>
        </p:nvPicPr>
        <p:blipFill>
          <a:blip r:embed="rId6" cstate="print">
            <a:lum bright="-6000"/>
          </a:blip>
          <a:srcRect/>
          <a:stretch>
            <a:fillRect/>
          </a:stretch>
        </p:blipFill>
        <p:spPr bwMode="auto">
          <a:xfrm>
            <a:off x="4067175" y="5300663"/>
            <a:ext cx="663575" cy="865187"/>
          </a:xfrm>
          <a:prstGeom prst="rect">
            <a:avLst/>
          </a:prstGeom>
          <a:noFill/>
        </p:spPr>
      </p:pic>
      <p:pic>
        <p:nvPicPr>
          <p:cNvPr id="44045" name="Picture 13" descr="149"/>
          <p:cNvPicPr>
            <a:picLocks noChangeAspect="1" noChangeArrowheads="1" noCrop="1"/>
          </p:cNvPicPr>
          <p:nvPr/>
        </p:nvPicPr>
        <p:blipFill>
          <a:blip r:embed="rId6" cstate="print">
            <a:lum bright="-6000"/>
          </a:blip>
          <a:srcRect/>
          <a:stretch>
            <a:fillRect/>
          </a:stretch>
        </p:blipFill>
        <p:spPr bwMode="auto">
          <a:xfrm>
            <a:off x="6659563" y="5300663"/>
            <a:ext cx="663575" cy="865187"/>
          </a:xfrm>
          <a:prstGeom prst="rect">
            <a:avLst/>
          </a:prstGeom>
          <a:noFill/>
        </p:spPr>
      </p:pic>
      <p:pic>
        <p:nvPicPr>
          <p:cNvPr id="44046" name="Picture 14" descr="n_blu050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79613" y="4581525"/>
            <a:ext cx="846137" cy="846138"/>
          </a:xfrm>
          <a:prstGeom prst="rect">
            <a:avLst/>
          </a:prstGeom>
          <a:noFill/>
        </p:spPr>
      </p:pic>
      <p:pic>
        <p:nvPicPr>
          <p:cNvPr id="44047" name="Picture 15" descr="b13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38513" y="5445125"/>
            <a:ext cx="817562" cy="874713"/>
          </a:xfrm>
          <a:prstGeom prst="rect">
            <a:avLst/>
          </a:prstGeom>
          <a:noFill/>
        </p:spPr>
      </p:pic>
      <p:pic>
        <p:nvPicPr>
          <p:cNvPr id="44048" name="Picture 16" descr="n_blu050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263" y="5516563"/>
            <a:ext cx="774700" cy="774700"/>
          </a:xfrm>
          <a:prstGeom prst="rect">
            <a:avLst/>
          </a:prstGeom>
          <a:noFill/>
        </p:spPr>
      </p:pic>
      <p:pic>
        <p:nvPicPr>
          <p:cNvPr id="44049" name="Picture 17" descr="b13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78600" y="4581525"/>
            <a:ext cx="817563" cy="874713"/>
          </a:xfrm>
          <a:prstGeom prst="rect">
            <a:avLst/>
          </a:prstGeom>
          <a:noFill/>
        </p:spPr>
      </p:pic>
      <p:pic>
        <p:nvPicPr>
          <p:cNvPr id="44050" name="Picture 1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Улыбка.wav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59788" y="6308725"/>
            <a:ext cx="304800" cy="304800"/>
          </a:xfrm>
          <a:prstGeom prst="rect">
            <a:avLst/>
          </a:prstGeom>
          <a:noFill/>
        </p:spPr>
      </p:pic>
      <p:pic>
        <p:nvPicPr>
          <p:cNvPr id="44051" name="Picture 19" descr="b2c9562e264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2241550" y="2781300"/>
            <a:ext cx="1592263" cy="1966913"/>
          </a:xfrm>
          <a:prstGeom prst="rect">
            <a:avLst/>
          </a:prstGeom>
          <a:noFill/>
        </p:spPr>
      </p:pic>
      <p:sp>
        <p:nvSpPr>
          <p:cNvPr id="44052" name="AutoShape 20"/>
          <p:cNvSpPr>
            <a:spLocks noChangeArrowheads="1"/>
          </p:cNvSpPr>
          <p:nvPr/>
        </p:nvSpPr>
        <p:spPr bwMode="auto">
          <a:xfrm>
            <a:off x="3635375" y="1773238"/>
            <a:ext cx="1296988" cy="1368425"/>
          </a:xfrm>
          <a:prstGeom prst="sun">
            <a:avLst>
              <a:gd name="adj" fmla="val 25000"/>
            </a:avLst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FF0000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44053" name="AutoShape 21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8172450" y="6308725"/>
            <a:ext cx="719138" cy="406400"/>
          </a:xfrm>
          <a:prstGeom prst="leftArrow">
            <a:avLst>
              <a:gd name="adj1" fmla="val 50000"/>
              <a:gd name="adj2" fmla="val 44238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40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3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0.05486 0.05324 C 0.06632 0.06528 0.08351 0.07199 0.10157 0.07199 C 0.12205 0.07199 0.13837 0.06528 0.14983 0.05324 L 0.20486 -7.40741E-7 " pathEditMode="relative" rAng="0" ptsTypes="FffFF">
                                      <p:cBhvr>
                                        <p:cTn id="18" dur="2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59259E-6 L -0.06997 0.03125 C -0.08455 0.03819 -0.1066 0.04213 -0.129 0.04213 C -0.15504 0.04213 -0.17587 0.03819 -0.19045 0.03125 L -0.2599 2.59259E-6 " pathEditMode="relative" rAng="0" ptsTypes="FffFF">
                                      <p:cBhvr>
                                        <p:cTn id="21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0"/>
                            </p:stCondLst>
                            <p:childTnLst>
                              <p:par>
                                <p:cTn id="23" presetID="3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81481E-6 L 0.11685 0.05324 C 0.14132 0.06527 0.17813 0.07199 0.21667 0.07199 C 0.26007 0.07199 0.29497 0.06527 0.31945 0.05324 L 0.43716 4.81481E-6 " pathEditMode="relative" rAng="0" ptsTypes="FffFF">
                                      <p:cBhvr>
                                        <p:cTn id="24" dur="2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" y="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000"/>
                            </p:stCondLst>
                            <p:childTnLst>
                              <p:par>
                                <p:cTn id="43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5255 L 0.02812 -0.00995 C 0.03403 -0.02407 0.04288 -0.03148 0.05208 -0.03148 C 0.0625 -0.03148 0.07101 -0.02407 0.07691 -0.00995 L 0.10538 0.05255 " pathEditMode="relative" rAng="0" ptsTypes="FffFF">
                                      <p:cBhvr>
                                        <p:cTn id="44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0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0"/>
                            </p:stCondLst>
                            <p:childTnLst>
                              <p:par>
                                <p:cTn id="53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59259E-6 L 0.07535 -0.08611 C 0.09132 -0.10555 0.11511 -0.11551 0.13993 -0.11551 C 0.16806 -0.11551 0.1908 -0.10555 0.20677 -0.08611 L 0.28351 -2.59259E-6 " pathEditMode="relative" rAng="0" ptsTypes="FffFF">
                                      <p:cBhvr>
                                        <p:cTn id="54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500"/>
                            </p:stCondLst>
                            <p:childTnLst>
                              <p:par>
                                <p:cTn id="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4000"/>
                            </p:stCondLst>
                            <p:childTnLst>
                              <p:par>
                                <p:cTn id="63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0.08542 -0.0507 C 0.10348 -0.06273 0.12743 -0.06366 0.15052 -0.05556 C 0.17639 -0.04653 0.19618 -0.03009 0.20764 -0.00764 L 0.26407 0.09282 " pathEditMode="relative" rAng="886152" ptsTypes="FffFF">
                                      <p:cBhvr>
                                        <p:cTn id="64" dur="10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0"/>
                            </p:stCondLst>
                            <p:childTnLst>
                              <p:par>
                                <p:cTn id="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0"/>
                            </p:stCondLst>
                            <p:childTnLst>
                              <p:par>
                                <p:cTn id="6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1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7000"/>
                            </p:stCondLst>
                            <p:childTnLst>
                              <p:par>
                                <p:cTn id="7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10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8000"/>
                            </p:stCondLst>
                            <p:childTnLst>
                              <p:par>
                                <p:cTn id="8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10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9000"/>
                            </p:stCondLst>
                            <p:childTnLst>
                              <p:par>
                                <p:cTn id="8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02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33333E-6 C 0.00052 0.16042 0.09566 0.28797 0.21337 0.28797 C 0.33021 0.28797 0.425 0.16042 0.42517 -3.33333E-6 C 0.42517 -0.1581 0.33021 -0.28935 0.21215 -0.28935 C 0.09601 -0.28796 2.77778E-7 -0.15926 2.77778E-7 -3.33333E-6 Z " pathEditMode="relative" rAng="16200000" ptsTypes="fffff">
                                      <p:cBhvr>
                                        <p:cTn id="103" dur="2000" spd="-100000" fill="hold"/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5000"/>
                            </p:stCondLst>
                            <p:childTnLst>
                              <p:par>
                                <p:cTn id="10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5500"/>
                            </p:stCondLst>
                            <p:childTnLst>
                              <p:par>
                                <p:cTn id="10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L -0.32274 -0.20486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" y="-103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5" dur="2000" fill="hold"/>
                                        <p:tgtEl>
                                          <p:spTgt spid="440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7500"/>
                            </p:stCondLst>
                            <p:childTnLst>
                              <p:par>
                                <p:cTn id="117" presetID="35" presetClass="entr" presetSubtype="0" repeatCount="3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43500"/>
                            </p:stCondLst>
                            <p:childTnLst>
                              <p:par>
                                <p:cTn id="1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6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4000"/>
                            </p:stCondLst>
                            <p:childTnLst>
                              <p:par>
                                <p:cTn id="1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0" dur="5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4500"/>
                            </p:stCondLst>
                            <p:childTnLst>
                              <p:par>
                                <p:cTn id="1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4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45000"/>
                            </p:stCondLst>
                            <p:childTnLst>
                              <p:par>
                                <p:cTn id="1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8" dur="5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5500"/>
                            </p:stCondLst>
                            <p:childTnLst>
                              <p:par>
                                <p:cTn id="140" presetID="37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274 -0.20486 L -0.13923 -0.10417 C -0.10069 -0.08149 -0.04323 -0.06829 0.01667 -0.06829 C 0.08525 -0.06829 0.13993 -0.08149 0.17848 -0.10417 L 0.36233 -0.20486 " pathEditMode="relative" rAng="0" ptsTypes="FffFF">
                                      <p:cBhvr>
                                        <p:cTn id="141" dur="20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7500"/>
                            </p:stCondLst>
                            <p:childTnLst>
                              <p:par>
                                <p:cTn id="143" presetID="35" presetClass="entr" presetSubtype="0" repeatCount="3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3500"/>
                            </p:stCondLst>
                            <p:childTnLst>
                              <p:par>
                                <p:cTn id="150" presetID="44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813 -0.17337 L 0.20018 -0.25902 C 0.16337 -0.27824 0.10712 -0.28888 0.04983 -0.28888 C -0.01666 -0.28888 -0.06979 -0.27824 -0.10659 -0.25902 L -0.28333 -0.17337 " pathEditMode="relative" rAng="0" ptsTypes="FffFF">
                                      <p:cBhvr>
                                        <p:cTn id="151" dur="20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55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5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50"/>
                </p:tgtEl>
              </p:cMediaNode>
            </p:audio>
          </p:childTnLst>
        </p:cTn>
      </p:par>
    </p:tnLst>
    <p:bldLst>
      <p:bldP spid="44037" grpId="0" animBg="1"/>
      <p:bldP spid="44039" grpId="0" animBg="1"/>
      <p:bldP spid="44040" grpId="0" animBg="1"/>
      <p:bldP spid="44052" grpId="0" animBg="1"/>
      <p:bldP spid="44052" grpId="1" animBg="1"/>
      <p:bldP spid="44052" grpId="2" animBg="1"/>
      <p:bldP spid="44052" grpId="3" animBg="1"/>
      <p:bldP spid="44052" grpId="4" animBg="1"/>
      <p:bldP spid="44052" grpId="5" animBg="1"/>
      <p:bldP spid="44052" grpId="6" animBg="1"/>
      <p:bldP spid="4405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958525"/>
            <a:ext cx="9036496" cy="489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427984" y="3356992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u="sng" dirty="0" smtClean="0"/>
              <a:t>Африка</a:t>
            </a:r>
            <a:endParaRPr lang="ru-RU" sz="4800" b="1" i="1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33056" y="4509120"/>
            <a:ext cx="3210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u="sng" dirty="0" smtClean="0"/>
              <a:t>Австралия</a:t>
            </a:r>
            <a:endParaRPr lang="ru-RU" sz="4800" b="1" i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0"/>
            <a:ext cx="72008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       Работа в учебнике:</a:t>
            </a:r>
          </a:p>
          <a:p>
            <a:pPr algn="ctr"/>
            <a:r>
              <a:rPr lang="ru-RU" sz="3600" b="1" dirty="0" smtClean="0"/>
              <a:t>Стр. 16 № 1 </a:t>
            </a:r>
          </a:p>
          <a:p>
            <a:pPr algn="ctr"/>
            <a:r>
              <a:rPr lang="ru-RU" sz="3600" b="1" dirty="0" smtClean="0"/>
              <a:t>(составить таблицу умножения </a:t>
            </a:r>
          </a:p>
          <a:p>
            <a:pPr algn="ctr"/>
            <a:r>
              <a:rPr lang="ru-RU" sz="3600" b="1" dirty="0" smtClean="0"/>
              <a:t>и деления на 6).</a:t>
            </a:r>
          </a:p>
          <a:p>
            <a:endParaRPr lang="en-US" sz="8800" b="1" i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5733256"/>
            <a:ext cx="42675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u="sng" dirty="0" smtClean="0"/>
              <a:t>Антарктида</a:t>
            </a:r>
            <a:endParaRPr lang="ru-RU" sz="5400" b="1" i="1" u="sng" dirty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4400" y="0"/>
            <a:ext cx="2129600" cy="1609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8236" y="1"/>
            <a:ext cx="2155764" cy="1628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51520" y="2420888"/>
            <a:ext cx="871296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6∙6=36                                       36:6=6</a:t>
            </a:r>
          </a:p>
          <a:p>
            <a:r>
              <a:rPr lang="ru-RU" sz="3200" b="1" i="1" dirty="0" smtClean="0"/>
              <a:t>6∙7=42             7∙6=42              42:6=7            42:7=6</a:t>
            </a:r>
          </a:p>
          <a:p>
            <a:r>
              <a:rPr lang="ru-RU" sz="3200" b="1" i="1" dirty="0" smtClean="0"/>
              <a:t>6∙8=48             8∙6=48              48:6=8            48:8=6</a:t>
            </a:r>
          </a:p>
          <a:p>
            <a:r>
              <a:rPr lang="ru-RU" sz="3200" b="1" i="1" dirty="0" smtClean="0"/>
              <a:t>6∙9=54             9∙6=54              54:6=9            54:9=6                     </a:t>
            </a:r>
          </a:p>
          <a:p>
            <a:r>
              <a:rPr lang="ru-RU" b="1" i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958525"/>
            <a:ext cx="9036496" cy="489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427984" y="3356992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u="sng" dirty="0" smtClean="0"/>
              <a:t>Африка</a:t>
            </a:r>
            <a:endParaRPr lang="ru-RU" sz="4800" b="1" i="1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33056" y="4509120"/>
            <a:ext cx="3210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u="sng" dirty="0" smtClean="0"/>
              <a:t>Австралия</a:t>
            </a:r>
            <a:endParaRPr lang="ru-RU" sz="4800" b="1" i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48680"/>
            <a:ext cx="7200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       Работа в учебнике:</a:t>
            </a:r>
          </a:p>
          <a:p>
            <a:pPr algn="ctr"/>
            <a:r>
              <a:rPr lang="ru-RU" sz="3600" b="1" dirty="0" smtClean="0"/>
              <a:t>Стр. 16 № 2 и 3 ( 1 и 2 столбики). </a:t>
            </a:r>
          </a:p>
          <a:p>
            <a:endParaRPr lang="en-US" sz="8800" b="1" i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5733256"/>
            <a:ext cx="42675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u="sng" dirty="0" smtClean="0"/>
              <a:t>Антарктида</a:t>
            </a:r>
            <a:endParaRPr lang="ru-RU" sz="5400" b="1" i="1" u="sng" dirty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4400" y="0"/>
            <a:ext cx="2129600" cy="1609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79512" y="2780928"/>
            <a:ext cx="52303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u="sng" dirty="0" smtClean="0"/>
              <a:t>Северная Америка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4437112"/>
            <a:ext cx="47478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u="sng" dirty="0" smtClean="0"/>
              <a:t>Южная Америка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116632"/>
            <a:ext cx="3639010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Проверка: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090" t="15311" r="40435" b="19271"/>
          <a:stretch>
            <a:fillRect/>
          </a:stretch>
        </p:blipFill>
        <p:spPr bwMode="auto">
          <a:xfrm>
            <a:off x="971600" y="1124744"/>
            <a:ext cx="6552728" cy="5599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958525"/>
            <a:ext cx="9036496" cy="489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427984" y="3356992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u="sng" dirty="0" smtClean="0"/>
              <a:t>Африка</a:t>
            </a:r>
            <a:endParaRPr lang="ru-RU" sz="4800" b="1" i="1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33056" y="4509120"/>
            <a:ext cx="3210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u="sng" dirty="0" smtClean="0"/>
              <a:t>Австралия</a:t>
            </a:r>
            <a:endParaRPr lang="ru-RU" sz="4800" b="1" i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48680"/>
            <a:ext cx="7200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       Работа в учебнике:</a:t>
            </a:r>
          </a:p>
          <a:p>
            <a:pPr algn="ctr"/>
            <a:r>
              <a:rPr lang="ru-RU" sz="3600" b="1" dirty="0" smtClean="0"/>
              <a:t>Стр. 16 № 7 (задача)</a:t>
            </a:r>
          </a:p>
          <a:p>
            <a:pPr algn="ctr"/>
            <a:r>
              <a:rPr lang="ru-RU" sz="3600" b="1" dirty="0" smtClean="0"/>
              <a:t>(самостоятельно) </a:t>
            </a:r>
          </a:p>
          <a:p>
            <a:endParaRPr lang="en-US" sz="8800" b="1" i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5733256"/>
            <a:ext cx="42675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u="sng" dirty="0" smtClean="0"/>
              <a:t>Антарктида</a:t>
            </a:r>
            <a:endParaRPr lang="ru-RU" sz="5400" b="1" i="1" u="sng" dirty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4400" y="0"/>
            <a:ext cx="2129600" cy="1609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79512" y="2780928"/>
            <a:ext cx="52303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u="sng" dirty="0" smtClean="0"/>
              <a:t>Северная Америка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4437112"/>
            <a:ext cx="47478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u="sng" dirty="0" smtClean="0"/>
              <a:t>Южная Америка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9215" y="1"/>
            <a:ext cx="4997767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700808"/>
            <a:ext cx="3960440" cy="4439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Мама для мамонтён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2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260648"/>
            <a:ext cx="3985835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Проверка: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2014" t="31941" r="2429" b="6578"/>
          <a:stretch>
            <a:fillRect/>
          </a:stretch>
        </p:blipFill>
        <p:spPr bwMode="auto">
          <a:xfrm>
            <a:off x="199848" y="1268760"/>
            <a:ext cx="8944152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148064" y="508518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5013176"/>
            <a:ext cx="3888432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5013176"/>
            <a:ext cx="3888432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Было – 70 руб.</a:t>
            </a:r>
          </a:p>
          <a:p>
            <a:r>
              <a:rPr lang="ru-RU" sz="2800" b="1" dirty="0" smtClean="0"/>
              <a:t>Истратила – 66 руб.</a:t>
            </a:r>
          </a:p>
          <a:p>
            <a:r>
              <a:rPr lang="ru-RU" sz="2800" b="1" dirty="0" smtClean="0"/>
              <a:t>Осталось - ? Руб.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958525"/>
            <a:ext cx="9036496" cy="489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427984" y="3356992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u="sng" dirty="0" smtClean="0"/>
              <a:t>Африка</a:t>
            </a:r>
            <a:endParaRPr lang="ru-RU" sz="4800" b="1" i="1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33056" y="4509120"/>
            <a:ext cx="32109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u="sng" dirty="0" smtClean="0"/>
              <a:t>Австралия</a:t>
            </a:r>
            <a:endParaRPr lang="ru-RU" sz="4800" b="1" i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0"/>
            <a:ext cx="72008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       Работа в учебнике:</a:t>
            </a:r>
          </a:p>
          <a:p>
            <a:pPr algn="ctr"/>
            <a:r>
              <a:rPr lang="ru-RU" sz="3600" b="1" dirty="0" smtClean="0"/>
              <a:t>Стр. 16 № 5 (а – 1 вариант,</a:t>
            </a:r>
          </a:p>
          <a:p>
            <a:pPr algn="ctr"/>
            <a:r>
              <a:rPr lang="ru-RU" sz="3600" b="1" dirty="0" smtClean="0"/>
              <a:t>б – 2 вариант), 6 (а – 1 вариант, б – 2 вариант) </a:t>
            </a:r>
          </a:p>
          <a:p>
            <a:endParaRPr lang="en-US" sz="8800" b="1" i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5733256"/>
            <a:ext cx="42675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u="sng" dirty="0" smtClean="0"/>
              <a:t>Антарктида</a:t>
            </a:r>
            <a:endParaRPr lang="ru-RU" sz="5400" b="1" i="1" u="sng" dirty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4400" y="0"/>
            <a:ext cx="2129600" cy="1609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79512" y="2780928"/>
            <a:ext cx="52303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u="sng" dirty="0" smtClean="0"/>
              <a:t>Северная Америка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4437112"/>
            <a:ext cx="47478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u="sng" dirty="0" smtClean="0"/>
              <a:t>Южная Америка</a:t>
            </a:r>
            <a:endParaRPr lang="ru-RU" sz="4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2564904"/>
            <a:ext cx="25894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u="sng" dirty="0" smtClean="0"/>
              <a:t>Евразия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2003" t="8166" r="25523" b="7100"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059832" y="0"/>
            <a:ext cx="3985835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Проверка: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2003" t="30690" r="2170" b="8173"/>
          <a:stretch>
            <a:fillRect/>
          </a:stretch>
        </p:blipFill>
        <p:spPr bwMode="auto">
          <a:xfrm>
            <a:off x="0" y="980728"/>
            <a:ext cx="914400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948264" y="1844824"/>
            <a:ext cx="1968809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(а * 6)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996952"/>
            <a:ext cx="2023311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(С : 8)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0"/>
            <a:ext cx="3985835" cy="110799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Проверка: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7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accent2"/>
                </a:solidFill>
              </a:rPr>
              <a:t>Степень усвоения знаний</a:t>
            </a:r>
          </a:p>
        </p:txBody>
      </p:sp>
      <p:sp>
        <p:nvSpPr>
          <p:cNvPr id="9219" name="Rectangle 174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008000"/>
                </a:solidFill>
              </a:rPr>
              <a:t>    25 - 21 баллов</a:t>
            </a:r>
            <a:r>
              <a:rPr lang="ru-RU" sz="3600" dirty="0" smtClean="0"/>
              <a:t> - – ты работал сегодня отлично </a:t>
            </a:r>
            <a:r>
              <a:rPr lang="ru-RU" sz="3600" b="1" dirty="0" smtClean="0">
                <a:solidFill>
                  <a:srgbClr val="008000"/>
                </a:solidFill>
              </a:rPr>
              <a:t>«Молодец!» </a:t>
            </a:r>
          </a:p>
          <a:p>
            <a:r>
              <a:rPr lang="ru-RU" sz="3600" b="1" i="1" dirty="0" smtClean="0">
                <a:solidFill>
                  <a:srgbClr val="FF9900"/>
                </a:solidFill>
              </a:rPr>
              <a:t>    20 - 16 баллов</a:t>
            </a:r>
            <a:r>
              <a:rPr lang="ru-RU" sz="3600" dirty="0" smtClean="0"/>
              <a:t> – работал </a:t>
            </a:r>
            <a:r>
              <a:rPr lang="ru-RU" sz="3600" b="1" dirty="0" smtClean="0">
                <a:solidFill>
                  <a:srgbClr val="FFC000"/>
                </a:solidFill>
              </a:rPr>
              <a:t>хорошо</a:t>
            </a:r>
            <a:r>
              <a:rPr lang="ru-RU" sz="3600" dirty="0" smtClean="0"/>
              <a:t>, с темой урока разобрался </a:t>
            </a:r>
          </a:p>
          <a:p>
            <a:r>
              <a:rPr lang="ru-RU" sz="3600" b="1" i="1" dirty="0" smtClean="0">
                <a:solidFill>
                  <a:srgbClr val="FF3300"/>
                </a:solidFill>
              </a:rPr>
              <a:t>    менее 15 баллов-</a:t>
            </a:r>
            <a:r>
              <a:rPr lang="ru-RU" sz="3600" dirty="0" smtClean="0"/>
              <a:t> не расстраивайся, у тебя обязательно </a:t>
            </a:r>
            <a:r>
              <a:rPr lang="ru-RU" sz="3600" b="1" dirty="0" smtClean="0">
                <a:solidFill>
                  <a:srgbClr val="FF0000"/>
                </a:solidFill>
              </a:rPr>
              <a:t>всё получится</a:t>
            </a:r>
            <a:r>
              <a:rPr lang="ru-RU" sz="3600" dirty="0" smtClean="0"/>
              <a:t>! </a:t>
            </a:r>
          </a:p>
        </p:txBody>
      </p:sp>
      <p:sp>
        <p:nvSpPr>
          <p:cNvPr id="9220" name="Oval 700"/>
          <p:cNvSpPr>
            <a:spLocks noChangeArrowheads="1"/>
          </p:cNvSpPr>
          <p:nvPr/>
        </p:nvSpPr>
        <p:spPr bwMode="auto">
          <a:xfrm>
            <a:off x="373517" y="1844824"/>
            <a:ext cx="576262" cy="560919"/>
          </a:xfrm>
          <a:prstGeom prst="ellipse">
            <a:avLst/>
          </a:prstGeom>
          <a:solidFill>
            <a:srgbClr val="008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1" name="Oval 702"/>
          <p:cNvSpPr>
            <a:spLocks noChangeArrowheads="1"/>
          </p:cNvSpPr>
          <p:nvPr/>
        </p:nvSpPr>
        <p:spPr bwMode="auto">
          <a:xfrm>
            <a:off x="323528" y="2996952"/>
            <a:ext cx="576262" cy="576262"/>
          </a:xfrm>
          <a:prstGeom prst="ellipse">
            <a:avLst/>
          </a:prstGeom>
          <a:solidFill>
            <a:srgbClr val="FFFF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2" name="Oval 703"/>
          <p:cNvSpPr>
            <a:spLocks noChangeArrowheads="1"/>
          </p:cNvSpPr>
          <p:nvPr/>
        </p:nvSpPr>
        <p:spPr bwMode="auto">
          <a:xfrm>
            <a:off x="323528" y="4293096"/>
            <a:ext cx="576262" cy="576263"/>
          </a:xfrm>
          <a:prstGeom prst="ellipse">
            <a:avLst/>
          </a:prstGeom>
          <a:solidFill>
            <a:srgbClr val="FF33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2014" t="25470" r="4049" b="11971"/>
          <a:stretch>
            <a:fillRect/>
          </a:stretch>
        </p:blipFill>
        <p:spPr bwMode="auto">
          <a:xfrm>
            <a:off x="215008" y="1628800"/>
            <a:ext cx="874948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771800" y="188640"/>
            <a:ext cx="3985835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Проверка: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Песня Мамонтён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5877272"/>
            <a:ext cx="720080" cy="7200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512" y="5013176"/>
            <a:ext cx="736855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i="1" kern="10" dirty="0" smtClean="0">
                <a:ln w="19050"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Times New Roman"/>
                <a:cs typeface="Times New Roman"/>
              </a:rPr>
              <a:t>Желаю удачи</a:t>
            </a:r>
            <a:endParaRPr lang="ru-RU" sz="9600" b="1" i="1" kern="10" dirty="0">
              <a:ln w="19050"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2365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412776"/>
            <a:ext cx="85689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Д/</a:t>
            </a:r>
            <a:r>
              <a:rPr lang="ru-RU" sz="4800" b="1" dirty="0" err="1" smtClean="0">
                <a:solidFill>
                  <a:srgbClr val="FF0000"/>
                </a:solidFill>
              </a:rPr>
              <a:t>з</a:t>
            </a:r>
            <a:r>
              <a:rPr lang="ru-RU" sz="4800" b="1" dirty="0" smtClean="0">
                <a:solidFill>
                  <a:srgbClr val="FF0000"/>
                </a:solidFill>
              </a:rPr>
              <a:t>:</a:t>
            </a:r>
            <a:r>
              <a:rPr lang="ru-RU" sz="4800" b="1" dirty="0" smtClean="0"/>
              <a:t> Стр. 16 – 17 № 3 </a:t>
            </a:r>
          </a:p>
          <a:p>
            <a:r>
              <a:rPr lang="ru-RU" sz="4800" b="1" dirty="0" smtClean="0"/>
              <a:t>(1 в. – 1 и 2 примеры </a:t>
            </a:r>
            <a:r>
              <a:rPr lang="ru-RU" sz="4800" b="1" dirty="0" err="1" smtClean="0"/>
              <a:t>з</a:t>
            </a:r>
            <a:r>
              <a:rPr lang="ru-RU" sz="4800" b="1" dirty="0" smtClean="0"/>
              <a:t> столбика, 2 в. – 3 и 4 примеры </a:t>
            </a:r>
            <a:r>
              <a:rPr lang="ru-RU" sz="4800" b="1" dirty="0" err="1" smtClean="0"/>
              <a:t>з</a:t>
            </a:r>
            <a:r>
              <a:rPr lang="ru-RU" sz="4800" b="1" dirty="0" smtClean="0"/>
              <a:t> столбика), № 4 (1 в. – 1 строчка, 2 в. – 2 строчка). По желанию № </a:t>
            </a:r>
            <a:r>
              <a:rPr lang="ru-RU" sz="4800" b="1" dirty="0" smtClean="0"/>
              <a:t>8.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404664"/>
            <a:ext cx="6289671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Домашнее задание.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44824"/>
            <a:ext cx="8568952" cy="34163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</a:t>
            </a:r>
            <a:r>
              <a:rPr lang="ru-RU" sz="5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хорошим </a:t>
            </a:r>
          </a:p>
          <a:p>
            <a:pPr>
              <a:defRPr/>
            </a:pPr>
            <a:r>
              <a:rPr lang="ru-RU" sz="5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настроением </a:t>
            </a:r>
          </a:p>
          <a:p>
            <a:pPr>
              <a:defRPr/>
            </a:pPr>
            <a:r>
              <a:rPr lang="ru-RU" sz="5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принимайся </a:t>
            </a:r>
          </a:p>
          <a:p>
            <a:pPr>
              <a:defRPr/>
            </a:pPr>
            <a:r>
              <a:rPr lang="ru-RU" sz="5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за работу!</a:t>
            </a: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84376" cy="1895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132856"/>
            <a:ext cx="8784976" cy="230832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sz="7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марта.</a:t>
            </a:r>
          </a:p>
          <a:p>
            <a:pPr algn="ctr">
              <a:defRPr/>
            </a:pPr>
            <a:r>
              <a:rPr lang="ru-RU" sz="7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Классная работа.</a:t>
            </a:r>
            <a:endParaRPr lang="ru-RU" sz="7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6048" y="0"/>
            <a:ext cx="3177952" cy="2401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28800"/>
            <a:ext cx="9036496" cy="489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"/>
            <a:ext cx="2483768" cy="1862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4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357786" y="4134177"/>
            <a:ext cx="3786214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000108"/>
            <a:ext cx="3929090" cy="421484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03648" y="6858000"/>
            <a:ext cx="4104456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0" b="1" dirty="0" smtClean="0">
                <a:solidFill>
                  <a:srgbClr val="FF0000"/>
                </a:solidFill>
                <a:latin typeface="Propisi" pitchFamily="82" charset="0"/>
              </a:rPr>
              <a:t>6</a:t>
            </a:r>
            <a:endParaRPr lang="ru-RU" sz="60000" b="1" dirty="0">
              <a:solidFill>
                <a:srgbClr val="FF0000"/>
              </a:solidFill>
              <a:latin typeface="Propisi" pitchFamily="82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286248" y="1500174"/>
            <a:ext cx="285752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Цифры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188640"/>
            <a:ext cx="4545874" cy="648072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83568" y="0"/>
            <a:ext cx="7898188" cy="10156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Минутка чистописания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7407E-6 C -0.0019 -0.00857 -0.00381 -0.03797 -0.01112 -0.05186 C -0.0184 -0.06574 -0.03749 -0.07963 -0.04322 -0.08287 C -0.04895 -0.08612 -0.04063 -0.0713 -0.04514 -0.07084 C -0.04965 -0.07037 -0.05295 -0.08982 -0.07014 -0.08033 C -0.08732 -0.07084 -0.12553 -0.05324 -0.14862 -0.01366 C -0.17171 0.02592 -0.1915 0.10185 -0.20886 0.15694 C -0.22622 0.2118 -0.24619 0.27106 -0.25226 0.31713 C -0.25834 0.36319 -0.24931 0.40833 -0.24514 0.43379 C -0.24098 0.45926 -0.24219 0.46296 -0.22726 0.46967 C -0.21233 0.47638 -0.16997 0.47546 -0.15573 0.4743 C -0.1415 0.47314 -0.14445 0.46527 -0.1415 0.4625 C -0.13855 0.45972 -0.13941 0.4581 -0.13803 0.45763 C -0.13664 0.45717 -0.1415 0.47523 -0.13264 0.46018 C -0.12379 0.44513 -0.09687 0.40138 -0.08438 0.36713 C -0.07188 0.33287 -0.05885 0.28518 -0.05712 0.25463 C -0.05539 0.22407 -0.06285 0.19838 -0.07362 0.18379 C -0.08438 0.16921 -0.10382 0.16597 -0.12136 0.16666 C -0.13889 0.16736 -0.15782 0.17083 -0.179 0.18865 C -0.20018 0.20648 -0.23369 0.25601 -0.2481 0.27361 " pathEditMode="relative" rAng="0" ptsTypes="aaaaaaaaaaaaaaaaaaaa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" y="1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2 -0.58148 L -0.00399 -1.1273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-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2276872"/>
            <a:ext cx="824542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8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6, 12, 18, 24, 30, 36, 42, 48, 54, 60 </a:t>
            </a:r>
            <a:endParaRPr kumimoji="0" lang="ru-RU" altLang="ko-KR" sz="8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4371" y="1"/>
            <a:ext cx="3109629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28800"/>
            <a:ext cx="9036496" cy="489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716016" y="3717032"/>
            <a:ext cx="20968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u="sng" dirty="0" smtClean="0"/>
              <a:t>Африка</a:t>
            </a:r>
            <a:endParaRPr lang="ru-RU" sz="4400" b="1" i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15450" y="260648"/>
            <a:ext cx="7982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Составьте 2 произведения и 2 частных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с числами </a:t>
            </a:r>
            <a:r>
              <a:rPr lang="ru-RU" sz="3600" b="1" dirty="0" smtClean="0">
                <a:solidFill>
                  <a:srgbClr val="FF0000"/>
                </a:solidFill>
              </a:rPr>
              <a:t>6, 4 и 24</a:t>
            </a:r>
            <a:r>
              <a:rPr lang="ru-RU" sz="3600" b="1" dirty="0" smtClean="0">
                <a:solidFill>
                  <a:srgbClr val="0070C0"/>
                </a:solidFill>
              </a:rPr>
              <a:t>.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5157192"/>
            <a:ext cx="31598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</a:rPr>
              <a:t>a, b, c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704"/>
          <p:cNvGraphicFramePr>
            <a:graphicFrameLocks noGrp="1"/>
          </p:cNvGraphicFramePr>
          <p:nvPr/>
        </p:nvGraphicFramePr>
        <p:xfrm>
          <a:off x="323528" y="1628800"/>
          <a:ext cx="7129462" cy="4561582"/>
        </p:xfrm>
        <a:graphic>
          <a:graphicData uri="http://schemas.openxmlformats.org/drawingml/2006/table">
            <a:tbl>
              <a:tblPr/>
              <a:tblGrid>
                <a:gridCol w="1656184"/>
                <a:gridCol w="1909341"/>
                <a:gridCol w="1781175"/>
                <a:gridCol w="1782762"/>
              </a:tblGrid>
              <a:tr h="745232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Задания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  моей   деятельности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3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баллов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балла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3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балла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Oval 700"/>
          <p:cNvSpPr>
            <a:spLocks noChangeArrowheads="1"/>
          </p:cNvSpPr>
          <p:nvPr/>
        </p:nvSpPr>
        <p:spPr bwMode="auto">
          <a:xfrm>
            <a:off x="2483768" y="2780928"/>
            <a:ext cx="576262" cy="576262"/>
          </a:xfrm>
          <a:prstGeom prst="ellipse">
            <a:avLst/>
          </a:prstGeom>
          <a:solidFill>
            <a:srgbClr val="008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Oval 702"/>
          <p:cNvSpPr>
            <a:spLocks noChangeArrowheads="1"/>
          </p:cNvSpPr>
          <p:nvPr/>
        </p:nvSpPr>
        <p:spPr bwMode="auto">
          <a:xfrm>
            <a:off x="4427984" y="2780928"/>
            <a:ext cx="576262" cy="576262"/>
          </a:xfrm>
          <a:prstGeom prst="ellipse">
            <a:avLst/>
          </a:prstGeom>
          <a:solidFill>
            <a:srgbClr val="FFFF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Oval 703"/>
          <p:cNvSpPr>
            <a:spLocks noChangeArrowheads="1"/>
          </p:cNvSpPr>
          <p:nvPr/>
        </p:nvSpPr>
        <p:spPr bwMode="auto">
          <a:xfrm>
            <a:off x="6156176" y="2780928"/>
            <a:ext cx="576262" cy="576262"/>
          </a:xfrm>
          <a:prstGeom prst="ellipse">
            <a:avLst/>
          </a:prstGeom>
          <a:solidFill>
            <a:srgbClr val="FF33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911" y="0"/>
            <a:ext cx="2725089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458</Words>
  <Application>Microsoft Office PowerPoint</Application>
  <PresentationFormat>Экран (4:3)</PresentationFormat>
  <Paragraphs>105</Paragraphs>
  <Slides>27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Степень усвоения знаний</vt:lpstr>
      <vt:lpstr>Слайд 25</vt:lpstr>
      <vt:lpstr>Слайд 26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admin</cp:lastModifiedBy>
  <cp:revision>82</cp:revision>
  <dcterms:created xsi:type="dcterms:W3CDTF">2014-03-02T12:45:15Z</dcterms:created>
  <dcterms:modified xsi:type="dcterms:W3CDTF">2015-04-13T19:15:01Z</dcterms:modified>
</cp:coreProperties>
</file>