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60" r:id="rId2"/>
    <p:sldId id="272" r:id="rId3"/>
    <p:sldId id="256" r:id="rId4"/>
    <p:sldId id="257" r:id="rId5"/>
    <p:sldId id="258" r:id="rId6"/>
    <p:sldId id="266" r:id="rId7"/>
    <p:sldId id="265" r:id="rId8"/>
    <p:sldId id="264" r:id="rId9"/>
    <p:sldId id="267" r:id="rId10"/>
    <p:sldId id="259" r:id="rId11"/>
    <p:sldId id="268" r:id="rId12"/>
    <p:sldId id="269" r:id="rId13"/>
    <p:sldId id="270" r:id="rId14"/>
    <p:sldId id="271" r:id="rId15"/>
    <p:sldId id="276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D5290-340B-4623-9126-512A1646EFA4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E1BAF-0422-4783-8BCE-4288712E8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1BAF-0422-4783-8BCE-4288712E8B1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DA58B80-1892-4F7B-9436-3B3A2218D5A4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BAA596-9BF2-41F6-BAD9-2E66CBD93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58B80-1892-4F7B-9436-3B3A2218D5A4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BAA596-9BF2-41F6-BAD9-2E66CBD93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58B80-1892-4F7B-9436-3B3A2218D5A4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BAA596-9BF2-41F6-BAD9-2E66CBD93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58B80-1892-4F7B-9436-3B3A2218D5A4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BAA596-9BF2-41F6-BAD9-2E66CBD93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DA58B80-1892-4F7B-9436-3B3A2218D5A4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BAA596-9BF2-41F6-BAD9-2E66CBD93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58B80-1892-4F7B-9436-3B3A2218D5A4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2BAA596-9BF2-41F6-BAD9-2E66CBD93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58B80-1892-4F7B-9436-3B3A2218D5A4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2BAA596-9BF2-41F6-BAD9-2E66CBD93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58B80-1892-4F7B-9436-3B3A2218D5A4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BAA596-9BF2-41F6-BAD9-2E66CBD93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58B80-1892-4F7B-9436-3B3A2218D5A4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BAA596-9BF2-41F6-BAD9-2E66CBD93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DA58B80-1892-4F7B-9436-3B3A2218D5A4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BAA596-9BF2-41F6-BAD9-2E66CBD93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DA58B80-1892-4F7B-9436-3B3A2218D5A4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BAA596-9BF2-41F6-BAD9-2E66CBD93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DA58B80-1892-4F7B-9436-3B3A2218D5A4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2BAA596-9BF2-41F6-BAD9-2E66CBD93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2876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Проект: « </a:t>
            </a:r>
            <a:r>
              <a:rPr lang="ru-RU" sz="1800" b="1" dirty="0" smtClean="0">
                <a:solidFill>
                  <a:schemeClr val="bg1"/>
                </a:solidFill>
              </a:rPr>
              <a:t>Как история Великой Отечественной войны отразилась в истории наших  семей?»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РАССКАЗ ВТОРОЙ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785926"/>
            <a:ext cx="7286676" cy="4572032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УЧАСТНИКИ ВЕЛИКОЙ ОТЕЧЕСТВЕННОЙ ВОЙНЫ          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ВЫПОЛНИЛИ: </a:t>
            </a:r>
            <a:r>
              <a:rPr lang="ru-RU" sz="1400" b="1" dirty="0" err="1" smtClean="0">
                <a:solidFill>
                  <a:schemeClr val="tx1"/>
                </a:solidFill>
              </a:rPr>
              <a:t>Руадзе</a:t>
            </a:r>
            <a:r>
              <a:rPr lang="ru-RU" sz="1400" b="1" dirty="0" smtClean="0">
                <a:solidFill>
                  <a:schemeClr val="tx1"/>
                </a:solidFill>
              </a:rPr>
              <a:t> Магда , </a:t>
            </a:r>
            <a:r>
              <a:rPr lang="ru-RU" sz="1400" b="1" dirty="0" err="1" smtClean="0">
                <a:solidFill>
                  <a:schemeClr val="tx1"/>
                </a:solidFill>
              </a:rPr>
              <a:t>Тимощенко</a:t>
            </a:r>
            <a:r>
              <a:rPr lang="ru-RU" sz="1400" b="1" dirty="0" smtClean="0">
                <a:solidFill>
                  <a:schemeClr val="tx1"/>
                </a:solidFill>
              </a:rPr>
              <a:t>  Александр, Быков Александр, ученики 10 класса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Руководитель: Минеева Галина Андреевна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>
                    <a:lumMod val="75000"/>
                  </a:schemeClr>
                </a:solidFill>
              </a:rPr>
              <a:t>НАГРАДЫ         </a:t>
            </a:r>
            <a:r>
              <a:rPr lang="ru-RU" b="1" dirty="0" smtClean="0">
                <a:solidFill>
                  <a:srgbClr val="FF0000"/>
                </a:solidFill>
              </a:rPr>
              <a:t>КОЛОБОВА Г.Я.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МЕДАЛЬ «ЗА ОТВАГУ»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МЕДАЛЬ «ЗА ОБОРОНУ СТАЛИНГРАДА»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МЕДАЛЬ « ЗА ВЗЯТИЕ  БЕРЛИНА»</a:t>
            </a:r>
            <a:endParaRPr lang="ru-RU" sz="2400" b="1" i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МЕДАЛЬ « ЗА  ПОБЕДУ  НАД  ГЕРМАНИЕЙ»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 ОРДЕН ВЕЛИКОЙ ОТЕЧЕСТВЕННОЙ ВОЙНЫ                                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II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СТЕПЕНИ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МЕДАЛЬ  «40 ЛЕТ  ПОБЕДЫ В ВЕЛИКОЙ ОТЕЧЕСТВЕННОЙ  ВОЙНЕ»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МЕДАЛЬ  «50 ЛЕТ  ПОБЕДЫ В ВЕЛИКОЙ ОТЕЧЕСТВЕННОЙ  ВОЙНЕ»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МЕДАЛЬ « 70 ЛЕТ ВООРУЖЕННЫХ СИЛ СССР»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НАГРУДНЫЙ ЗНАК « ФРОНТОВИК   1941-1945гг»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5" descr="9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1143000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Орден Великой отечественной войны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357299"/>
            <a:ext cx="202406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За взятие Берлин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643182"/>
            <a:ext cx="13430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БЫЧКОВА ВАЛЕНТИНА ЛУКЬЯНОВНА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14974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</a:t>
            </a:r>
          </a:p>
          <a:p>
            <a:pPr algn="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          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Родилась</a:t>
            </a:r>
            <a:r>
              <a:rPr lang="ru-RU" dirty="0" smtClean="0"/>
              <a:t> </a:t>
            </a:r>
            <a:r>
              <a:rPr lang="en-US" dirty="0" smtClean="0"/>
              <a:t>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8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ноября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1921 года </a:t>
            </a: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G:\К ПРОЕКТУ\бабуля\DSC03186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00174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38938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Чем помогли жители города Анжеро-Судженска в деле общей победы?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1942 </a:t>
            </a:r>
            <a:r>
              <a:rPr lang="ru-RU" sz="2800" b="1" dirty="0" smtClean="0">
                <a:solidFill>
                  <a:srgbClr val="FF0000"/>
                </a:solidFill>
              </a:rPr>
              <a:t>год</a:t>
            </a:r>
            <a:r>
              <a:rPr lang="ru-RU" sz="2800" b="1" dirty="0" smtClean="0"/>
              <a:t>-10-месячный курс в Кемеровском филиале Харьковской школы Младших Авиационных Специалистов (</a:t>
            </a:r>
            <a:r>
              <a:rPr lang="ru-RU" sz="2800" dirty="0" smtClean="0"/>
              <a:t>младший сержант, </a:t>
            </a:r>
            <a:r>
              <a:rPr lang="ru-RU" sz="2800" dirty="0" err="1" smtClean="0"/>
              <a:t>электромастер</a:t>
            </a:r>
            <a:r>
              <a:rPr lang="ru-RU" sz="2800" dirty="0" smtClean="0"/>
              <a:t> по оборудованию самолетов)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1943 год</a:t>
            </a:r>
            <a:r>
              <a:rPr lang="ru-RU" sz="2800" b="1" dirty="0" smtClean="0"/>
              <a:t>-Сосновец , 3 эскадрилья 679 авиационного полка (</a:t>
            </a:r>
            <a:r>
              <a:rPr lang="ru-RU" sz="2800" dirty="0" smtClean="0"/>
              <a:t>ремонт самолетов, которые ночью отправлялись в бой, доставка партизанам продовольствия)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1944 год </a:t>
            </a:r>
            <a:r>
              <a:rPr lang="ru-RU" sz="2800" b="1" dirty="0" smtClean="0"/>
              <a:t>- на Карельском фронте встретила свою любовь, с мужем   после победы  вернулась в родную Сибирь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 1945 </a:t>
            </a:r>
            <a:r>
              <a:rPr lang="ru-RU" sz="2800" b="1" dirty="0" smtClean="0"/>
              <a:t>года  до выхода на заслуженный отдых  трудилась  учителем начальных классов в школах № 6,13,37.</a:t>
            </a:r>
          </a:p>
          <a:p>
            <a:pPr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Награды  Бычковой В.Л.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G:\К ПРОЕКТУ\бабуля\DSC031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39622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К ПРОЕКТУ\бабуля\DSC031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643050"/>
            <a:ext cx="292895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Какие черты характера были присущи людям военного времени?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Расказывает</a:t>
            </a:r>
            <a:r>
              <a:rPr lang="ru-RU" sz="2400" dirty="0" smtClean="0"/>
              <a:t> Валентина Лукьяновна:</a:t>
            </a:r>
          </a:p>
          <a:p>
            <a:r>
              <a:rPr lang="ru-RU" sz="2400" dirty="0" smtClean="0"/>
              <a:t> </a:t>
            </a:r>
            <a:r>
              <a:rPr lang="ru-RU" sz="2400" i="1" dirty="0" smtClean="0"/>
              <a:t>«Был ещё такой случай: новосибирский парень вернулся с задания в горящем самолете, сел, но люк заклинило, и парнишка так и сгорел на глазах товарищей, которые не смогли ему помочь. «Он отдал свою жизнь за жизнь других». </a:t>
            </a:r>
          </a:p>
          <a:p>
            <a:r>
              <a:rPr lang="ru-RU" sz="2400" dirty="0" smtClean="0"/>
              <a:t>«…</a:t>
            </a:r>
            <a:r>
              <a:rPr lang="ru-RU" sz="2400" i="1" dirty="0" smtClean="0"/>
              <a:t>Наши умели не только воевать, но и интересно проводить минуты затишья. В свободное время пели, выступали с концертами, в которых  я принимала активное участие – всегда была рада попеть, к тому же у  меня  это отлично получалось».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Валентина Лукьяновна  до выхода на заслуженный отдых  трудилась  учителем начальных классов в школах № 6,13,37.</a:t>
            </a:r>
            <a:endParaRPr lang="ru-RU" sz="2400" dirty="0"/>
          </a:p>
        </p:txBody>
      </p:sp>
      <p:pic>
        <p:nvPicPr>
          <p:cNvPr id="4" name="Содержимое 3" descr="G:\К ПРОЕКТУ\бабуля\DSC031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429420" cy="464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Как влияют судьбы военной эпохи на судьбы будущего поколения?</a:t>
            </a:r>
            <a:endParaRPr lang="ru-RU" sz="2000" dirty="0"/>
          </a:p>
        </p:txBody>
      </p:sp>
      <p:pic>
        <p:nvPicPr>
          <p:cNvPr id="4" name="Содержимое 3" descr="G:\К ПРОЕКТУ\бабуля\DSC0318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3944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К ПРОЕКТУ\бабуля\DSC031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214554"/>
            <a:ext cx="30003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Великая Отечественная война наложила отпечаток на судьбы миллионов семей, унесла жизни дорогих и близких. Она заставила повзрослеть даже самых маленьких детей, наделив их мужеством и великой силой духа в борьбе за справедливость. </a:t>
            </a:r>
            <a:endParaRPr lang="ru-RU" sz="3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5" descr="9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428760" cy="112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Какой вклад для победы в Великой Отечественной войне внесли наши родные?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Мы  много читали о войне, слушали рассказы своих бабушек и дедушек. И убедились в правильности слов, сказанных Ф. Вольтером: «Подобно тому, как самым большим физическим злом является смерть, так самым большим моральным злом является война». И не только потому, что война ранит, калечит, убивает. Война перепахивает судьбы людей, подчас грубо ломая их. 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Великой ПОБЕДЕ посвящается…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714620"/>
            <a:ext cx="7858180" cy="3500462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В Анжеро-Судженске проживают 2477 героев тех дней, из них: 266 участников и инвалидов Великой отечественной войны, 9 блокадников г.Ленинграда, 18 узников фашистских концлагерей, 2184 тружеников тыла. Среди них есть наши близкие и знакомые…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5" descr="9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КОЛОБОВ ГРИГОРИЙ ЯКОВЛЕВИЧ</a:t>
            </a:r>
            <a:endParaRPr lang="ru-RU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5" descr="9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мая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1922 года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P10208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641763"/>
            <a:ext cx="4071965" cy="478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752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Какой вклад для победы в Великой Отечественной войне внесли наши близкие, знакомые,  родные?</a:t>
            </a:r>
            <a:r>
              <a:rPr lang="ru-RU" sz="1600" b="1" i="1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85000"/>
                  </a:schemeClr>
                </a:solidFill>
              </a:rPr>
              <a:t>БОЕВОЙ ПУТЬ           </a:t>
            </a:r>
            <a:r>
              <a:rPr lang="ru-RU" sz="2000" b="1" dirty="0" smtClean="0">
                <a:solidFill>
                  <a:srgbClr val="FF0000"/>
                </a:solidFill>
              </a:rPr>
              <a:t>КОЛОБОВА Г.Я.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6280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/>
              <a:t>ОКТЯБРЬ </a:t>
            </a:r>
            <a:r>
              <a:rPr lang="ru-RU" sz="2400" b="1" dirty="0" smtClean="0">
                <a:solidFill>
                  <a:srgbClr val="FF0000"/>
                </a:solidFill>
              </a:rPr>
              <a:t>1941</a:t>
            </a:r>
            <a:r>
              <a:rPr lang="ru-RU" b="1" dirty="0" smtClean="0"/>
              <a:t>-</a:t>
            </a:r>
            <a:r>
              <a:rPr lang="ru-RU" sz="2000" b="1" i="1" dirty="0" smtClean="0"/>
              <a:t>ЗАПИСАЛСЯ ДОБРОВОЛЬЦЕМ В СИБИРСКУЮ ДИВИЗИЮ ( г. ТОМСК);</a:t>
            </a:r>
          </a:p>
          <a:p>
            <a:r>
              <a:rPr lang="ru-RU" sz="2000" b="1" dirty="0" smtClean="0"/>
              <a:t>ДЕКАБРЬ </a:t>
            </a:r>
            <a:r>
              <a:rPr lang="ru-RU" sz="2400" b="1" dirty="0" smtClean="0">
                <a:solidFill>
                  <a:srgbClr val="FF0000"/>
                </a:solidFill>
              </a:rPr>
              <a:t>1941</a:t>
            </a:r>
            <a:r>
              <a:rPr lang="ru-RU" sz="2400" b="1" dirty="0" smtClean="0"/>
              <a:t>- </a:t>
            </a:r>
            <a:r>
              <a:rPr lang="ru-RU" sz="2000" b="1" i="1" dirty="0" smtClean="0"/>
              <a:t>В БОЯХ ПОД ГОРОДОМ ЕЛЕЦ ПОДБИЛИ БОЛЕЕ 100 ЕДИНИЦ ПРОТИВНИКА;</a:t>
            </a:r>
          </a:p>
          <a:p>
            <a:r>
              <a:rPr lang="ru-RU" sz="2000" b="1" dirty="0" smtClean="0"/>
              <a:t> ВЕСНА </a:t>
            </a:r>
            <a:r>
              <a:rPr lang="ru-RU" sz="2400" b="1" dirty="0" smtClean="0">
                <a:solidFill>
                  <a:srgbClr val="FF0000"/>
                </a:solidFill>
              </a:rPr>
              <a:t>1942</a:t>
            </a:r>
            <a:r>
              <a:rPr lang="ru-RU" sz="2000" b="1" dirty="0" smtClean="0"/>
              <a:t> ГОДА- </a:t>
            </a:r>
            <a:r>
              <a:rPr lang="ru-RU" sz="2000" b="1" i="1" dirty="0" smtClean="0"/>
              <a:t>БОИ ПОД ГОРОДОМ КУРСК;</a:t>
            </a:r>
          </a:p>
          <a:p>
            <a:r>
              <a:rPr lang="ru-RU" sz="2000" b="1" dirty="0" smtClean="0"/>
              <a:t>СЕНТЯБРЬ </a:t>
            </a:r>
            <a:r>
              <a:rPr lang="ru-RU" sz="2400" b="1" dirty="0" smtClean="0">
                <a:solidFill>
                  <a:srgbClr val="FF0000"/>
                </a:solidFill>
              </a:rPr>
              <a:t>1942</a:t>
            </a:r>
            <a:r>
              <a:rPr lang="ru-RU" sz="2000" b="1" dirty="0" smtClean="0"/>
              <a:t> ГОДА- </a:t>
            </a:r>
            <a:r>
              <a:rPr lang="ru-RU" sz="2000" b="1" i="1" dirty="0" smtClean="0"/>
              <a:t>БОИ ПОД СТАЛИНГРАДОМ ( ЛЕГКОЕ РАНЕНИЕ);</a:t>
            </a:r>
          </a:p>
          <a:p>
            <a:r>
              <a:rPr lang="ru-RU" sz="2000" b="1" dirty="0" smtClean="0"/>
              <a:t>ФЕВРАЛЬ </a:t>
            </a:r>
            <a:r>
              <a:rPr lang="ru-RU" sz="2400" b="1" dirty="0" smtClean="0">
                <a:solidFill>
                  <a:srgbClr val="FF0000"/>
                </a:solidFill>
              </a:rPr>
              <a:t>1943 </a:t>
            </a:r>
            <a:r>
              <a:rPr lang="ru-RU" sz="2000" b="1" i="1" dirty="0" smtClean="0"/>
              <a:t>ГОДА- БОИ ПОД ХАРЬКОВОМ (ДОЛИНА СМЕРТИ), РАНЕНИЕ (СЛОМАНЫ ДВА РЕБРА);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1944</a:t>
            </a:r>
            <a:r>
              <a:rPr lang="ru-RU" sz="2000" b="1" dirty="0" smtClean="0"/>
              <a:t> ГОД –ОСВОБОЖДЕНИЕ ОДЕССЫ, ФОРСИРОВАНИЕ ДНЕСТРА;</a:t>
            </a:r>
          </a:p>
          <a:p>
            <a:r>
              <a:rPr lang="ru-RU" sz="2000" b="1" dirty="0" smtClean="0"/>
              <a:t>ОСЕНЬ </a:t>
            </a:r>
            <a:r>
              <a:rPr lang="ru-RU" sz="2400" b="1" dirty="0" smtClean="0">
                <a:solidFill>
                  <a:srgbClr val="FF0000"/>
                </a:solidFill>
              </a:rPr>
              <a:t>1944 </a:t>
            </a:r>
            <a:r>
              <a:rPr lang="ru-RU" sz="2000" b="1" dirty="0" smtClean="0"/>
              <a:t>ГОДА- 1-БЕЛОРУССКИЙ , ПОЛЬША г.ЛЮБЛИН, ФОРСИРОВАНИЕ ВИСЛЫ;</a:t>
            </a:r>
          </a:p>
          <a:p>
            <a:r>
              <a:rPr lang="ru-RU" sz="2000" b="1" dirty="0" smtClean="0"/>
              <a:t>ЯНВАРЬ </a:t>
            </a:r>
            <a:r>
              <a:rPr lang="ru-RU" sz="2600" b="1" dirty="0" smtClean="0">
                <a:solidFill>
                  <a:srgbClr val="FF0000"/>
                </a:solidFill>
              </a:rPr>
              <a:t>1945</a:t>
            </a:r>
            <a:r>
              <a:rPr lang="ru-RU" sz="2000" b="1" dirty="0" smtClean="0"/>
              <a:t> ГОДА – НАСТУПЛЕНИЕ, ОСВОБОЖДЕНИЕ ВАРШАВЫ;</a:t>
            </a:r>
          </a:p>
          <a:p>
            <a:r>
              <a:rPr lang="ru-RU" sz="2000" b="1" dirty="0" smtClean="0"/>
              <a:t>АПРЕЛЬ </a:t>
            </a:r>
            <a:r>
              <a:rPr lang="ru-RU" sz="2600" b="1" dirty="0" smtClean="0">
                <a:solidFill>
                  <a:srgbClr val="FF0000"/>
                </a:solidFill>
              </a:rPr>
              <a:t>1945</a:t>
            </a:r>
            <a:r>
              <a:rPr lang="ru-RU" sz="2000" b="1" dirty="0" smtClean="0"/>
              <a:t> ГОДА – НАСТУПЛЕНИЕ НА БЕРЛИН;</a:t>
            </a:r>
          </a:p>
          <a:p>
            <a:r>
              <a:rPr lang="ru-RU" sz="2000" b="1" dirty="0" smtClean="0"/>
              <a:t>2 МАЯ </a:t>
            </a:r>
            <a:r>
              <a:rPr lang="ru-RU" sz="2600" b="1" dirty="0" smtClean="0">
                <a:solidFill>
                  <a:srgbClr val="FF0000"/>
                </a:solidFill>
              </a:rPr>
              <a:t>1945</a:t>
            </a:r>
            <a:r>
              <a:rPr lang="ru-RU" sz="2000" b="1" dirty="0" smtClean="0"/>
              <a:t> ГОДА СДЕЛАН ПОСЛЕДНИЙ ВЫСТРЕЛ.</a:t>
            </a:r>
          </a:p>
          <a:p>
            <a:pPr>
              <a:buNone/>
            </a:pPr>
            <a:endParaRPr lang="ru-RU" sz="2000" b="1" dirty="0"/>
          </a:p>
        </p:txBody>
      </p:sp>
      <p:pic>
        <p:nvPicPr>
          <p:cNvPr id="4" name="Рисунок 5" descr="9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1143000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6082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Зачем надо знать историю страны?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Исторические события ,</a:t>
            </a:r>
            <a:r>
              <a:rPr lang="ru-RU" sz="1600" dirty="0" smtClean="0"/>
              <a:t>   </a:t>
            </a:r>
            <a:r>
              <a:rPr lang="ru-RU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 которых участвовал</a:t>
            </a:r>
            <a:r>
              <a:rPr lang="ru-RU" sz="1600" dirty="0" smtClean="0"/>
              <a:t>                                            </a:t>
            </a:r>
            <a:r>
              <a:rPr lang="ru-RU" sz="1600" b="1" dirty="0" smtClean="0">
                <a:solidFill>
                  <a:srgbClr val="FF0000"/>
                </a:solidFill>
              </a:rPr>
              <a:t>Г.Я. Колобов</a:t>
            </a:r>
          </a:p>
          <a:p>
            <a:pPr marL="862330" lvl="1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Сталинградская битва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Поражение советских армий под Харьковом и в Крыму дало возможность немцам развернуть мощное наступление на Сталинград и Северный Кавказ. Борьба за этот регион означала борьбу за сохранение страны: здесь находились важнейшие промышленные предприятия, ресурсы и хлеб. Выход немцев за Волгу давал им возможность выйти в тыл войскам, да и моральный эффект от потери города, названного именем вождя, был бы огромен. И так, 17 июля 1942г. развернулось самое важное сражение Второй мировой войны.</a:t>
            </a:r>
          </a:p>
          <a:p>
            <a:pPr marL="514350" indent="-514350">
              <a:buNone/>
            </a:pPr>
            <a:endParaRPr lang="ru-RU" sz="1600" dirty="0" smtClean="0"/>
          </a:p>
          <a:p>
            <a:pPr marL="514350" indent="-514350">
              <a:buNone/>
            </a:pPr>
            <a:r>
              <a:rPr lang="ru-RU" sz="1600" dirty="0" smtClean="0"/>
              <a:t>10 сентября 1942-го г. немцы ворвались в Сталинград, рассекли фронт и прижали к Волге 62-ю армию. Начались уличные бои, в начале которых расстояние от линии обороны до реки было всего 8 км, но с каждым днем сокращалось. Именно этой армии под командованием Василия Чуйкова предстояло выдержать 2 месяца постоянных атак на маленьком пятаке Сталинграда. Город, конечно, был полностью разрушен - бои шли в руинах, если раньше немецкие генералы измеряли скорость продвижения войск километрами в день, то теперь метрами. Гитлер приказывал взять город, во что бы то ни стало, и немцы, несмотря на невиданные потери, шли вперед.</a:t>
            </a:r>
            <a:endParaRPr lang="ru-RU" sz="16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Stalingra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071546"/>
            <a:ext cx="26390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2" cy="50006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Зачем надо знать историю страны?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607220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Исторические события ,</a:t>
            </a:r>
            <a:r>
              <a:rPr lang="ru-RU" sz="2900" dirty="0" smtClean="0"/>
              <a:t>   </a:t>
            </a:r>
            <a:r>
              <a:rPr lang="ru-RU" sz="29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 которых участвовал</a:t>
            </a:r>
            <a:r>
              <a:rPr lang="ru-RU" sz="2900" dirty="0" smtClean="0"/>
              <a:t>                                            </a:t>
            </a:r>
            <a:r>
              <a:rPr lang="ru-RU" sz="5100" b="1" dirty="0" smtClean="0">
                <a:solidFill>
                  <a:srgbClr val="FF0000"/>
                </a:solidFill>
              </a:rPr>
              <a:t>Г.Я. Колобов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19 ноября 1942-го г. бойцы 62-й армии, сидевшие в окопах в Сталинграде между 6 и 7 утра, услышали вдали гул орудий. Эта канонада означала, что им не придется больше обороняться - войска Донского и Юго-Западного фронтов перешли в наступление. Румынские и итальянские части, прикрывавшие фланги немецкой группировки, сходу были выбиты с позиции. Немцы ожесточенно сопротивлялись. Пройдя за 3 дня 125 км, эти фронты соединились с войсками Сталинградского фронта. В руинах Сталинграда оказались запертыми части 6-й армии Паулюса и 4-й танковой. Прорываться из кольца Гитлер им запретил, обещая поддержку, а между тем наступление советских  войск усиливалось. 12 декабря деблокировать осажденные в Сталинграде части по приказу Гитлера пытался </a:t>
            </a:r>
            <a:r>
              <a:rPr lang="ru-RU" sz="3400" dirty="0" err="1" smtClean="0"/>
              <a:t>Монштейн</a:t>
            </a:r>
            <a:r>
              <a:rPr lang="ru-RU" sz="3400" dirty="0" smtClean="0"/>
              <a:t>. Со своей группой "Гот" он подошел совсем близко, но был отбит, неся огромные потери. После его поражения осажденным уже не на что было надеяться. Паулюса для поднятия боевого духа произвели в фельдмаршалы, но и это не помогло. Немцы перед решительным советским наступлением отказались капитулировать и оборонялись до 31-го числа, когда Паулюс был захвачен в плен в своем штабе. 2 февраля последние точки сопротивления были подавлены.</a:t>
            </a:r>
          </a:p>
          <a:p>
            <a:pPr>
              <a:buNone/>
            </a:pPr>
            <a:r>
              <a:rPr lang="ru-RU" sz="3400" dirty="0" smtClean="0"/>
              <a:t>Такого 3-й рейх еще не переживал. За время наступления СВ вермахт потерял свыше 100 тыс. человек, в том числе и 100 тыс. пленными. Всего за время обороны Сталинграда было уничтожено более полтора миллиона гитлеровских солдат, наши потери составили около восьмисот тыс. В Германии был объявлен траур, флаги со свастикой "украсили" черной лентой. Это был траур не только по шестой армии, но и по проигранной войне. Многие понимали, что от таких потерь немцам уже не оправиться. Правда, повинуюсь своему бесноватому фюреру, сдаваться они не собирались, впереди было еще 2 года войны.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6082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Зачем надо знать историю страны?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Исторические события ,</a:t>
            </a:r>
            <a:r>
              <a:rPr lang="ru-RU" sz="3400" dirty="0" smtClean="0"/>
              <a:t>   </a:t>
            </a:r>
            <a:r>
              <a:rPr lang="ru-RU" sz="3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 которых участвовал</a:t>
            </a:r>
            <a:r>
              <a:rPr lang="ru-RU" sz="3400" dirty="0" smtClean="0"/>
              <a:t>            </a:t>
            </a:r>
            <a:r>
              <a:rPr lang="ru-RU" sz="3400" b="1" dirty="0" smtClean="0">
                <a:solidFill>
                  <a:srgbClr val="FF0000"/>
                </a:solidFill>
              </a:rPr>
              <a:t>Г.Я. Колобов</a:t>
            </a:r>
          </a:p>
          <a:p>
            <a:pPr>
              <a:buNone/>
            </a:pPr>
            <a:endParaRPr lang="ru-RU" sz="3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3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3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3800" dirty="0" smtClean="0"/>
              <a:t>. </a:t>
            </a:r>
            <a:r>
              <a:rPr lang="ru-RU" sz="3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Курская битва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  После Сталинграда инициатива постепенно переходила к Красной армии. Теперь ни у кого не было сомнений в конечном разгроме немцев. К середине 1943 г. в СССР на полную мощность заработала эвакуированная промышленность, армия получала новую технику, которая не уступала, а подчас и превосходила немецкую, пехоту в достаточном количестве вооружали автоматами. </a:t>
            </a:r>
          </a:p>
          <a:p>
            <a:pPr>
              <a:buNone/>
            </a:pPr>
            <a:r>
              <a:rPr lang="ru-RU" sz="3400" dirty="0" smtClean="0"/>
              <a:t>Гитлер заявил - то, что было потеряно зимой 1942, будет возвращено летом 1943 г. Немцы собирались нанести удар в центре фронта, отрезав образованный в результате Курский выступ: советские войска взяли Курск, но по обеим флангам у немцев оставались Орел и Белгород. Операция немцев получила название "Цитадель". Для нее был создан кулак более чем из трех тысяч танков и миллиона солдат. Две немецкие группировки должны были нанести удар с обеих сторон Курской дуги, окружить и уничтожить там советские войска.</a:t>
            </a:r>
          </a:p>
          <a:p>
            <a:pPr>
              <a:buNone/>
            </a:pPr>
            <a:r>
              <a:rPr lang="ru-RU" sz="3400" dirty="0" smtClean="0"/>
              <a:t>Но в советском Генштабе план этот был разгадан. На месте предполагаемого удара немцев была создана оборона глубиной до 100 км, обучение войск проходило несколько недель. Немцев предполагалось остановить, а потом нанести ответный удар, для которого был создан Степной фронт.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Перед началом немецкого наступления партизаны получили приказ начать рельсовую войну. Десятки вражеских военных эшелонов полетели под откос, и немцы потратили гораздо больше времени для сосредоточения сил и переброски подкреплений. Разведка и партизаны доложили точное время немецкого наступления            </a:t>
            </a:r>
            <a:endParaRPr lang="ru-RU" sz="3400" dirty="0"/>
          </a:p>
        </p:txBody>
      </p:sp>
      <p:pic>
        <p:nvPicPr>
          <p:cNvPr id="6" name="Рисунок 5" descr="9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714356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3225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Зачем надо знать историю страны?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8121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И вот 5 июля 1943 г. немцы только собрались начать артподготовку и следом атаку, как советская артиллерия первой нанесла удар по их сосредотачивающимся войскам. Если материальный ущерб был далеко не так велик, как рассчитывали, то моральный - весьма чувствителен. Немецкие танковые дивизии все же прорвали фронт на обоих направлениях, но нашу глубокую оборону им пришлось прогрызать с огромным трудом. У деревни Прохоровка встретились Более чем 1200 танков с обеих сторон. Вся земля была превращена в выжженную пустыню, усеянную разбитыми танками, самолетами и тысячами трупов, в мировой истории еще не было равной по своему ожесточению и масштабам битвы. 12 июля немецкий наступательный порыв был исчерпан. Началось контрнаступление, и в результате двух наступательных операций - "Кутузов" и "Румянцев" 5 августа Орел и Белгород были освобождены.</a:t>
            </a:r>
          </a:p>
          <a:p>
            <a:pPr>
              <a:buNone/>
            </a:pPr>
            <a:r>
              <a:rPr lang="ru-RU" dirty="0" smtClean="0"/>
              <a:t>В этой битве немецкие танковые войска были просто стерты в порошок - сказалось техническое превосходство советских войск. После гибели 2 тыс. немецких самолетов советская авиация завоевала господство в воздухе. Инициатива теперь была полностью у Красной армии. 5 августа в честь освобождения Орла и Белгорода в Москве прогремел первый салют. Под эти залпы были похоронены последние надежды Гитлера на перелом в войне в пользу Германии.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Kurs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143512"/>
            <a:ext cx="3865979" cy="153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339</TotalTime>
  <Words>1633</Words>
  <Application>Microsoft Office PowerPoint</Application>
  <PresentationFormat>Экран (4:3)</PresentationFormat>
  <Paragraphs>100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Проект: « Как история Великой Отечественной войны отразилась в истории наших  семей?» РАССКАЗ ВТОРОЙ</vt:lpstr>
      <vt:lpstr>Какой вклад для победы в Великой Отечественной войне внесли наши родные?</vt:lpstr>
      <vt:lpstr>Великой ПОБЕДЕ посвящается…</vt:lpstr>
      <vt:lpstr>КОЛОБОВ ГРИГОРИЙ ЯКОВЛЕВИЧ</vt:lpstr>
      <vt:lpstr>Какой вклад для победы в Великой Отечественной войне внесли наши близкие, знакомые,  родные?  БОЕВОЙ ПУТЬ           КОЛОБОВА Г.Я.</vt:lpstr>
      <vt:lpstr>Зачем надо знать историю страны?</vt:lpstr>
      <vt:lpstr>Зачем надо знать историю страны?</vt:lpstr>
      <vt:lpstr>Зачем надо знать историю страны?</vt:lpstr>
      <vt:lpstr>Зачем надо знать историю страны?</vt:lpstr>
      <vt:lpstr>НАГРАДЫ         КОЛОБОВА Г.Я.</vt:lpstr>
      <vt:lpstr>БЫЧКОВА ВАЛЕНТИНА ЛУКЬЯНОВНА</vt:lpstr>
      <vt:lpstr>Чем помогли жители города Анжеро-Судженска в деле общей победы?</vt:lpstr>
      <vt:lpstr>Награды  Бычковой В.Л.</vt:lpstr>
      <vt:lpstr>Какие черты характера были присущи людям военного времени?</vt:lpstr>
      <vt:lpstr>Валентина Лукьяновна  до выхода на заслуженный отдых  трудилась  учителем начальных классов в школах № 6,13,37.</vt:lpstr>
      <vt:lpstr>Как влияют судьбы военной эпохи на судьбы будущего поколения?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Великой ПОБЕДЕ посвящается…</dc:title>
  <dc:creator>ДОМ</dc:creator>
  <cp:lastModifiedBy>ДОМ</cp:lastModifiedBy>
  <cp:revision>40</cp:revision>
  <dcterms:created xsi:type="dcterms:W3CDTF">2010-04-01T10:57:34Z</dcterms:created>
  <dcterms:modified xsi:type="dcterms:W3CDTF">2010-04-15T15:37:45Z</dcterms:modified>
</cp:coreProperties>
</file>