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85" r:id="rId6"/>
    <p:sldId id="257" r:id="rId7"/>
    <p:sldId id="268" r:id="rId8"/>
    <p:sldId id="274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857628"/>
            <a:ext cx="67722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719794"/>
            <a:ext cx="6615114" cy="781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38268" y="6572272"/>
            <a:ext cx="2133600" cy="285752"/>
          </a:xfrm>
        </p:spPr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48102" y="6572272"/>
            <a:ext cx="2895600" cy="2857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96118" y="6572272"/>
            <a:ext cx="2133600" cy="285752"/>
          </a:xfrm>
        </p:spPr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704375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5918" y="1571612"/>
            <a:ext cx="3429024" cy="4525963"/>
          </a:xfrm>
          <a:solidFill>
            <a:schemeClr val="bg1">
              <a:alpha val="43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571612"/>
            <a:ext cx="3286148" cy="4554551"/>
          </a:xfrm>
          <a:solidFill>
            <a:schemeClr val="bg1">
              <a:alpha val="43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6829444" cy="9286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8794" y="1503354"/>
            <a:ext cx="32115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28794" y="2143116"/>
            <a:ext cx="32115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4942" y="1535113"/>
            <a:ext cx="3328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4942" y="2174875"/>
            <a:ext cx="3328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704375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2" y="1600200"/>
            <a:ext cx="70437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3826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3388D-DCBE-4ACC-A15E-D564F229A46E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4810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961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171E-9837-40B5-A15C-FF6B37F64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://www.youtube.com/watch?v=0b3wMrf7mHQ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_s7fkku-f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0b3wMrf7mHQ" TargetMode="External"/><Relationship Id="rId3" Type="http://schemas.openxmlformats.org/officeDocument/2006/relationships/hyperlink" Target="http://upload.wikimedia.org/wikipedia/commons/thumb/9/99/Kazakh_rug_chain_stitch_embroidery.jpg/350px-Kazakh_rug_chain_stitch_embroidery.jpg" TargetMode="External"/><Relationship Id="rId7" Type="http://schemas.openxmlformats.org/officeDocument/2006/relationships/hyperlink" Target="http://skyclipart.ru/uploads/posts/2010-05/1274357084_plakat_nojnitsi.jpg" TargetMode="External"/><Relationship Id="rId2" Type="http://schemas.openxmlformats.org/officeDocument/2006/relationships/hyperlink" Target="http://img-fotki.yandex.ru/get/55/intelmouse.1/0_3660b_a862350_XL.jp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92%D1%8B%D1%88%D0%B8%D0%B2%D0%B0%D0%BD%D0%B8%D0%B5" TargetMode="External"/><Relationship Id="rId5" Type="http://schemas.openxmlformats.org/officeDocument/2006/relationships/hyperlink" Target="http://www.ethnomuseum.ru/" TargetMode="External"/><Relationship Id="rId4" Type="http://schemas.openxmlformats.org/officeDocument/2006/relationships/hyperlink" Target="http://h9.img.mediacache.rugion.ru/_i/afisha/events/small/67/43/6743502_127555466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3.jpeg"/><Relationship Id="rId4" Type="http://schemas.openxmlformats.org/officeDocument/2006/relationships/slide" Target="slide10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55/intelmouse.1/0_3660b_a86235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347180" cy="43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788024" y="3857628"/>
            <a:ext cx="3841600" cy="1470025"/>
          </a:xfrm>
        </p:spPr>
        <p:txBody>
          <a:bodyPr/>
          <a:lstStyle/>
          <a:p>
            <a:r>
              <a:rPr lang="ru-RU" b="1" dirty="0" smtClean="0">
                <a:latin typeface="Vova" pitchFamily="34" charset="-52"/>
              </a:rPr>
              <a:t>Вышивка</a:t>
            </a:r>
            <a:endParaRPr lang="ru-RU" b="1" dirty="0">
              <a:latin typeface="Vova" pitchFamily="34" charset="-52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878529" y="5686899"/>
            <a:ext cx="6774236" cy="839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Vova" pitchFamily="34" charset="-52"/>
              </a:rPr>
              <a:t>Автор: учитель технологии МБОУ СОШ №16 </a:t>
            </a:r>
            <a:r>
              <a:rPr lang="ru-RU" b="1" dirty="0" err="1" smtClean="0">
                <a:solidFill>
                  <a:srgbClr val="002060"/>
                </a:solidFill>
                <a:latin typeface="Vova" pitchFamily="34" charset="-52"/>
              </a:rPr>
              <a:t>г.Балаково</a:t>
            </a:r>
            <a:r>
              <a:rPr lang="ru-RU" b="1" dirty="0" smtClean="0">
                <a:solidFill>
                  <a:srgbClr val="002060"/>
                </a:solidFill>
                <a:latin typeface="Vova" pitchFamily="34" charset="-52"/>
              </a:rPr>
              <a:t> Саратовской области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2060"/>
                </a:solidFill>
                <a:latin typeface="Vova" pitchFamily="34" charset="-52"/>
              </a:rPr>
              <a:t>Капаева</a:t>
            </a:r>
            <a:r>
              <a:rPr lang="ru-RU" b="1" dirty="0" smtClean="0">
                <a:solidFill>
                  <a:srgbClr val="002060"/>
                </a:solidFill>
                <a:latin typeface="Vova" pitchFamily="34" charset="-52"/>
              </a:rPr>
              <a:t> Светлана </a:t>
            </a:r>
            <a:r>
              <a:rPr lang="ru-RU" b="1" dirty="0" smtClean="0">
                <a:solidFill>
                  <a:srgbClr val="002060"/>
                </a:solidFill>
                <a:latin typeface="Vova" pitchFamily="34" charset="-52"/>
              </a:rPr>
              <a:t>Владимировна</a:t>
            </a:r>
          </a:p>
          <a:p>
            <a:pPr>
              <a:defRPr/>
            </a:pPr>
            <a:endParaRPr lang="ru-RU" b="1" dirty="0" smtClean="0">
              <a:solidFill>
                <a:srgbClr val="002060"/>
              </a:solidFill>
              <a:latin typeface="Vova" pitchFamily="34" charset="-52"/>
            </a:endParaRPr>
          </a:p>
          <a:p>
            <a:pPr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Vova" pitchFamily="34" charset="-52"/>
            </a:endParaRPr>
          </a:p>
          <a:p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691680" y="116632"/>
            <a:ext cx="7120973" cy="733842"/>
          </a:xfrm>
          <a:prstGeom prst="roundRect">
            <a:avLst>
              <a:gd name="adj" fmla="val 20950"/>
            </a:avLst>
          </a:prstGeom>
          <a:solidFill>
            <a:srgbClr val="FFC000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/>
              <a:t>Муниципальный конкурс</a:t>
            </a:r>
            <a:r>
              <a:rPr lang="ru-RU" sz="1800" dirty="0"/>
              <a:t> </a:t>
            </a:r>
            <a:r>
              <a:rPr lang="ru-RU" sz="1800" b="1" dirty="0"/>
              <a:t>«Учитель года» в формате тематических номинаций «От призвания к признанию</a:t>
            </a:r>
            <a:r>
              <a:rPr lang="ru-RU" sz="1800" b="1" dirty="0" smtClean="0"/>
              <a:t>» 2012</a:t>
            </a:r>
            <a:endParaRPr lang="ru-RU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ov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4160" y="5620705"/>
            <a:ext cx="4174113" cy="944240"/>
          </a:xfrm>
          <a:noFill/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Vova"/>
              </a:rPr>
              <a:t>Украинский орнамент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5" y="188640"/>
            <a:ext cx="7640747" cy="1223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Vova"/>
              </a:rPr>
              <a:t>Вас восхитила естественность живых цветов. Возможно, Ваши предки были украинцами.</a:t>
            </a:r>
            <a:r>
              <a:rPr lang="ru-RU" sz="2400" dirty="0">
                <a:solidFill>
                  <a:srgbClr val="002060"/>
                </a:solidFill>
                <a:latin typeface="Vova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Vova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475656" y="1772816"/>
            <a:ext cx="7668344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ova"/>
              </a:rPr>
              <a:t>В украинском орнаменте преобладали геометрические узоры из розеток, ромбов, звёзд, цветов, изображение которых передавалось очень натурально.</a:t>
            </a:r>
            <a:r>
              <a:rPr lang="ru-RU" sz="2400" dirty="0">
                <a:solidFill>
                  <a:srgbClr val="002060"/>
                </a:solidFill>
                <a:effectLst/>
                <a:latin typeface="Vova"/>
              </a:rPr>
              <a:t> 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</a:p>
        </p:txBody>
      </p:sp>
      <p:sp>
        <p:nvSpPr>
          <p:cNvPr id="38919" name="AutoShape 7" descr="Полотно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720725" cy="576263"/>
          </a:xfrm>
          <a:prstGeom prst="actionButtonRetur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8921" name="Picture 9" descr="Украинский орнамен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360269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5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26038" y="5570345"/>
            <a:ext cx="4119280" cy="907664"/>
          </a:xfrm>
          <a:noFill/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Vova"/>
              </a:rPr>
              <a:t>Татарский орнамент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7" y="188640"/>
            <a:ext cx="7561484" cy="9359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latin typeface="Vova"/>
              </a:rPr>
              <a:t>Вас не привлекают фигурки людей и животных, а взгляд Ваш радует буйство красок растительного орнамента.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475657" y="1336895"/>
            <a:ext cx="756148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ova"/>
              </a:rPr>
              <a:t>Возможно, Ваши корни следует искать среди татар, в орнаменте которых изображения животных, а тем более людей практически не встречаются</a:t>
            </a: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ova"/>
              </a:rPr>
              <a:t>.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75657" y="2564904"/>
            <a:ext cx="756148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ova"/>
              </a:rPr>
              <a:t>Одна из причин этого — запреты мусульманской религии на изображение живых существ.</a:t>
            </a:r>
            <a:r>
              <a:rPr lang="ru-RU" sz="2000" b="1" dirty="0">
                <a:solidFill>
                  <a:srgbClr val="002060"/>
                </a:solidFill>
                <a:effectLst/>
                <a:latin typeface="Vova"/>
              </a:rPr>
              <a:t> </a:t>
            </a:r>
          </a:p>
        </p:txBody>
      </p:sp>
      <p:sp>
        <p:nvSpPr>
          <p:cNvPr id="36872" name="AutoShape 8" descr="Полотно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165304"/>
            <a:ext cx="720725" cy="576263"/>
          </a:xfrm>
          <a:prstGeom prst="actionButtonRetur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8" y="3645024"/>
            <a:ext cx="349956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5588769"/>
            <a:ext cx="4105275" cy="1008112"/>
          </a:xfrm>
          <a:noFill/>
        </p:spPr>
        <p:txBody>
          <a:bodyPr>
            <a:normAutofit/>
          </a:bodyPr>
          <a:lstStyle/>
          <a:p>
            <a:r>
              <a:rPr lang="ru-RU" sz="2800" b="1" dirty="0">
                <a:latin typeface="Vova"/>
              </a:rPr>
              <a:t>Восточный орнамент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32656"/>
            <a:ext cx="7488957" cy="2376488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Vova"/>
              </a:rPr>
              <a:t>Если Вас покорил блеск золотых виньеток и замысловатый восточный орнамент, то, возможно, Ваши корни следует искать где-нибудь на востоке — в Средней Азии или на Кавказе.</a:t>
            </a:r>
            <a:r>
              <a:rPr lang="ru-RU" sz="1800" dirty="0">
                <a:solidFill>
                  <a:srgbClr val="002060"/>
                </a:solidFill>
                <a:latin typeface="Vova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Vova"/>
              </a:rPr>
              <a:t> </a:t>
            </a:r>
          </a:p>
        </p:txBody>
      </p:sp>
      <p:sp>
        <p:nvSpPr>
          <p:cNvPr id="39943" name="AutoShape 7" descr="Полотно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720725" cy="576263"/>
          </a:xfrm>
          <a:prstGeom prst="actionButtonRetur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9944" name="Picture 8" descr="Восточный орнамен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393529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9701" y="1268759"/>
            <a:ext cx="3495675" cy="648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ova"/>
              </a:rPr>
              <a:t>СЧЕТНЫЕ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17" descr="http://modnoerukodelie.ru/img-mr/f.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01" y="2060575"/>
            <a:ext cx="34956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3333CC"/>
                </a:solidFill>
              </a:rPr>
              <a:t>	</a:t>
            </a:r>
            <a:r>
              <a:rPr lang="ru-RU" sz="3100" b="1" dirty="0" smtClean="0">
                <a:latin typeface="Vova" pitchFamily="34" charset="-52"/>
              </a:rPr>
              <a:t>Виды вышивок в старину</a:t>
            </a:r>
          </a:p>
        </p:txBody>
      </p:sp>
      <p:pic>
        <p:nvPicPr>
          <p:cNvPr id="14" name="Picture 19" descr="http://modnoerukodelie.ru/img-mr/f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b="63792"/>
          <a:stretch>
            <a:fillRect/>
          </a:stretch>
        </p:blipFill>
        <p:spPr bwMode="auto">
          <a:xfrm>
            <a:off x="1529400" y="5125733"/>
            <a:ext cx="32162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165178" y="1268759"/>
            <a:ext cx="3495675" cy="648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ova"/>
              </a:rPr>
              <a:t>СКВОЗНЫЕ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Picture 21" descr="http://kryzevasam.narod.ru/images/gipur_rassypn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575"/>
            <a:ext cx="38179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http://2.bp.blogspot.com/-VLDzpVOhxqg/T171jD16jTI/AAAAAAAAE9k/cqKKiI3k9Gk/s1600/%25D1%2581%25D1%2582%25D1%2580%25D0%25BE%25D1%2587%25D0%25BA%25D0%25B0+%25D0%25BF%25D1%2580%25D0%25B8%25D0%25BC%25D0%25B5%25D1%258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82" y="5146746"/>
            <a:ext cx="2304256" cy="14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67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006233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va" pitchFamily="34" charset="-52"/>
              </a:rPr>
              <a:t>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va" pitchFamily="34" charset="-52"/>
              </a:rPr>
              <a:t>ышивка в наши дни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ova" pitchFamily="34" charset="-52"/>
            </a:endParaRPr>
          </a:p>
        </p:txBody>
      </p:sp>
      <p:pic>
        <p:nvPicPr>
          <p:cNvPr id="3" name="Picture 11" descr="http://4.bp.blogspot.com/_pPjB0jmtOKs/TKMXB3zPUlI/AAAAAAAABTY/sOR01sNn0Gg/s400/Rico_16_(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b="12725"/>
          <a:stretch/>
        </p:blipFill>
        <p:spPr bwMode="auto">
          <a:xfrm>
            <a:off x="1380638" y="980728"/>
            <a:ext cx="2527943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http://cs1.livemaster.ru/articlefoto/300x225/1/d/5/1d537bfc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62" y="155679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http://www.krestiki.info/images/po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76" y="4466346"/>
            <a:ext cx="2432425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://www.freetorg.ru/_data/lead/1944/995519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>
            <a:off x="6241262" y="2564904"/>
            <a:ext cx="2751723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52810" y="21214"/>
            <a:ext cx="7552409" cy="1572518"/>
          </a:xfrm>
          <a:prstGeom prst="roundRect">
            <a:avLst>
              <a:gd name="adj" fmla="val 2095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/>
                <a:cs typeface="+mn-cs"/>
              </a:rPr>
              <a:t>Этапы выполнения практической работы</a:t>
            </a:r>
          </a:p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/>
                <a:cs typeface="+mn-cs"/>
              </a:rPr>
              <a:t>«Изделие вышитое тамбурным швом»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ova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599" y="5550214"/>
            <a:ext cx="1727200" cy="110648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Идея</a:t>
            </a:r>
          </a:p>
          <a:p>
            <a:endParaRPr lang="ru-RU" sz="2400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827584" y="4754876"/>
            <a:ext cx="1512887" cy="79533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40471" y="4626129"/>
            <a:ext cx="1943100" cy="1107996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Эскиз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i="1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729717" y="3541867"/>
            <a:ext cx="1655762" cy="10842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85479" y="3467567"/>
            <a:ext cx="2808263" cy="1938992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Подбор материалов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инструментов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537962" y="2388067"/>
            <a:ext cx="1584325" cy="10795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22287" y="1781703"/>
            <a:ext cx="1882933" cy="1477328"/>
          </a:xfrm>
          <a:prstGeom prst="rect">
            <a:avLst/>
          </a:prstGeom>
          <a:solidFill>
            <a:srgbClr val="FFC000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Выполнение изделия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54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4375"/>
            <a:ext cx="8524875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6072188" y="714375"/>
            <a:ext cx="285750" cy="928688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3500" y="1643063"/>
            <a:ext cx="2357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строка заголовка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2714625" y="1071563"/>
            <a:ext cx="285750" cy="642937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14500" y="1630363"/>
            <a:ext cx="2357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строка меню</a:t>
            </a:r>
          </a:p>
        </p:txBody>
      </p:sp>
      <p:sp>
        <p:nvSpPr>
          <p:cNvPr id="9" name="Стрелка вверх 8"/>
          <p:cNvSpPr/>
          <p:nvPr/>
        </p:nvSpPr>
        <p:spPr>
          <a:xfrm rot="18040382">
            <a:off x="1662906" y="2332832"/>
            <a:ext cx="236537" cy="84455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750" y="2928938"/>
            <a:ext cx="2357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панель инструментов</a:t>
            </a: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2428875" y="5000625"/>
            <a:ext cx="223838" cy="785813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00188" y="4572000"/>
            <a:ext cx="2357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палитра цветов</a:t>
            </a:r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4857750" y="5133975"/>
            <a:ext cx="214313" cy="1295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14750" y="4500563"/>
            <a:ext cx="2357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строка состояния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9125" y="3286125"/>
            <a:ext cx="23574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50"/>
                </a:solidFill>
                <a:latin typeface="+mn-lt"/>
              </a:rPr>
              <a:t>РАБОЧАЯ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8147"/>
            <a:ext cx="8064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ova"/>
              </a:rPr>
              <a:t>Создайте эскиз вышивки в программе </a:t>
            </a:r>
            <a:r>
              <a:rPr lang="en-US" sz="2800" b="1" dirty="0" smtClean="0">
                <a:solidFill>
                  <a:srgbClr val="002060"/>
                </a:solidFill>
                <a:latin typeface="Vova"/>
              </a:rPr>
              <a:t>Paint</a:t>
            </a:r>
            <a:endParaRPr lang="ru-RU" sz="2800" b="1" dirty="0">
              <a:solidFill>
                <a:srgbClr val="002060"/>
              </a:solidFill>
              <a:latin typeface="Vova"/>
            </a:endParaRPr>
          </a:p>
        </p:txBody>
      </p:sp>
    </p:spTree>
    <p:extLst>
      <p:ext uri="{BB962C8B-B14F-4D97-AF65-F5344CB8AC3E}">
        <p14:creationId xmlns:p14="http://schemas.microsoft.com/office/powerpoint/2010/main" val="15342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Vova" pitchFamily="34" charset="-52"/>
              </a:rPr>
              <a:t>ТЕХНИКА БЕЗОПАСНОСТИ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46" y="4574833"/>
            <a:ext cx="3878897" cy="1800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06" y="1514449"/>
            <a:ext cx="2438738" cy="216024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95053"/>
            <a:ext cx="3991210" cy="2844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84833"/>
            <a:ext cx="194754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Vova" pitchFamily="34" charset="-52"/>
                <a:hlinkClick r:id="rId2"/>
              </a:rPr>
              <a:t>ВЫШИВКА ТАМБУРНЫМ ШВОМ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38019"/>
            <a:ext cx="696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475656" y="260648"/>
            <a:ext cx="7401186" cy="733842"/>
          </a:xfrm>
          <a:prstGeom prst="roundRect">
            <a:avLst>
              <a:gd name="adj" fmla="val 20950"/>
            </a:avLst>
          </a:prstGeom>
          <a:solidFill>
            <a:srgbClr val="FFC000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/>
                <a:cs typeface="+mn-cs"/>
              </a:rPr>
              <a:t>Галерея работ   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ova"/>
              <a:cs typeface="+mn-cs"/>
            </a:endParaRPr>
          </a:p>
        </p:txBody>
      </p:sp>
      <p:pic>
        <p:nvPicPr>
          <p:cNvPr id="1026" name="Picture 2" descr="http://festival.1september.ru/articles/52541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59" y="4120581"/>
            <a:ext cx="3355028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r="18122" b="6716"/>
          <a:stretch/>
        </p:blipFill>
        <p:spPr>
          <a:xfrm>
            <a:off x="5868144" y="5425621"/>
            <a:ext cx="1039556" cy="12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1942" r="1668" b="12075"/>
          <a:stretch/>
        </p:blipFill>
        <p:spPr>
          <a:xfrm>
            <a:off x="1403648" y="4120581"/>
            <a:ext cx="425228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6959" r="-7208" b="-1643"/>
          <a:stretch/>
        </p:blipFill>
        <p:spPr>
          <a:xfrm>
            <a:off x="4932040" y="1305198"/>
            <a:ext cx="419934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6694" r="8627"/>
          <a:stretch/>
        </p:blipFill>
        <p:spPr>
          <a:xfrm>
            <a:off x="1547664" y="1305198"/>
            <a:ext cx="288032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7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03649" y="188913"/>
            <a:ext cx="7283152" cy="59372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Человек по натуре своей – художник.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           Он всюду, так или иначе, стремится вносить в свою жизнь красоту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…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           Красивые вещи воспитывают творческое воображение людей и уважение к их труду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                  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latin typeface="Vova" pitchFamily="34" charset="-52"/>
              </a:rPr>
              <a:t>М.Горький</a:t>
            </a:r>
            <a:r>
              <a:rPr lang="ru-RU" sz="2400" dirty="0" smtClean="0">
                <a:solidFill>
                  <a:srgbClr val="002060"/>
                </a:solidFill>
                <a:latin typeface="Vova" pitchFamily="34" charset="-52"/>
              </a:rPr>
              <a:t>)</a:t>
            </a:r>
            <a:endParaRPr lang="ru-RU" sz="2400" dirty="0">
              <a:solidFill>
                <a:srgbClr val="002060"/>
              </a:solidFill>
              <a:latin typeface="Vova" pitchFamily="34" charset="-52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ru-RU" sz="2400" b="1" dirty="0">
              <a:solidFill>
                <a:schemeClr val="bg1">
                  <a:lumMod val="10000"/>
                </a:schemeClr>
              </a:solidFill>
              <a:latin typeface="Vova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24944"/>
            <a:ext cx="4866951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60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691680" y="116632"/>
            <a:ext cx="7120973" cy="594062"/>
          </a:xfrm>
          <a:prstGeom prst="roundRect">
            <a:avLst>
              <a:gd name="adj" fmla="val 20950"/>
            </a:avLst>
          </a:prstGeom>
          <a:solidFill>
            <a:srgbClr val="FFC000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/>
                <a:cs typeface="+mn-cs"/>
              </a:rPr>
              <a:t>Рефлексия «Мое настроение»   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ova"/>
              <a:cs typeface="+mn-cs"/>
            </a:endParaRPr>
          </a:p>
        </p:txBody>
      </p:sp>
      <p:sp>
        <p:nvSpPr>
          <p:cNvPr id="3" name="Rectangle 5" descr="Крупная сетка"/>
          <p:cNvSpPr txBox="1">
            <a:spLocks noChangeArrowheads="1"/>
          </p:cNvSpPr>
          <p:nvPr/>
        </p:nvSpPr>
        <p:spPr>
          <a:xfrm>
            <a:off x="1539845" y="980728"/>
            <a:ext cx="7272808" cy="2448272"/>
          </a:xfrm>
          <a:prstGeom prst="rect">
            <a:avLst/>
          </a:prstGeom>
          <a:pattFill prst="lgGrid">
            <a:fgClr>
              <a:srgbClr val="FFEBFF"/>
            </a:fgClr>
            <a:bgClr>
              <a:schemeClr val="bg1"/>
            </a:bgClr>
          </a:pattFill>
          <a:ln>
            <a:solidFill>
              <a:srgbClr val="FFC000"/>
            </a:solidFill>
          </a:ln>
          <a:effectLst>
            <a:outerShdw dist="107763" dir="8100000" algn="ctr" rotWithShape="0">
              <a:srgbClr val="FF89FF">
                <a:alpha val="50000"/>
              </a:srgb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latin typeface="Vova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Vova"/>
              </a:rPr>
              <a:t>было интересно…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Vova"/>
              </a:rPr>
              <a:t> было трудно…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Vova"/>
              </a:rPr>
              <a:t> теперь я могу…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Vova"/>
              </a:rPr>
              <a:t> я научилась…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Vova"/>
              </a:rPr>
              <a:t> меня удивило…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Vova"/>
              </a:rPr>
              <a:t> мне захотелось… 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91679" y="3573016"/>
            <a:ext cx="7249351" cy="594062"/>
          </a:xfrm>
          <a:prstGeom prst="roundRect">
            <a:avLst>
              <a:gd name="adj" fmla="val 20950"/>
            </a:avLst>
          </a:prstGeom>
          <a:solidFill>
            <a:srgbClr val="FFC000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/>
                <a:cs typeface="+mn-cs"/>
              </a:rPr>
              <a:t>Домашнее задание   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ova"/>
              <a:cs typeface="+mn-cs"/>
            </a:endParaRPr>
          </a:p>
        </p:txBody>
      </p:sp>
      <p:sp>
        <p:nvSpPr>
          <p:cNvPr id="7" name="Rectangle 5" descr="Крупная сетка"/>
          <p:cNvSpPr txBox="1">
            <a:spLocks noChangeArrowheads="1"/>
          </p:cNvSpPr>
          <p:nvPr/>
        </p:nvSpPr>
        <p:spPr>
          <a:xfrm>
            <a:off x="1644195" y="4365104"/>
            <a:ext cx="7272808" cy="2304000"/>
          </a:xfrm>
          <a:prstGeom prst="rect">
            <a:avLst/>
          </a:prstGeom>
          <a:pattFill prst="lgGrid">
            <a:fgClr>
              <a:srgbClr val="FFEBFF"/>
            </a:fgClr>
            <a:bgClr>
              <a:schemeClr val="bg1"/>
            </a:bgClr>
          </a:pattFill>
          <a:ln>
            <a:solidFill>
              <a:srgbClr val="FFC000"/>
            </a:solidFill>
          </a:ln>
          <a:effectLst>
            <a:outerShdw dist="107763" dir="8100000" algn="ctr" rotWithShape="0">
              <a:srgbClr val="FF89FF">
                <a:alpha val="50000"/>
              </a:srgb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Vova"/>
              </a:rPr>
              <a:t>Посмотри фильм </a:t>
            </a:r>
            <a:r>
              <a:rPr lang="ru-RU" sz="2000" dirty="0">
                <a:solidFill>
                  <a:srgbClr val="002060"/>
                </a:solidFill>
              </a:rPr>
              <a:t>«Вышивка. Тамбурный шов» </a:t>
            </a:r>
            <a:r>
              <a:rPr lang="ru-RU" sz="2000" u="sng" dirty="0">
                <a:solidFill>
                  <a:srgbClr val="002060"/>
                </a:solidFill>
                <a:hlinkClick r:id="rId2"/>
              </a:rPr>
              <a:t>http://www.youtube.com/watch?v=2_s7fkku-fM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и ответь на вопросы: 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Как по другому называли тамбурный шов? 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Что такое «ширинка»?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Vova"/>
              </a:rPr>
              <a:t>Выполни любые 2 задания из рабочей тетради</a:t>
            </a:r>
          </a:p>
        </p:txBody>
      </p:sp>
    </p:spTree>
    <p:extLst>
      <p:ext uri="{BB962C8B-B14F-4D97-AF65-F5344CB8AC3E}">
        <p14:creationId xmlns:p14="http://schemas.microsoft.com/office/powerpoint/2010/main" val="9417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1268760"/>
            <a:ext cx="7056784" cy="490344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Vova"/>
              </a:rPr>
              <a:t>Слайд 1: </a:t>
            </a:r>
            <a:r>
              <a:rPr lang="en-US" b="1" dirty="0">
                <a:solidFill>
                  <a:srgbClr val="800000"/>
                </a:solidFill>
                <a:hlinkClick r:id="rId2"/>
              </a:rPr>
              <a:t>http://img-fotki.yandex.ru/get/55/intelmouse.1/0_3660b_a862350_XL.jpg</a:t>
            </a:r>
            <a:r>
              <a:rPr lang="ru-RU" b="1" dirty="0">
                <a:solidFill>
                  <a:srgbClr val="800000"/>
                </a:solidFill>
                <a:latin typeface="Vova"/>
              </a:rPr>
              <a:t> </a:t>
            </a:r>
            <a:endParaRPr lang="ru-RU" b="1" dirty="0" smtClean="0">
              <a:solidFill>
                <a:srgbClr val="800000"/>
              </a:solidFill>
              <a:latin typeface="Vova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Vova"/>
              </a:rPr>
              <a:t>Слайд 2: </a:t>
            </a:r>
            <a:r>
              <a:rPr lang="en-US" b="1" dirty="0">
                <a:solidFill>
                  <a:srgbClr val="800000"/>
                </a:solidFill>
                <a:hlinkClick r:id="rId3"/>
              </a:rPr>
              <a:t>http://upload.wikimedia.org/wikipedia/commons/thumb/9/99/Kazakh_rug_chain_stitch_embroidery.jpg/350px-Kazakh_rug_chain_stitch_embroidery.jpg</a:t>
            </a:r>
            <a:r>
              <a:rPr lang="ru-RU" b="1" dirty="0">
                <a:solidFill>
                  <a:srgbClr val="800000"/>
                </a:solidFill>
                <a:latin typeface="Vova"/>
              </a:rPr>
              <a:t>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Vova"/>
              </a:rPr>
              <a:t>Слайд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Vova"/>
              </a:rPr>
              <a:t>: кроссворд Олешко Екатерины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Vova"/>
              </a:rPr>
              <a:t>ученицы МАОУ СОШ №1 им.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Vova"/>
              </a:rPr>
              <a:t>А.А.Первенцева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Vova"/>
              </a:rPr>
              <a:t> Новопокровского района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Vova"/>
              </a:rPr>
              <a:t>Краснодарского края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Vova"/>
              </a:rPr>
              <a:t>Слайд 6: </a:t>
            </a:r>
            <a:r>
              <a:rPr lang="en-US" dirty="0">
                <a:hlinkClick r:id="rId4"/>
              </a:rPr>
              <a:t>http://h9.img.mediacache.rugion.ru/_i/afisha/events/small/67/43/6743502_1275554666.jpg</a:t>
            </a:r>
            <a:endParaRPr lang="ru-RU" dirty="0">
              <a:latin typeface="Vova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Vova"/>
              </a:rPr>
              <a:t>Слайд </a:t>
            </a:r>
            <a:r>
              <a:rPr lang="ru-RU" dirty="0" smtClean="0">
                <a:solidFill>
                  <a:srgbClr val="002060"/>
                </a:solidFill>
                <a:latin typeface="Vova"/>
              </a:rPr>
              <a:t>7 и 12:Фотографии </a:t>
            </a:r>
            <a:r>
              <a:rPr lang="ru-RU" dirty="0">
                <a:solidFill>
                  <a:srgbClr val="002060"/>
                </a:solidFill>
                <a:latin typeface="Vova"/>
              </a:rPr>
              <a:t>Этнографического музея  </a:t>
            </a:r>
            <a:r>
              <a:rPr lang="en-US" dirty="0">
                <a:hlinkClick r:id="rId5"/>
              </a:rPr>
              <a:t>http://www.ethnomuseum.ru</a:t>
            </a:r>
            <a:r>
              <a:rPr lang="en-US" dirty="0" smtClean="0">
                <a:hlinkClick r:id="rId5"/>
              </a:rPr>
              <a:t>/</a:t>
            </a:r>
            <a:endParaRPr lang="ru-RU" dirty="0" smtClean="0">
              <a:latin typeface="Vova"/>
            </a:endParaRPr>
          </a:p>
          <a:p>
            <a:r>
              <a:rPr lang="ru-RU" dirty="0" smtClean="0">
                <a:latin typeface="Vova"/>
              </a:rPr>
              <a:t>Слайд 14: </a:t>
            </a:r>
            <a:r>
              <a:rPr lang="en-US" dirty="0">
                <a:hlinkClick r:id="rId6"/>
              </a:rPr>
              <a:t>http://ru.wikipedia.org/wiki/%</a:t>
            </a:r>
            <a:r>
              <a:rPr lang="en-US" dirty="0" smtClean="0">
                <a:hlinkClick r:id="rId6"/>
              </a:rPr>
              <a:t>D0%92%D1%8B%D1%88%D0%B8%D0%B2%D0%B0%D0%BD%D0%B8%D0%B5</a:t>
            </a:r>
            <a:r>
              <a:rPr lang="ru-RU" dirty="0" smtClean="0">
                <a:latin typeface="Vova"/>
              </a:rPr>
              <a:t> </a:t>
            </a:r>
          </a:p>
          <a:p>
            <a:r>
              <a:rPr lang="ru-RU" dirty="0" smtClean="0">
                <a:latin typeface="Vova"/>
              </a:rPr>
              <a:t>Слайд 17: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skyclipart.ru/uploads/posts/2010-05/1274357084_plakat_nojnitsi.jpg</a:t>
            </a:r>
            <a:r>
              <a:rPr lang="ru-RU" dirty="0" smtClean="0">
                <a:latin typeface="Vova"/>
              </a:rPr>
              <a:t> </a:t>
            </a:r>
          </a:p>
          <a:p>
            <a:r>
              <a:rPr lang="ru-RU" dirty="0" smtClean="0">
                <a:latin typeface="Vova"/>
              </a:rPr>
              <a:t>Слайд 18: из презентации «Искусство вышивания» учителя технологии СОШ №17 </a:t>
            </a:r>
            <a:r>
              <a:rPr lang="ru-RU" dirty="0" err="1" smtClean="0">
                <a:latin typeface="Vova"/>
              </a:rPr>
              <a:t>г.Березники</a:t>
            </a:r>
            <a:r>
              <a:rPr lang="ru-RU" dirty="0" smtClean="0">
                <a:latin typeface="Vova"/>
              </a:rPr>
              <a:t> Пермский край </a:t>
            </a:r>
            <a:r>
              <a:rPr lang="ru-RU" dirty="0" err="1" smtClean="0">
                <a:latin typeface="Vova"/>
              </a:rPr>
              <a:t>Шаповаловой</a:t>
            </a:r>
            <a:r>
              <a:rPr lang="ru-RU" dirty="0" smtClean="0">
                <a:latin typeface="Vova"/>
              </a:rPr>
              <a:t> В.В.</a:t>
            </a:r>
          </a:p>
          <a:p>
            <a:r>
              <a:rPr lang="ru-RU" dirty="0" smtClean="0">
                <a:latin typeface="Vova"/>
              </a:rPr>
              <a:t>Видео «Вышивка. Тамбурный шов»  </a:t>
            </a:r>
            <a:r>
              <a:rPr lang="ru-RU" dirty="0">
                <a:latin typeface="Vova"/>
                <a:hlinkClick r:id="rId8"/>
              </a:rPr>
              <a:t>http://www.youtube.com/watch?v=0b3wMrf7mHQ</a:t>
            </a:r>
            <a:endParaRPr lang="ru-RU" dirty="0" smtClean="0">
              <a:latin typeface="Vova"/>
            </a:endParaRPr>
          </a:p>
          <a:p>
            <a:r>
              <a:rPr lang="ru-RU" dirty="0" smtClean="0">
                <a:latin typeface="Vova"/>
              </a:rPr>
              <a:t>Слайд 19: фотографии из личного архива</a:t>
            </a:r>
            <a:endParaRPr lang="ru-RU" dirty="0">
              <a:latin typeface="Vova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886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Vova" pitchFamily="34" charset="-52"/>
              </a:rPr>
              <a:t>Информационные источники</a:t>
            </a:r>
            <a:endParaRPr lang="ru-RU" sz="3600" dirty="0">
              <a:latin typeface="Vova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08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ova" pitchFamily="34" charset="-52"/>
              </a:rPr>
              <a:t>Поиск информации</a:t>
            </a:r>
            <a:endParaRPr lang="ru-RU" sz="2800" b="1" dirty="0">
              <a:latin typeface="Vova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38" y="4581128"/>
            <a:ext cx="1776158" cy="180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00" y="4602998"/>
            <a:ext cx="1800000" cy="180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 descr="http://www.ecoyar.ru/ok3/UserFiles/Image/cd/vishiv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03" y="4602998"/>
            <a:ext cx="1861508" cy="180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abirint.ru/books/176067/bi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22209"/>
          <a:stretch/>
        </p:blipFill>
        <p:spPr bwMode="auto">
          <a:xfrm>
            <a:off x="3322702" y="4583117"/>
            <a:ext cx="2056675" cy="180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8914"/>
          <a:stretch/>
        </p:blipFill>
        <p:spPr>
          <a:xfrm>
            <a:off x="5379377" y="1309176"/>
            <a:ext cx="354350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53" y="130917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60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14448"/>
              </p:ext>
            </p:extLst>
          </p:nvPr>
        </p:nvGraphicFramePr>
        <p:xfrm>
          <a:off x="2915816" y="1844824"/>
          <a:ext cx="5976660" cy="4032449"/>
        </p:xfrm>
        <a:graphic>
          <a:graphicData uri="http://schemas.openxmlformats.org/drawingml/2006/table">
            <a:tbl>
              <a:tblPr/>
              <a:tblGrid>
                <a:gridCol w="498055"/>
                <a:gridCol w="498055"/>
                <a:gridCol w="498055"/>
                <a:gridCol w="498055"/>
                <a:gridCol w="498055"/>
                <a:gridCol w="498055"/>
                <a:gridCol w="498055"/>
                <a:gridCol w="498055"/>
                <a:gridCol w="498055"/>
                <a:gridCol w="498055"/>
                <a:gridCol w="498055"/>
                <a:gridCol w="498055"/>
              </a:tblGrid>
              <a:tr h="5222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5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57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572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97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5499" y="332656"/>
            <a:ext cx="683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ova" pitchFamily="34" charset="-52"/>
              </a:rPr>
              <a:t>Для какого вида рукоделия эти предметы</a:t>
            </a:r>
            <a:endParaRPr lang="ru-RU" sz="2400" b="1" dirty="0">
              <a:solidFill>
                <a:srgbClr val="002060"/>
              </a:solidFill>
              <a:latin typeface="Vova" pitchFamily="34" charset="-52"/>
            </a:endParaRPr>
          </a:p>
        </p:txBody>
      </p:sp>
      <p:pic>
        <p:nvPicPr>
          <p:cNvPr id="7" name="Picture 3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 b="27719"/>
          <a:stretch>
            <a:fillRect/>
          </a:stretch>
        </p:blipFill>
        <p:spPr bwMode="auto">
          <a:xfrm>
            <a:off x="3116336" y="1563802"/>
            <a:ext cx="68088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79" y="3014051"/>
            <a:ext cx="74719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12" y="3788531"/>
            <a:ext cx="720000" cy="62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33904"/>
            <a:ext cx="720001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files.vector-images.com/clipart/scissors_shlp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99" y="2092347"/>
            <a:ext cx="90603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42" y="3560607"/>
            <a:ext cx="53283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rukodelie.ru/cache/img_40b83d311254695de4460e07172e5cc1_resizeFit_270_270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0"/>
            <a:ext cx="9137895" cy="6858000"/>
            <a:chOff x="-52554" y="-115613"/>
            <a:chExt cx="9297355" cy="7073461"/>
          </a:xfrm>
        </p:grpSpPr>
        <p:sp>
          <p:nvSpPr>
            <p:cNvPr id="3" name="Полилиния 2"/>
            <p:cNvSpPr/>
            <p:nvPr/>
          </p:nvSpPr>
          <p:spPr>
            <a:xfrm>
              <a:off x="-42041" y="3479195"/>
              <a:ext cx="9207062" cy="1019232"/>
            </a:xfrm>
            <a:custGeom>
              <a:avLst/>
              <a:gdLst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83078 h 846140"/>
                <a:gd name="connsiteX1" fmla="*/ 9186041 w 9207062"/>
                <a:gd name="connsiteY1" fmla="*/ 846140 h 846140"/>
                <a:gd name="connsiteX2" fmla="*/ 9207062 w 9207062"/>
                <a:gd name="connsiteY2" fmla="*/ 299602 h 846140"/>
                <a:gd name="connsiteX3" fmla="*/ 8891751 w 9207062"/>
                <a:gd name="connsiteY3" fmla="*/ 614912 h 846140"/>
                <a:gd name="connsiteX4" fmla="*/ 8408275 w 9207062"/>
                <a:gd name="connsiteY4" fmla="*/ 572871 h 846140"/>
                <a:gd name="connsiteX5" fmla="*/ 8219089 w 9207062"/>
                <a:gd name="connsiteY5" fmla="*/ 614912 h 846140"/>
                <a:gd name="connsiteX6" fmla="*/ 7956331 w 9207062"/>
                <a:gd name="connsiteY6" fmla="*/ 541340 h 846140"/>
                <a:gd name="connsiteX7" fmla="*/ 7683062 w 9207062"/>
                <a:gd name="connsiteY7" fmla="*/ 394195 h 846140"/>
                <a:gd name="connsiteX8" fmla="*/ 7430813 w 9207062"/>
                <a:gd name="connsiteY8" fmla="*/ 299602 h 846140"/>
                <a:gd name="connsiteX9" fmla="*/ 7136524 w 9207062"/>
                <a:gd name="connsiteY9" fmla="*/ 36843 h 846140"/>
                <a:gd name="connsiteX10" fmla="*/ 6821213 w 9207062"/>
                <a:gd name="connsiteY10" fmla="*/ 5312 h 846140"/>
                <a:gd name="connsiteX11" fmla="*/ 6653048 w 9207062"/>
                <a:gd name="connsiteY11" fmla="*/ 57864 h 846140"/>
                <a:gd name="connsiteX12" fmla="*/ 6400800 w 9207062"/>
                <a:gd name="connsiteY12" fmla="*/ 183988 h 846140"/>
                <a:gd name="connsiteX13" fmla="*/ 6190593 w 9207062"/>
                <a:gd name="connsiteY13" fmla="*/ 341643 h 846140"/>
                <a:gd name="connsiteX14" fmla="*/ 5675586 w 9207062"/>
                <a:gd name="connsiteY14" fmla="*/ 457257 h 846140"/>
                <a:gd name="connsiteX15" fmla="*/ 5265682 w 9207062"/>
                <a:gd name="connsiteY15" fmla="*/ 446746 h 846140"/>
                <a:gd name="connsiteX16" fmla="*/ 4845269 w 9207062"/>
                <a:gd name="connsiteY16" fmla="*/ 394195 h 846140"/>
                <a:gd name="connsiteX17" fmla="*/ 4635062 w 9207062"/>
                <a:gd name="connsiteY17" fmla="*/ 215519 h 846140"/>
                <a:gd name="connsiteX18" fmla="*/ 4572000 w 9207062"/>
                <a:gd name="connsiteY18" fmla="*/ 68374 h 846140"/>
                <a:gd name="connsiteX19" fmla="*/ 4340772 w 9207062"/>
                <a:gd name="connsiteY19" fmla="*/ 57864 h 846140"/>
                <a:gd name="connsiteX20" fmla="*/ 4193627 w 9207062"/>
                <a:gd name="connsiteY20" fmla="*/ 173478 h 846140"/>
                <a:gd name="connsiteX21" fmla="*/ 3909848 w 9207062"/>
                <a:gd name="connsiteY21" fmla="*/ 320622 h 846140"/>
                <a:gd name="connsiteX22" fmla="*/ 3657600 w 9207062"/>
                <a:gd name="connsiteY22" fmla="*/ 520319 h 846140"/>
                <a:gd name="connsiteX23" fmla="*/ 3415862 w 9207062"/>
                <a:gd name="connsiteY23" fmla="*/ 404705 h 846140"/>
                <a:gd name="connsiteX24" fmla="*/ 3132082 w 9207062"/>
                <a:gd name="connsiteY24" fmla="*/ 415215 h 846140"/>
                <a:gd name="connsiteX25" fmla="*/ 3005958 w 9207062"/>
                <a:gd name="connsiteY25" fmla="*/ 320622 h 846140"/>
                <a:gd name="connsiteX26" fmla="*/ 2606565 w 9207062"/>
                <a:gd name="connsiteY26" fmla="*/ 415215 h 846140"/>
                <a:gd name="connsiteX27" fmla="*/ 2354317 w 9207062"/>
                <a:gd name="connsiteY27" fmla="*/ 541340 h 846140"/>
                <a:gd name="connsiteX28" fmla="*/ 2081048 w 9207062"/>
                <a:gd name="connsiteY28" fmla="*/ 604402 h 846140"/>
                <a:gd name="connsiteX29" fmla="*/ 1797269 w 9207062"/>
                <a:gd name="connsiteY29" fmla="*/ 667464 h 846140"/>
                <a:gd name="connsiteX30" fmla="*/ 1639613 w 9207062"/>
                <a:gd name="connsiteY30" fmla="*/ 720015 h 846140"/>
                <a:gd name="connsiteX31" fmla="*/ 1429407 w 9207062"/>
                <a:gd name="connsiteY31" fmla="*/ 625422 h 846140"/>
                <a:gd name="connsiteX32" fmla="*/ 1261241 w 9207062"/>
                <a:gd name="connsiteY32" fmla="*/ 509809 h 846140"/>
                <a:gd name="connsiteX33" fmla="*/ 1187669 w 9207062"/>
                <a:gd name="connsiteY33" fmla="*/ 415215 h 846140"/>
                <a:gd name="connsiteX34" fmla="*/ 1051034 w 9207062"/>
                <a:gd name="connsiteY34" fmla="*/ 467767 h 846140"/>
                <a:gd name="connsiteX35" fmla="*/ 872358 w 9207062"/>
                <a:gd name="connsiteY35" fmla="*/ 509809 h 846140"/>
                <a:gd name="connsiteX36" fmla="*/ 756744 w 9207062"/>
                <a:gd name="connsiteY36" fmla="*/ 415215 h 846140"/>
                <a:gd name="connsiteX37" fmla="*/ 662151 w 9207062"/>
                <a:gd name="connsiteY37" fmla="*/ 289091 h 846140"/>
                <a:gd name="connsiteX38" fmla="*/ 325820 w 9207062"/>
                <a:gd name="connsiteY38" fmla="*/ 278581 h 846140"/>
                <a:gd name="connsiteX39" fmla="*/ 94593 w 9207062"/>
                <a:gd name="connsiteY39" fmla="*/ 215519 h 846140"/>
                <a:gd name="connsiteX40" fmla="*/ 52551 w 9207062"/>
                <a:gd name="connsiteY40" fmla="*/ 310112 h 846140"/>
                <a:gd name="connsiteX41" fmla="*/ 52551 w 9207062"/>
                <a:gd name="connsiteY41" fmla="*/ 751546 h 846140"/>
                <a:gd name="connsiteX42" fmla="*/ 0 w 9207062"/>
                <a:gd name="connsiteY42" fmla="*/ 783078 h 846140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207062" h="1019232">
                  <a:moveTo>
                    <a:pt x="0" y="956170"/>
                  </a:moveTo>
                  <a:lnTo>
                    <a:pt x="9186041" y="1019232"/>
                  </a:lnTo>
                  <a:lnTo>
                    <a:pt x="9207062" y="472694"/>
                  </a:lnTo>
                  <a:lnTo>
                    <a:pt x="8891751" y="788004"/>
                  </a:lnTo>
                  <a:cubicBezTo>
                    <a:pt x="8788666" y="655874"/>
                    <a:pt x="8569406" y="568519"/>
                    <a:pt x="8408275" y="745963"/>
                  </a:cubicBezTo>
                  <a:cubicBezTo>
                    <a:pt x="8364237" y="675199"/>
                    <a:pt x="8240215" y="727312"/>
                    <a:pt x="8219089" y="788004"/>
                  </a:cubicBezTo>
                  <a:cubicBezTo>
                    <a:pt x="8179103" y="695212"/>
                    <a:pt x="8183593" y="581788"/>
                    <a:pt x="7956331" y="714432"/>
                  </a:cubicBezTo>
                  <a:cubicBezTo>
                    <a:pt x="7982693" y="687604"/>
                    <a:pt x="7926530" y="354393"/>
                    <a:pt x="7683062" y="567287"/>
                  </a:cubicBezTo>
                  <a:cubicBezTo>
                    <a:pt x="7697383" y="459552"/>
                    <a:pt x="7576788" y="326421"/>
                    <a:pt x="7430813" y="472694"/>
                  </a:cubicBezTo>
                  <a:cubicBezTo>
                    <a:pt x="7520023" y="293030"/>
                    <a:pt x="7321914" y="67331"/>
                    <a:pt x="7136524" y="209935"/>
                  </a:cubicBezTo>
                  <a:cubicBezTo>
                    <a:pt x="7186978" y="112111"/>
                    <a:pt x="6943763" y="0"/>
                    <a:pt x="6821213" y="178404"/>
                  </a:cubicBezTo>
                  <a:cubicBezTo>
                    <a:pt x="6882618" y="51457"/>
                    <a:pt x="6648763" y="18175"/>
                    <a:pt x="6653048" y="230956"/>
                  </a:cubicBezTo>
                  <a:cubicBezTo>
                    <a:pt x="6537201" y="158695"/>
                    <a:pt x="6380095" y="78499"/>
                    <a:pt x="6400800" y="357080"/>
                  </a:cubicBezTo>
                  <a:cubicBezTo>
                    <a:pt x="6343419" y="311204"/>
                    <a:pt x="6030452" y="220877"/>
                    <a:pt x="6190593" y="514735"/>
                  </a:cubicBezTo>
                  <a:cubicBezTo>
                    <a:pt x="5987164" y="431031"/>
                    <a:pt x="5780571" y="342569"/>
                    <a:pt x="5675586" y="630349"/>
                  </a:cubicBezTo>
                  <a:cubicBezTo>
                    <a:pt x="5632607" y="498253"/>
                    <a:pt x="5397549" y="513800"/>
                    <a:pt x="5265682" y="619838"/>
                  </a:cubicBezTo>
                  <a:cubicBezTo>
                    <a:pt x="5222378" y="556279"/>
                    <a:pt x="4971117" y="386362"/>
                    <a:pt x="4845269" y="567287"/>
                  </a:cubicBezTo>
                  <a:cubicBezTo>
                    <a:pt x="4775200" y="507728"/>
                    <a:pt x="4835305" y="360854"/>
                    <a:pt x="4635062" y="388611"/>
                  </a:cubicBezTo>
                  <a:cubicBezTo>
                    <a:pt x="4753741" y="312573"/>
                    <a:pt x="4700971" y="136524"/>
                    <a:pt x="4572000" y="241466"/>
                  </a:cubicBezTo>
                  <a:cubicBezTo>
                    <a:pt x="4567950" y="149061"/>
                    <a:pt x="4232112" y="12207"/>
                    <a:pt x="4340772" y="230956"/>
                  </a:cubicBezTo>
                  <a:cubicBezTo>
                    <a:pt x="4291724" y="269494"/>
                    <a:pt x="4117265" y="173092"/>
                    <a:pt x="4193627" y="346570"/>
                  </a:cubicBezTo>
                  <a:cubicBezTo>
                    <a:pt x="4097450" y="309890"/>
                    <a:pt x="3871095" y="249400"/>
                    <a:pt x="3909848" y="493714"/>
                  </a:cubicBezTo>
                  <a:cubicBezTo>
                    <a:pt x="3825765" y="560280"/>
                    <a:pt x="3678189" y="491903"/>
                    <a:pt x="3657600" y="693411"/>
                  </a:cubicBezTo>
                  <a:cubicBezTo>
                    <a:pt x="3577021" y="654873"/>
                    <a:pt x="3521849" y="411543"/>
                    <a:pt x="3415862" y="577797"/>
                  </a:cubicBezTo>
                  <a:cubicBezTo>
                    <a:pt x="3321269" y="581300"/>
                    <a:pt x="3180647" y="437162"/>
                    <a:pt x="3132082" y="588307"/>
                  </a:cubicBezTo>
                  <a:cubicBezTo>
                    <a:pt x="3161489" y="517084"/>
                    <a:pt x="3076585" y="252191"/>
                    <a:pt x="3005958" y="493714"/>
                  </a:cubicBezTo>
                  <a:cubicBezTo>
                    <a:pt x="2822039" y="474441"/>
                    <a:pt x="2730184" y="283722"/>
                    <a:pt x="2606565" y="588307"/>
                  </a:cubicBezTo>
                  <a:cubicBezTo>
                    <a:pt x="2522482" y="630349"/>
                    <a:pt x="2428890" y="421560"/>
                    <a:pt x="2354317" y="714432"/>
                  </a:cubicBezTo>
                  <a:cubicBezTo>
                    <a:pt x="2263227" y="735453"/>
                    <a:pt x="2092780" y="605655"/>
                    <a:pt x="2081048" y="777494"/>
                  </a:cubicBezTo>
                  <a:cubicBezTo>
                    <a:pt x="1986455" y="798515"/>
                    <a:pt x="1780756" y="679829"/>
                    <a:pt x="1797269" y="840556"/>
                  </a:cubicBezTo>
                  <a:cubicBezTo>
                    <a:pt x="1744717" y="858073"/>
                    <a:pt x="1693773" y="766046"/>
                    <a:pt x="1639613" y="893107"/>
                  </a:cubicBezTo>
                  <a:cubicBezTo>
                    <a:pt x="1569544" y="861576"/>
                    <a:pt x="1602707" y="718908"/>
                    <a:pt x="1429407" y="798514"/>
                  </a:cubicBezTo>
                  <a:cubicBezTo>
                    <a:pt x="1387662" y="771083"/>
                    <a:pt x="1418919" y="688096"/>
                    <a:pt x="1261241" y="682901"/>
                  </a:cubicBezTo>
                  <a:cubicBezTo>
                    <a:pt x="1236717" y="651370"/>
                    <a:pt x="1299529" y="592846"/>
                    <a:pt x="1187669" y="588307"/>
                  </a:cubicBezTo>
                  <a:cubicBezTo>
                    <a:pt x="1183423" y="521682"/>
                    <a:pt x="1047391" y="478875"/>
                    <a:pt x="1051034" y="640859"/>
                  </a:cubicBezTo>
                  <a:cubicBezTo>
                    <a:pt x="1050785" y="557976"/>
                    <a:pt x="907145" y="561479"/>
                    <a:pt x="872358" y="682901"/>
                  </a:cubicBezTo>
                  <a:cubicBezTo>
                    <a:pt x="888862" y="586004"/>
                    <a:pt x="879720" y="573358"/>
                    <a:pt x="756744" y="588307"/>
                  </a:cubicBezTo>
                  <a:cubicBezTo>
                    <a:pt x="736079" y="529183"/>
                    <a:pt x="775986" y="474496"/>
                    <a:pt x="662151" y="462183"/>
                  </a:cubicBezTo>
                  <a:cubicBezTo>
                    <a:pt x="628076" y="386911"/>
                    <a:pt x="522206" y="267793"/>
                    <a:pt x="325820" y="451673"/>
                  </a:cubicBezTo>
                  <a:cubicBezTo>
                    <a:pt x="265690" y="327352"/>
                    <a:pt x="291584" y="230625"/>
                    <a:pt x="94593" y="388611"/>
                  </a:cubicBezTo>
                  <a:lnTo>
                    <a:pt x="52551" y="483204"/>
                  </a:lnTo>
                  <a:lnTo>
                    <a:pt x="52551" y="924638"/>
                  </a:lnTo>
                  <a:lnTo>
                    <a:pt x="0" y="956170"/>
                  </a:lnTo>
                  <a:close/>
                </a:path>
              </a:pathLst>
            </a:custGeom>
            <a:solidFill>
              <a:srgbClr val="3C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-52554" y="3863306"/>
              <a:ext cx="9297355" cy="3078774"/>
            </a:xfrm>
            <a:custGeom>
              <a:avLst/>
              <a:gdLst>
                <a:gd name="connsiteX0" fmla="*/ 10511 w 9249104"/>
                <a:gd name="connsiteY0" fmla="*/ 42041 h 2196662"/>
                <a:gd name="connsiteX1" fmla="*/ 9154511 w 9249104"/>
                <a:gd name="connsiteY1" fmla="*/ 0 h 2196662"/>
                <a:gd name="connsiteX2" fmla="*/ 9249104 w 9249104"/>
                <a:gd name="connsiteY2" fmla="*/ 2165131 h 2196662"/>
                <a:gd name="connsiteX3" fmla="*/ 0 w 9249104"/>
                <a:gd name="connsiteY3" fmla="*/ 2196662 h 2196662"/>
                <a:gd name="connsiteX4" fmla="*/ 10511 w 9249104"/>
                <a:gd name="connsiteY4" fmla="*/ 42041 h 2196662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97355"/>
                <a:gd name="connsiteY0" fmla="*/ 924153 h 3078774"/>
                <a:gd name="connsiteX1" fmla="*/ 9297355 w 9297355"/>
                <a:gd name="connsiteY1" fmla="*/ 882112 h 3078774"/>
                <a:gd name="connsiteX2" fmla="*/ 9249104 w 9297355"/>
                <a:gd name="connsiteY2" fmla="*/ 3047243 h 3078774"/>
                <a:gd name="connsiteX3" fmla="*/ 0 w 9297355"/>
                <a:gd name="connsiteY3" fmla="*/ 3078774 h 3078774"/>
                <a:gd name="connsiteX4" fmla="*/ 10511 w 9297355"/>
                <a:gd name="connsiteY4" fmla="*/ 924153 h 30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7355" h="3078774">
                  <a:moveTo>
                    <a:pt x="10511" y="924153"/>
                  </a:moveTo>
                  <a:cubicBezTo>
                    <a:pt x="3297468" y="0"/>
                    <a:pt x="6912154" y="395890"/>
                    <a:pt x="9297355" y="882112"/>
                  </a:cubicBezTo>
                  <a:lnTo>
                    <a:pt x="9249104" y="3047243"/>
                  </a:lnTo>
                  <a:lnTo>
                    <a:pt x="0" y="3078774"/>
                  </a:lnTo>
                  <a:cubicBezTo>
                    <a:pt x="3504" y="2360567"/>
                    <a:pt x="7007" y="1642360"/>
                    <a:pt x="10511" y="924153"/>
                  </a:cubicBezTo>
                  <a:close/>
                </a:path>
              </a:pathLst>
            </a:custGeom>
            <a:solidFill>
              <a:srgbClr val="57B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777766" y="4277710"/>
              <a:ext cx="8387255" cy="2680138"/>
            </a:xfrm>
            <a:custGeom>
              <a:avLst/>
              <a:gdLst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7255" h="2680138">
                  <a:moveTo>
                    <a:pt x="8387255" y="0"/>
                  </a:moveTo>
                  <a:cubicBezTo>
                    <a:pt x="5466187" y="397574"/>
                    <a:pt x="4794367" y="212981"/>
                    <a:pt x="0" y="2680138"/>
                  </a:cubicBezTo>
                  <a:lnTo>
                    <a:pt x="8387255" y="2606566"/>
                  </a:lnTo>
                  <a:cubicBezTo>
                    <a:pt x="8383737" y="1730704"/>
                    <a:pt x="8376744" y="854849"/>
                    <a:pt x="8387255" y="0"/>
                  </a:cubicBezTo>
                  <a:close/>
                </a:path>
              </a:pathLst>
            </a:custGeom>
            <a:solidFill>
              <a:srgbClr val="53B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-21021" y="4267200"/>
              <a:ext cx="8607973" cy="2659117"/>
            </a:xfrm>
            <a:custGeom>
              <a:avLst/>
              <a:gdLst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73" h="2659117">
                  <a:moveTo>
                    <a:pt x="21021" y="0"/>
                  </a:moveTo>
                  <a:cubicBezTo>
                    <a:pt x="3199974" y="80129"/>
                    <a:pt x="5958482" y="967591"/>
                    <a:pt x="8607973" y="2648607"/>
                  </a:cubicBezTo>
                  <a:lnTo>
                    <a:pt x="0" y="2659117"/>
                  </a:lnTo>
                  <a:lnTo>
                    <a:pt x="21021" y="0"/>
                  </a:lnTo>
                  <a:close/>
                </a:path>
              </a:pathLst>
            </a:custGeom>
            <a:solidFill>
              <a:srgbClr val="4EA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143108" y="571480"/>
              <a:ext cx="4297558" cy="1930877"/>
            </a:xfrm>
            <a:custGeom>
              <a:avLst/>
              <a:gdLst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49792 w 4030857"/>
                <a:gd name="connsiteY0" fmla="*/ 756745 h 1345324"/>
                <a:gd name="connsiteX1" fmla="*/ 1142867 w 4030857"/>
                <a:gd name="connsiteY1" fmla="*/ 914400 h 1345324"/>
                <a:gd name="connsiteX2" fmla="*/ 869598 w 4030857"/>
                <a:gd name="connsiteY2" fmla="*/ 1345324 h 1345324"/>
                <a:gd name="connsiteX3" fmla="*/ 1878592 w 4030857"/>
                <a:gd name="connsiteY3" fmla="*/ 945931 h 1345324"/>
                <a:gd name="connsiteX4" fmla="*/ 2750950 w 4030857"/>
                <a:gd name="connsiteY4" fmla="*/ 1177158 h 1345324"/>
                <a:gd name="connsiteX5" fmla="*/ 3223916 w 4030857"/>
                <a:gd name="connsiteY5" fmla="*/ 935421 h 1345324"/>
                <a:gd name="connsiteX6" fmla="*/ 4001681 w 4030857"/>
                <a:gd name="connsiteY6" fmla="*/ 1103586 h 1345324"/>
                <a:gd name="connsiteX7" fmla="*/ 3886067 w 4030857"/>
                <a:gd name="connsiteY7" fmla="*/ 714703 h 1345324"/>
                <a:gd name="connsiteX8" fmla="*/ 3318509 w 4030857"/>
                <a:gd name="connsiteY8" fmla="*/ 630621 h 1345324"/>
                <a:gd name="connsiteX9" fmla="*/ 3591778 w 4030857"/>
                <a:gd name="connsiteY9" fmla="*/ 588579 h 1345324"/>
                <a:gd name="connsiteX10" fmla="*/ 3307998 w 4030857"/>
                <a:gd name="connsiteY10" fmla="*/ 378372 h 1345324"/>
                <a:gd name="connsiteX11" fmla="*/ 2908605 w 4030857"/>
                <a:gd name="connsiteY11" fmla="*/ 210207 h 1345324"/>
                <a:gd name="connsiteX12" fmla="*/ 2740440 w 4030857"/>
                <a:gd name="connsiteY12" fmla="*/ 0 h 1345324"/>
                <a:gd name="connsiteX13" fmla="*/ 2288495 w 4030857"/>
                <a:gd name="connsiteY13" fmla="*/ 10510 h 1345324"/>
                <a:gd name="connsiteX14" fmla="*/ 1258481 w 4030857"/>
                <a:gd name="connsiteY14" fmla="*/ 252248 h 1345324"/>
                <a:gd name="connsiteX15" fmla="*/ 1100826 w 4030857"/>
                <a:gd name="connsiteY15" fmla="*/ 315310 h 1345324"/>
                <a:gd name="connsiteX16" fmla="*/ 606840 w 4030857"/>
                <a:gd name="connsiteY16" fmla="*/ 252248 h 1345324"/>
                <a:gd name="connsiteX17" fmla="*/ 49792 w 4030857"/>
                <a:gd name="connsiteY17" fmla="*/ 756745 h 1345324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62503 h 1851082"/>
                <a:gd name="connsiteX1" fmla="*/ 1142867 w 4030857"/>
                <a:gd name="connsiteY1" fmla="*/ 1420158 h 1851082"/>
                <a:gd name="connsiteX2" fmla="*/ 869598 w 4030857"/>
                <a:gd name="connsiteY2" fmla="*/ 1851082 h 1851082"/>
                <a:gd name="connsiteX3" fmla="*/ 1878592 w 4030857"/>
                <a:gd name="connsiteY3" fmla="*/ 1451689 h 1851082"/>
                <a:gd name="connsiteX4" fmla="*/ 2750950 w 4030857"/>
                <a:gd name="connsiteY4" fmla="*/ 1682916 h 1851082"/>
                <a:gd name="connsiteX5" fmla="*/ 3223916 w 4030857"/>
                <a:gd name="connsiteY5" fmla="*/ 1441179 h 1851082"/>
                <a:gd name="connsiteX6" fmla="*/ 4001681 w 4030857"/>
                <a:gd name="connsiteY6" fmla="*/ 1609344 h 1851082"/>
                <a:gd name="connsiteX7" fmla="*/ 3886067 w 4030857"/>
                <a:gd name="connsiteY7" fmla="*/ 1220461 h 1851082"/>
                <a:gd name="connsiteX8" fmla="*/ 3318509 w 4030857"/>
                <a:gd name="connsiteY8" fmla="*/ 1136379 h 1851082"/>
                <a:gd name="connsiteX9" fmla="*/ 3591778 w 4030857"/>
                <a:gd name="connsiteY9" fmla="*/ 1094337 h 1851082"/>
                <a:gd name="connsiteX10" fmla="*/ 3307998 w 4030857"/>
                <a:gd name="connsiteY10" fmla="*/ 884130 h 1851082"/>
                <a:gd name="connsiteX11" fmla="*/ 2908605 w 4030857"/>
                <a:gd name="connsiteY11" fmla="*/ 715965 h 1851082"/>
                <a:gd name="connsiteX12" fmla="*/ 2740440 w 4030857"/>
                <a:gd name="connsiteY12" fmla="*/ 505758 h 1851082"/>
                <a:gd name="connsiteX13" fmla="*/ 2288495 w 4030857"/>
                <a:gd name="connsiteY13" fmla="*/ 516268 h 1851082"/>
                <a:gd name="connsiteX14" fmla="*/ 1258481 w 4030857"/>
                <a:gd name="connsiteY14" fmla="*/ 758006 h 1851082"/>
                <a:gd name="connsiteX15" fmla="*/ 1100826 w 4030857"/>
                <a:gd name="connsiteY15" fmla="*/ 821068 h 1851082"/>
                <a:gd name="connsiteX16" fmla="*/ 606840 w 4030857"/>
                <a:gd name="connsiteY16" fmla="*/ 758006 h 1851082"/>
                <a:gd name="connsiteX17" fmla="*/ 49792 w 4030857"/>
                <a:gd name="connsiteY17" fmla="*/ 1262503 h 1851082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97558" h="1930877">
                  <a:moveTo>
                    <a:pt x="49792" y="1342298"/>
                  </a:moveTo>
                  <a:cubicBezTo>
                    <a:pt x="609438" y="1518686"/>
                    <a:pt x="1073807" y="1242624"/>
                    <a:pt x="1142867" y="1499953"/>
                  </a:cubicBezTo>
                  <a:cubicBezTo>
                    <a:pt x="961311" y="1653128"/>
                    <a:pt x="960688" y="1787236"/>
                    <a:pt x="869598" y="1930877"/>
                  </a:cubicBezTo>
                  <a:cubicBezTo>
                    <a:pt x="1286912" y="1554867"/>
                    <a:pt x="1504179" y="1493174"/>
                    <a:pt x="1878592" y="1531484"/>
                  </a:cubicBezTo>
                  <a:cubicBezTo>
                    <a:pt x="2507154" y="1862576"/>
                    <a:pt x="2158593" y="1809277"/>
                    <a:pt x="2750950" y="1762711"/>
                  </a:cubicBezTo>
                  <a:cubicBezTo>
                    <a:pt x="2908605" y="1682132"/>
                    <a:pt x="3142468" y="1796825"/>
                    <a:pt x="3223916" y="1520974"/>
                  </a:cubicBezTo>
                  <a:cubicBezTo>
                    <a:pt x="3535558" y="1377004"/>
                    <a:pt x="3694804" y="1723581"/>
                    <a:pt x="4001681" y="1689139"/>
                  </a:cubicBezTo>
                  <a:cubicBezTo>
                    <a:pt x="4271903" y="1596923"/>
                    <a:pt x="4297558" y="1300268"/>
                    <a:pt x="3886067" y="1300256"/>
                  </a:cubicBezTo>
                  <a:cubicBezTo>
                    <a:pt x="3696881" y="1272229"/>
                    <a:pt x="3488649" y="1363275"/>
                    <a:pt x="3318509" y="1216174"/>
                  </a:cubicBezTo>
                  <a:cubicBezTo>
                    <a:pt x="3619154" y="859272"/>
                    <a:pt x="3510221" y="1126259"/>
                    <a:pt x="3591778" y="1174132"/>
                  </a:cubicBezTo>
                  <a:cubicBezTo>
                    <a:pt x="3873431" y="1380328"/>
                    <a:pt x="3821697" y="757811"/>
                    <a:pt x="3307998" y="963925"/>
                  </a:cubicBezTo>
                  <a:cubicBezTo>
                    <a:pt x="3246311" y="865022"/>
                    <a:pt x="3251294" y="818492"/>
                    <a:pt x="2908605" y="795760"/>
                  </a:cubicBezTo>
                  <a:cubicBezTo>
                    <a:pt x="3271659" y="749519"/>
                    <a:pt x="3215604" y="293688"/>
                    <a:pt x="2740440" y="585553"/>
                  </a:cubicBezTo>
                  <a:cubicBezTo>
                    <a:pt x="2975565" y="298560"/>
                    <a:pt x="2367717" y="6789"/>
                    <a:pt x="2288495" y="596063"/>
                  </a:cubicBezTo>
                  <a:cubicBezTo>
                    <a:pt x="2292835" y="481395"/>
                    <a:pt x="1682799" y="0"/>
                    <a:pt x="1258481" y="837801"/>
                  </a:cubicBezTo>
                  <a:cubicBezTo>
                    <a:pt x="1134512" y="896937"/>
                    <a:pt x="1291552" y="79795"/>
                    <a:pt x="1100826" y="900863"/>
                  </a:cubicBezTo>
                  <a:cubicBezTo>
                    <a:pt x="197999" y="103569"/>
                    <a:pt x="0" y="1144587"/>
                    <a:pt x="606840" y="837801"/>
                  </a:cubicBezTo>
                  <a:cubicBezTo>
                    <a:pt x="654545" y="1206006"/>
                    <a:pt x="235475" y="1174132"/>
                    <a:pt x="49792" y="13422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074789" y="-115613"/>
              <a:ext cx="3163804" cy="1847991"/>
            </a:xfrm>
            <a:custGeom>
              <a:avLst/>
              <a:gdLst>
                <a:gd name="connsiteX0" fmla="*/ 3058510 w 3121572"/>
                <a:gd name="connsiteY0" fmla="*/ 1513490 h 1528700"/>
                <a:gd name="connsiteX1" fmla="*/ 2701158 w 3121572"/>
                <a:gd name="connsiteY1" fmla="*/ 1471448 h 1528700"/>
                <a:gd name="connsiteX2" fmla="*/ 2322786 w 3121572"/>
                <a:gd name="connsiteY2" fmla="*/ 1271752 h 1528700"/>
                <a:gd name="connsiteX3" fmla="*/ 1376855 w 3121572"/>
                <a:gd name="connsiteY3" fmla="*/ 966952 h 1528700"/>
                <a:gd name="connsiteX4" fmla="*/ 1135117 w 3121572"/>
                <a:gd name="connsiteY4" fmla="*/ 924911 h 1528700"/>
                <a:gd name="connsiteX5" fmla="*/ 662151 w 3121572"/>
                <a:gd name="connsiteY5" fmla="*/ 998483 h 1528700"/>
                <a:gd name="connsiteX6" fmla="*/ 0 w 3121572"/>
                <a:gd name="connsiteY6" fmla="*/ 536028 h 1528700"/>
                <a:gd name="connsiteX7" fmla="*/ 1124607 w 3121572"/>
                <a:gd name="connsiteY7" fmla="*/ 346842 h 1528700"/>
                <a:gd name="connsiteX8" fmla="*/ 1587062 w 3121572"/>
                <a:gd name="connsiteY8" fmla="*/ 0 h 1528700"/>
                <a:gd name="connsiteX9" fmla="*/ 3121572 w 3121572"/>
                <a:gd name="connsiteY9" fmla="*/ 42042 h 1528700"/>
                <a:gd name="connsiteX10" fmla="*/ 3048000 w 3121572"/>
                <a:gd name="connsiteY10" fmla="*/ 1460938 h 1528700"/>
                <a:gd name="connsiteX11" fmla="*/ 3058510 w 3121572"/>
                <a:gd name="connsiteY11" fmla="*/ 1513490 h 1528700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714628"/>
                <a:gd name="connsiteX1" fmla="*/ 2701158 w 3121572"/>
                <a:gd name="connsiteY1" fmla="*/ 1471448 h 1714628"/>
                <a:gd name="connsiteX2" fmla="*/ 2322786 w 3121572"/>
                <a:gd name="connsiteY2" fmla="*/ 1271752 h 1714628"/>
                <a:gd name="connsiteX3" fmla="*/ 1376855 w 3121572"/>
                <a:gd name="connsiteY3" fmla="*/ 966952 h 1714628"/>
                <a:gd name="connsiteX4" fmla="*/ 1135117 w 3121572"/>
                <a:gd name="connsiteY4" fmla="*/ 924911 h 1714628"/>
                <a:gd name="connsiteX5" fmla="*/ 662151 w 3121572"/>
                <a:gd name="connsiteY5" fmla="*/ 998483 h 1714628"/>
                <a:gd name="connsiteX6" fmla="*/ 0 w 3121572"/>
                <a:gd name="connsiteY6" fmla="*/ 536028 h 1714628"/>
                <a:gd name="connsiteX7" fmla="*/ 1124607 w 3121572"/>
                <a:gd name="connsiteY7" fmla="*/ 346842 h 1714628"/>
                <a:gd name="connsiteX8" fmla="*/ 1587062 w 3121572"/>
                <a:gd name="connsiteY8" fmla="*/ 0 h 1714628"/>
                <a:gd name="connsiteX9" fmla="*/ 3121572 w 3121572"/>
                <a:gd name="connsiteY9" fmla="*/ 42042 h 1714628"/>
                <a:gd name="connsiteX10" fmla="*/ 3048000 w 3121572"/>
                <a:gd name="connsiteY10" fmla="*/ 1460938 h 1714628"/>
                <a:gd name="connsiteX11" fmla="*/ 3058510 w 3121572"/>
                <a:gd name="connsiteY11" fmla="*/ 1513490 h 1714628"/>
                <a:gd name="connsiteX0" fmla="*/ 3303933 w 3366995"/>
                <a:gd name="connsiteY0" fmla="*/ 1513490 h 1714628"/>
                <a:gd name="connsiteX1" fmla="*/ 2946581 w 3366995"/>
                <a:gd name="connsiteY1" fmla="*/ 1471448 h 1714628"/>
                <a:gd name="connsiteX2" fmla="*/ 2568209 w 3366995"/>
                <a:gd name="connsiteY2" fmla="*/ 1271752 h 1714628"/>
                <a:gd name="connsiteX3" fmla="*/ 1622278 w 3366995"/>
                <a:gd name="connsiteY3" fmla="*/ 966952 h 1714628"/>
                <a:gd name="connsiteX4" fmla="*/ 1380540 w 3366995"/>
                <a:gd name="connsiteY4" fmla="*/ 924911 h 1714628"/>
                <a:gd name="connsiteX5" fmla="*/ 907574 w 3366995"/>
                <a:gd name="connsiteY5" fmla="*/ 998483 h 1714628"/>
                <a:gd name="connsiteX6" fmla="*/ 245423 w 3366995"/>
                <a:gd name="connsiteY6" fmla="*/ 536028 h 1714628"/>
                <a:gd name="connsiteX7" fmla="*/ 1370030 w 3366995"/>
                <a:gd name="connsiteY7" fmla="*/ 346842 h 1714628"/>
                <a:gd name="connsiteX8" fmla="*/ 1832485 w 3366995"/>
                <a:gd name="connsiteY8" fmla="*/ 0 h 1714628"/>
                <a:gd name="connsiteX9" fmla="*/ 3366995 w 3366995"/>
                <a:gd name="connsiteY9" fmla="*/ 42042 h 1714628"/>
                <a:gd name="connsiteX10" fmla="*/ 3293423 w 3366995"/>
                <a:gd name="connsiteY10" fmla="*/ 1460938 h 1714628"/>
                <a:gd name="connsiteX11" fmla="*/ 3303933 w 3366995"/>
                <a:gd name="connsiteY11" fmla="*/ 1513490 h 1714628"/>
                <a:gd name="connsiteX0" fmla="*/ 3100742 w 3163804"/>
                <a:gd name="connsiteY0" fmla="*/ 1513490 h 1714628"/>
                <a:gd name="connsiteX1" fmla="*/ 2743390 w 3163804"/>
                <a:gd name="connsiteY1" fmla="*/ 1471448 h 1714628"/>
                <a:gd name="connsiteX2" fmla="*/ 2365018 w 3163804"/>
                <a:gd name="connsiteY2" fmla="*/ 1271752 h 1714628"/>
                <a:gd name="connsiteX3" fmla="*/ 1419087 w 3163804"/>
                <a:gd name="connsiteY3" fmla="*/ 966952 h 1714628"/>
                <a:gd name="connsiteX4" fmla="*/ 1177349 w 3163804"/>
                <a:gd name="connsiteY4" fmla="*/ 924911 h 1714628"/>
                <a:gd name="connsiteX5" fmla="*/ 704383 w 3163804"/>
                <a:gd name="connsiteY5" fmla="*/ 998483 h 1714628"/>
                <a:gd name="connsiteX6" fmla="*/ 42232 w 3163804"/>
                <a:gd name="connsiteY6" fmla="*/ 536028 h 1714628"/>
                <a:gd name="connsiteX7" fmla="*/ 1166839 w 3163804"/>
                <a:gd name="connsiteY7" fmla="*/ 346842 h 1714628"/>
                <a:gd name="connsiteX8" fmla="*/ 1629294 w 3163804"/>
                <a:gd name="connsiteY8" fmla="*/ 0 h 1714628"/>
                <a:gd name="connsiteX9" fmla="*/ 3163804 w 3163804"/>
                <a:gd name="connsiteY9" fmla="*/ 42042 h 1714628"/>
                <a:gd name="connsiteX10" fmla="*/ 3090232 w 3163804"/>
                <a:gd name="connsiteY10" fmla="*/ 1460938 h 1714628"/>
                <a:gd name="connsiteX11" fmla="*/ 3100742 w 3163804"/>
                <a:gd name="connsiteY11" fmla="*/ 1513490 h 1714628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804" h="1847991">
                  <a:moveTo>
                    <a:pt x="3100742" y="1513490"/>
                  </a:moveTo>
                  <a:cubicBezTo>
                    <a:pt x="2957781" y="1637603"/>
                    <a:pt x="2864064" y="1528339"/>
                    <a:pt x="2743390" y="1471448"/>
                  </a:cubicBezTo>
                  <a:cubicBezTo>
                    <a:pt x="2591837" y="1598573"/>
                    <a:pt x="2383164" y="1419295"/>
                    <a:pt x="2365018" y="1271752"/>
                  </a:cubicBezTo>
                  <a:cubicBezTo>
                    <a:pt x="2021108" y="1571806"/>
                    <a:pt x="1599437" y="1479732"/>
                    <a:pt x="1419087" y="966952"/>
                  </a:cubicBezTo>
                  <a:cubicBezTo>
                    <a:pt x="1368630" y="1567332"/>
                    <a:pt x="1094377" y="1337421"/>
                    <a:pt x="1177349" y="924911"/>
                  </a:cubicBezTo>
                  <a:cubicBezTo>
                    <a:pt x="449749" y="1847991"/>
                    <a:pt x="0" y="659671"/>
                    <a:pt x="704383" y="998483"/>
                  </a:cubicBezTo>
                  <a:cubicBezTo>
                    <a:pt x="753527" y="603050"/>
                    <a:pt x="262949" y="690180"/>
                    <a:pt x="42232" y="536028"/>
                  </a:cubicBezTo>
                  <a:cubicBezTo>
                    <a:pt x="336125" y="309475"/>
                    <a:pt x="1277729" y="613126"/>
                    <a:pt x="1166839" y="346842"/>
                  </a:cubicBezTo>
                  <a:cubicBezTo>
                    <a:pt x="1049509" y="78851"/>
                    <a:pt x="1475142" y="115614"/>
                    <a:pt x="1629294" y="0"/>
                  </a:cubicBezTo>
                  <a:lnTo>
                    <a:pt x="3163804" y="42042"/>
                  </a:lnTo>
                  <a:lnTo>
                    <a:pt x="3090232" y="1460938"/>
                  </a:lnTo>
                  <a:cubicBezTo>
                    <a:pt x="3112819" y="1528700"/>
                    <a:pt x="3126919" y="1508331"/>
                    <a:pt x="3100742" y="151349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D:\Школьные файлы\ПАПКА  ДЛЯ  СКАЧИВАНИЯ\Картинки для физкультминутки\0933743b951e8e2db1a81ff8c46074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143140" cy="2154802"/>
          </a:xfrm>
          <a:prstGeom prst="rect">
            <a:avLst/>
          </a:prstGeom>
          <a:noFill/>
        </p:spPr>
      </p:pic>
      <p:pic>
        <p:nvPicPr>
          <p:cNvPr id="1028" name="Picture 4" descr="D:\Школьные файлы\ПАПКА  ДЛЯ  СКАЧИВАНИЯ\Картинки для физкультминутки\6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857628"/>
            <a:ext cx="2214578" cy="2357454"/>
          </a:xfrm>
          <a:prstGeom prst="rect">
            <a:avLst/>
          </a:prstGeom>
          <a:noFill/>
        </p:spPr>
      </p:pic>
      <p:pic>
        <p:nvPicPr>
          <p:cNvPr id="19" name="Picture 2" descr="D:\Школьные файлы\ПАПКА  ДЛЯ  СКАЧИВАНИЯ\Картинки для физкультминутки\6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662" y="3786190"/>
            <a:ext cx="2286016" cy="2428892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12768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Vova"/>
              </a:rPr>
              <a:t>Б У Д Ь Т Е  З Д О Р О В Ы !</a:t>
            </a:r>
            <a:endParaRPr lang="ru-RU" sz="3600" b="1" dirty="0">
              <a:latin typeface="Vova"/>
            </a:endParaRPr>
          </a:p>
        </p:txBody>
      </p:sp>
    </p:spTree>
    <p:extLst>
      <p:ext uri="{BB962C8B-B14F-4D97-AF65-F5344CB8AC3E}">
        <p14:creationId xmlns:p14="http://schemas.microsoft.com/office/powerpoint/2010/main" val="36008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773238"/>
            <a:ext cx="6480175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773238"/>
            <a:ext cx="2244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2244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44624"/>
            <a:ext cx="5832648" cy="546100"/>
          </a:xfrm>
          <a:prstGeom prst="roundRect">
            <a:avLst/>
          </a:prstGeom>
          <a:solidFill>
            <a:srgbClr val="EFB8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/>
              </a:rPr>
              <a:t>   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/>
              </a:rPr>
              <a:t>Вышивка </a:t>
            </a:r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/>
              </a:rPr>
              <a:t>народов Поволжья</a:t>
            </a:r>
          </a:p>
        </p:txBody>
      </p:sp>
      <p:pic>
        <p:nvPicPr>
          <p:cNvPr id="3" name="Рисунок 9" descr="Рисунок1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15963"/>
            <a:ext cx="8929688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014716" y="1404303"/>
            <a:ext cx="3568925" cy="803731"/>
          </a:xfrm>
          <a:prstGeom prst="roundRect">
            <a:avLst>
              <a:gd name="adj" fmla="val 20950"/>
            </a:avLst>
          </a:prstGeom>
          <a:solidFill>
            <a:srgbClr val="FFFFCC"/>
          </a:solidFill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 pitchFamily="34" charset="-52"/>
                <a:cs typeface="+mn-cs"/>
              </a:rPr>
              <a:t>Обязательный элемент нарядной одежды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ova" pitchFamily="34" charset="-52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040020" y="2741746"/>
            <a:ext cx="3555567" cy="1153180"/>
          </a:xfrm>
          <a:prstGeom prst="roundRect">
            <a:avLst>
              <a:gd name="adj" fmla="val 20950"/>
            </a:avLst>
          </a:prstGeom>
          <a:solidFill>
            <a:srgbClr val="FFFFCC"/>
          </a:solidFill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 pitchFamily="34" charset="-52"/>
                <a:cs typeface="+mn-cs"/>
              </a:rPr>
              <a:t>Функции: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 pitchFamily="34" charset="-52"/>
                <a:cs typeface="+mn-cs"/>
              </a:rPr>
              <a:t>з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 pitchFamily="34" charset="-52"/>
                <a:cs typeface="+mn-cs"/>
              </a:rPr>
              <a:t>ащитная и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 pitchFamily="34" charset="-52"/>
                <a:cs typeface="+mn-cs"/>
              </a:rPr>
              <a:t>информативная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ova" pitchFamily="34" charset="-52"/>
              <a:cs typeface="+mn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15616" y="4457748"/>
            <a:ext cx="3459795" cy="1852077"/>
          </a:xfrm>
          <a:prstGeom prst="roundRect">
            <a:avLst>
              <a:gd name="adj" fmla="val 20950"/>
            </a:avLst>
          </a:prstGeom>
          <a:solidFill>
            <a:srgbClr val="FFFFCC"/>
          </a:solidFill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 pitchFamily="34" charset="-52"/>
                <a:cs typeface="+mn-cs"/>
              </a:rPr>
              <a:t>Материалы: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 pitchFamily="34" charset="-52"/>
                <a:cs typeface="+mn-cs"/>
              </a:rPr>
              <a:t>бусины, бисер, раковины, монеты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 pitchFamily="34" charset="-52"/>
                <a:cs typeface="+mn-cs"/>
              </a:rPr>
              <a:t>,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 pitchFamily="34" charset="-52"/>
                <a:cs typeface="+mn-cs"/>
              </a:rPr>
              <a:t>золотые и серебряные нити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ova" pitchFamily="34" charset="-52"/>
              <a:cs typeface="+mn-cs"/>
            </a:endParaRPr>
          </a:p>
        </p:txBody>
      </p:sp>
      <p:pic>
        <p:nvPicPr>
          <p:cNvPr id="7" name="Picture 8" descr="http://s002.radikal.ru/i198/1103/0b/c01b4f70af9b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 r="32561" b="19961"/>
          <a:stretch/>
        </p:blipFill>
        <p:spPr bwMode="auto">
          <a:xfrm>
            <a:off x="5292080" y="1074910"/>
            <a:ext cx="258939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tltmuseum.ru/images/stories/ecspo/exspozizia/exspo_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30497" r="4043" b="13805"/>
          <a:stretch/>
        </p:blipFill>
        <p:spPr bwMode="auto">
          <a:xfrm>
            <a:off x="4881620" y="1708339"/>
            <a:ext cx="3309743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ltmuseum.ru/images/stories/ecspo/exspozizia/exspo_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t="29822" r="52341" b="13247"/>
          <a:stretch/>
        </p:blipFill>
        <p:spPr bwMode="auto">
          <a:xfrm>
            <a:off x="4967740" y="1708339"/>
            <a:ext cx="3238071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900igr.net/datai/tekhnologija/CHuvashskaja-vyshivka/0007-006-Mnogo-obschego-imejut-vyshivki-narodov-Povolzhja-marijtsev-mordv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65" y="1716981"/>
            <a:ext cx="2905254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Text Box 14"/>
          <p:cNvSpPr txBox="1">
            <a:spLocks noChangeArrowheads="1"/>
          </p:cNvSpPr>
          <p:nvPr/>
        </p:nvSpPr>
        <p:spPr bwMode="auto">
          <a:xfrm rot="10800000" flipV="1">
            <a:off x="1619671" y="5965249"/>
            <a:ext cx="71308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effectLst/>
                <a:latin typeface="Vova"/>
              </a:rPr>
              <a:t>Нажми левой кнопкой мыши на выбранный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Vova"/>
              </a:rPr>
              <a:t>орнамент</a:t>
            </a:r>
            <a:endParaRPr lang="ru-RU" sz="2000" b="1" dirty="0">
              <a:solidFill>
                <a:srgbClr val="002060"/>
              </a:solidFill>
              <a:effectLst/>
              <a:latin typeface="Vova"/>
            </a:endParaRPr>
          </a:p>
        </p:txBody>
      </p:sp>
      <p:pic>
        <p:nvPicPr>
          <p:cNvPr id="14352" name="Picture 16" descr="Русский орнамен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48638"/>
            <a:ext cx="324238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Украинский орнамент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48638"/>
            <a:ext cx="324238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Азиатский орнамент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717032"/>
            <a:ext cx="324238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1475656" y="260648"/>
            <a:ext cx="7401186" cy="594062"/>
          </a:xfrm>
          <a:prstGeom prst="roundRect">
            <a:avLst>
              <a:gd name="adj" fmla="val 20950"/>
            </a:avLst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ova"/>
                <a:cs typeface="+mn-cs"/>
              </a:rPr>
              <a:t>Выбери орнамент и узнай свои «корни»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ova"/>
              <a:cs typeface="+mn-cs"/>
            </a:endParaRPr>
          </a:p>
        </p:txBody>
      </p:sp>
      <p:pic>
        <p:nvPicPr>
          <p:cNvPr id="2" name="Рисунок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7032"/>
            <a:ext cx="3024336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47864" y="5661248"/>
            <a:ext cx="3528392" cy="876852"/>
          </a:xfrm>
          <a:noFill/>
        </p:spPr>
        <p:txBody>
          <a:bodyPr>
            <a:normAutofit/>
          </a:bodyPr>
          <a:lstStyle/>
          <a:p>
            <a:r>
              <a:rPr lang="ru-RU" sz="2800" b="1" dirty="0">
                <a:latin typeface="Vova"/>
              </a:rPr>
              <a:t>Русский орнамент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70344" y="260648"/>
            <a:ext cx="7464956" cy="14398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Vova"/>
              </a:rPr>
              <a:t>Если Вы остановили свой выбор на орнаментальной композиции, изображающей женские фигурки, то Вашей душе оказался близок русский орнамент.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19671" y="1844824"/>
            <a:ext cx="7397473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ova"/>
              </a:rPr>
              <a:t>В русских орнаментах присутствовали символы солнца, плодородия, пожелания счастья, материнства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ova"/>
              </a:rPr>
              <a:t>;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ova"/>
              </a:rPr>
              <a:t> изображались деревья, женские фигурки в сопровождении коней и птиц. </a:t>
            </a:r>
          </a:p>
        </p:txBody>
      </p:sp>
      <p:sp>
        <p:nvSpPr>
          <p:cNvPr id="31752" name="AutoShape 8" descr="Полотно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96420" y="6249969"/>
            <a:ext cx="720725" cy="576263"/>
          </a:xfrm>
          <a:prstGeom prst="actionButtonRetur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753" name="Picture 9" descr="Русский орнамен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3457316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72</TotalTime>
  <Words>368</Words>
  <Application>Microsoft Office PowerPoint</Application>
  <PresentationFormat>Экран (4:3)</PresentationFormat>
  <Paragraphs>79</Paragraphs>
  <Slides>21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6</vt:lpstr>
      <vt:lpstr>Вышивка</vt:lpstr>
      <vt:lpstr>Презентация PowerPoint</vt:lpstr>
      <vt:lpstr>Поиск информации</vt:lpstr>
      <vt:lpstr>Презентация PowerPoint</vt:lpstr>
      <vt:lpstr>Б У Д Ь Т Е  З Д О Р О В Ы !</vt:lpstr>
      <vt:lpstr>Презентация PowerPoint</vt:lpstr>
      <vt:lpstr>Презентация PowerPoint</vt:lpstr>
      <vt:lpstr>Презентация PowerPoint</vt:lpstr>
      <vt:lpstr>Русский орнамент</vt:lpstr>
      <vt:lpstr>Украинский орнамент</vt:lpstr>
      <vt:lpstr>Татарский орнамент</vt:lpstr>
      <vt:lpstr>Восточный орнамент</vt:lpstr>
      <vt:lpstr>Презентация PowerPoint</vt:lpstr>
      <vt:lpstr>Вышивка в наши дни</vt:lpstr>
      <vt:lpstr>Презентация PowerPoint</vt:lpstr>
      <vt:lpstr>Презентация PowerPoint</vt:lpstr>
      <vt:lpstr>ТЕХНИКА БЕЗОПАСНОСТИ </vt:lpstr>
      <vt:lpstr>ВЫШИВКА ТАМБУРНЫМ ШВОМ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</dc:title>
  <dc:creator>MadGrave@mail.ru</dc:creator>
  <cp:lastModifiedBy>MadGrave@mail.ru</cp:lastModifiedBy>
  <cp:revision>19</cp:revision>
  <dcterms:created xsi:type="dcterms:W3CDTF">2012-11-27T13:12:53Z</dcterms:created>
  <dcterms:modified xsi:type="dcterms:W3CDTF">2012-12-17T05:37:00Z</dcterms:modified>
</cp:coreProperties>
</file>