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7" r:id="rId4"/>
    <p:sldId id="259" r:id="rId5"/>
    <p:sldId id="261" r:id="rId6"/>
    <p:sldId id="268" r:id="rId7"/>
    <p:sldId id="260" r:id="rId8"/>
    <p:sldId id="262" r:id="rId9"/>
    <p:sldId id="264" r:id="rId10"/>
    <p:sldId id="265" r:id="rId11"/>
    <p:sldId id="263" r:id="rId12"/>
    <p:sldId id="269" r:id="rId13"/>
    <p:sldId id="258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A3C6E04-BEAA-477C-9169-8406A97EFF8D}" type="datetimeFigureOut">
              <a:rPr lang="ru-RU" smtClean="0"/>
              <a:t>05.04.2012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208CF42-7EFC-49BF-826D-CE7964A7113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turan.info/forum/attachment.php?attachmentid=2018&amp;stc=1&amp;d=1138163546" TargetMode="External"/><Relationship Id="rId13" Type="http://schemas.openxmlformats.org/officeDocument/2006/relationships/hyperlink" Target="http://golosarmenii.am/up/vist3.jpg" TargetMode="External"/><Relationship Id="rId18" Type="http://schemas.openxmlformats.org/officeDocument/2006/relationships/hyperlink" Target="http://russian.eurasianet.org/sites/russian.eurasianet.org/files/imagecache/gallery/Turkmenistan%20oil%20and%20camels_0.jpg" TargetMode="External"/><Relationship Id="rId3" Type="http://schemas.openxmlformats.org/officeDocument/2006/relationships/hyperlink" Target="http://upload.wikimedia.org/wikipedia/commons/thumb/2/2c/Coat_of_Arms_of_Turkmenistan.svg/100px-Coat_of_Arms_of_Turkmenistan.svg.png" TargetMode="External"/><Relationship Id="rId21" Type="http://schemas.openxmlformats.org/officeDocument/2006/relationships/hyperlink" Target="http://www.agroxxi.ru/images/photos/medium/article4326.jpg" TargetMode="External"/><Relationship Id="rId7" Type="http://schemas.openxmlformats.org/officeDocument/2006/relationships/hyperlink" Target="http://www.advantour.com/img/turkmenistan/tradition/dance2.jpg" TargetMode="External"/><Relationship Id="rId12" Type="http://schemas.openxmlformats.org/officeDocument/2006/relationships/hyperlink" Target="http://www.oknaidveri.ru/upload/iblock/c23/c23dd589b4ad1ecce7fa6e55281e0e1a.jpg" TargetMode="External"/><Relationship Id="rId17" Type="http://schemas.openxmlformats.org/officeDocument/2006/relationships/hyperlink" Target="http://www.bg.ru/pix/article/138/4928/wool.jpg" TargetMode="External"/><Relationship Id="rId25" Type="http://schemas.openxmlformats.org/officeDocument/2006/relationships/hyperlink" Target="http://www.milli-firka.org/storage/sections/new_mf_inform/111226/turkmenistan.jpg" TargetMode="External"/><Relationship Id="rId2" Type="http://schemas.openxmlformats.org/officeDocument/2006/relationships/hyperlink" Target="http://upload.wikimedia.org/wikipedia/ru/4/4e/Turkmenistan-map_RUS.png" TargetMode="External"/><Relationship Id="rId16" Type="http://schemas.openxmlformats.org/officeDocument/2006/relationships/hyperlink" Target="http://www.poravotpusk.ru/post_images/underfeet.jpg" TargetMode="External"/><Relationship Id="rId20" Type="http://schemas.openxmlformats.org/officeDocument/2006/relationships/hyperlink" Target="http://pioglobal.ru/wp-content/uploads/2011/05/Kredyty-n74-150x15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-tat.ru/i/upl/img_1715.jpg" TargetMode="External"/><Relationship Id="rId11" Type="http://schemas.openxmlformats.org/officeDocument/2006/relationships/hyperlink" Target="http://static.thetimesnews.ru/images/m92123.jpg" TargetMode="External"/><Relationship Id="rId24" Type="http://schemas.openxmlformats.org/officeDocument/2006/relationships/hyperlink" Target="http://bamarket.ru/thumb/250x0xNormal/data/files/1300191040_grain.jpg" TargetMode="External"/><Relationship Id="rId5" Type="http://schemas.openxmlformats.org/officeDocument/2006/relationships/hyperlink" Target="http://upload.wikimedia.org/wikipedia/ru/thumb/3/35/%D0%A2%D1%83%D1%80%D0%BA%D0%BC%D0%B5%D0%BD%D1%8B_(%D0%9F%D1%80%D0%BE%D0%BA%D1%83%D0%B4%D0%B8%D0%BD-%D0%93%D0%BE%D1%80%D1%81%D0%BA%D0%B8%D0%B9).jpg/200px-%D0%A2%D1%83%D1%80%D0%BA%D0%BC%D0%B5%D0%BD%D1%8B_(%D0%9F%D1%80%D0%BE%D0%BA%D1%83%D0%B4%D0%B8%D0%BD-%D0%93%D0%BE%D1%80%D1%81%D0%BA%D0%B8%D0%B9).jpg" TargetMode="External"/><Relationship Id="rId15" Type="http://schemas.openxmlformats.org/officeDocument/2006/relationships/hyperlink" Target="http://s2.forumimage.ru/uploads/20100805/128099126582008059.jpg" TargetMode="External"/><Relationship Id="rId23" Type="http://schemas.openxmlformats.org/officeDocument/2006/relationships/hyperlink" Target="http://ttransk.narod.ru/images/Pho2.jpg" TargetMode="External"/><Relationship Id="rId10" Type="http://schemas.openxmlformats.org/officeDocument/2006/relationships/hyperlink" Target="http://soyuzimport.com/news/tekstily-turkmeni.jpg" TargetMode="External"/><Relationship Id="rId19" Type="http://schemas.openxmlformats.org/officeDocument/2006/relationships/hyperlink" Target="http://procella.ru/uploads/posts/2011-02/1298730652_cotton2.jpg" TargetMode="External"/><Relationship Id="rId4" Type="http://schemas.openxmlformats.org/officeDocument/2006/relationships/hyperlink" Target="http://www.news-world.us/pics/wp-content/uploads/2011/02/Kipchak-Mosque-in-Ashgabat-Turkmenistan-640x480.jpg" TargetMode="External"/><Relationship Id="rId9" Type="http://schemas.openxmlformats.org/officeDocument/2006/relationships/hyperlink" Target="http://www.cawater-info.net/news/02-2011/310111-1.jpg" TargetMode="External"/><Relationship Id="rId14" Type="http://schemas.openxmlformats.org/officeDocument/2006/relationships/hyperlink" Target="http://asiatur.com/uploads/posts/2010-07/1280588133_healthy_foods.jpg" TargetMode="External"/><Relationship Id="rId22" Type="http://schemas.openxmlformats.org/officeDocument/2006/relationships/hyperlink" Target="http://images.samogo.net/images/36852240_Tablet_pills_2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uzbekembassy.org/userfiles/aral/Amudarya.bmp" TargetMode="External"/><Relationship Id="rId13" Type="http://schemas.openxmlformats.org/officeDocument/2006/relationships/hyperlink" Target="http://upload.wikimedia.org/wikipedia/commons/7/7f/Dmitry_Medvedev_in_Turkmenistan_13_September_2009-1.jpg" TargetMode="External"/><Relationship Id="rId3" Type="http://schemas.openxmlformats.org/officeDocument/2006/relationships/hyperlink" Target="http://ru.wikipedia.org/wiki/%D0%A0%D0%BE%D1%81%D1%81%D0%B8%D0%B9%D1%81%D0%BA%D0%BE-%D1%82%D1%83%D1%80%D0%BA%D0%BC%D0%B5%D0%BD%D0%B8%D1%81%D1%82%D0%B0%D0%BD%D1%81%D0%BA%D0%B8%D0%B5_%D0%BE%D1%82%D0%BD%D0%BE%D1%88%D0%B5%D0%BD%D0%B8%D1%8F" TargetMode="External"/><Relationship Id="rId7" Type="http://schemas.openxmlformats.org/officeDocument/2006/relationships/hyperlink" Target="http://upload.wikimedia.org/wikipedia/commons/0/02/Turkmenistan_satellite_photo.jpg" TargetMode="External"/><Relationship Id="rId12" Type="http://schemas.openxmlformats.org/officeDocument/2006/relationships/hyperlink" Target="http://pptgeo.3dn.ru/AnimFlags/Asia/Turkmen.gif" TargetMode="External"/><Relationship Id="rId2" Type="http://schemas.openxmlformats.org/officeDocument/2006/relationships/hyperlink" Target="http://ru.wikipedia.org/wiki/%D0%A2%D1%83%D1%80%D0%BA%D0%BC%D0%B5%D0%BD%D0%B8%D1%8F#.D0.AD.D0.BA.D0.BE.D0.BD.D0.BE.D0.BC.D0.B8.D0.BA.D0.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h3.googleusercontent.com/-6CVrhygnfEg/Tf53Et7utJI/AAAAAAAAaPE/-3ra6PqRzdg/IMG_9476.JPG" TargetMode="External"/><Relationship Id="rId11" Type="http://schemas.openxmlformats.org/officeDocument/2006/relationships/hyperlink" Target="http://www.segodnya.ua/img/forall/a/143462/80.jpg" TargetMode="External"/><Relationship Id="rId5" Type="http://schemas.openxmlformats.org/officeDocument/2006/relationships/hyperlink" Target="http://www.jd-enciklopedia.ru/images/pic_2.27.jpg" TargetMode="External"/><Relationship Id="rId15" Type="http://schemas.openxmlformats.org/officeDocument/2006/relationships/hyperlink" Target="http://turmir.com/files/anthems/125_1239612498.mp3" TargetMode="External"/><Relationship Id="rId10" Type="http://schemas.openxmlformats.org/officeDocument/2006/relationships/hyperlink" Target="http://www.gumilev-center.ru/wp-content/uploads/2011/07/%D1%82%D1%83%D1%80%D0%BA%D0%BC%D0%B5%D0%BD%D0%B8%D1%8F.jpg" TargetMode="External"/><Relationship Id="rId4" Type="http://schemas.openxmlformats.org/officeDocument/2006/relationships/hyperlink" Target="http://turkmeniya-tm.narod2.ru/ekonomika/turkmenskie_avialinii/Boeing-717-Turkmenistan-Airlines.jpg?rand=192698898287229" TargetMode="External"/><Relationship Id="rId9" Type="http://schemas.openxmlformats.org/officeDocument/2006/relationships/hyperlink" Target="http://v2.cache5.c.bigcache.googleapis.com/static.panoramio.com/photos/original/63533319.jpg?redirect_counter=2" TargetMode="External"/><Relationship Id="rId14" Type="http://schemas.openxmlformats.org/officeDocument/2006/relationships/hyperlink" Target="http://www.uzbekistans.ru/images/stories/4.jpe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102" y="44624"/>
            <a:ext cx="83728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Туркменистан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53" y="1484784"/>
            <a:ext cx="6600207" cy="48965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467544" y="645333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Харин Глеб, ученик 9 класса МКОУ </a:t>
            </a:r>
            <a:r>
              <a:rPr lang="ru-RU" b="1" dirty="0" err="1" smtClean="0"/>
              <a:t>Быструхинская</a:t>
            </a:r>
            <a:r>
              <a:rPr lang="ru-RU" b="1" dirty="0" smtClean="0"/>
              <a:t> СОШ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3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4624"/>
            <a:ext cx="613982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Внешняя торговля —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импорт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520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Промышленная </a:t>
            </a:r>
            <a:r>
              <a:rPr lang="ru-RU" sz="2400" b="1" dirty="0"/>
              <a:t>продукция, продовольствие, химические препараты, </a:t>
            </a:r>
            <a:r>
              <a:rPr lang="ru-RU" sz="2400" b="1" dirty="0" smtClean="0"/>
              <a:t>лекарства</a:t>
            </a:r>
            <a:r>
              <a:rPr lang="ru-RU" sz="2400" b="1" dirty="0"/>
              <a:t> </a:t>
            </a:r>
            <a:r>
              <a:rPr lang="ru-RU" sz="2400" b="1" dirty="0" smtClean="0"/>
              <a:t>из России, Китая, Турции, </a:t>
            </a:r>
            <a:r>
              <a:rPr lang="ru-RU" sz="2400" b="1" dirty="0"/>
              <a:t>У</a:t>
            </a:r>
            <a:r>
              <a:rPr lang="ru-RU" sz="2400" b="1" dirty="0" smtClean="0"/>
              <a:t>краины, Германии</a:t>
            </a:r>
          </a:p>
          <a:p>
            <a:pPr algn="ctr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2" y="980728"/>
            <a:ext cx="3173338" cy="192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110756" cy="192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8999"/>
            <a:ext cx="3587971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30" y="3429000"/>
            <a:ext cx="2381250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4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-27384"/>
            <a:ext cx="24096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Транспорт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613047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Важную роль в обеспечении перевозок пассажиров и грузов играют железные дороги </a:t>
            </a:r>
            <a:r>
              <a:rPr lang="ru-RU" sz="2400" b="1" dirty="0" smtClean="0"/>
              <a:t>Туркменистана </a:t>
            </a:r>
          </a:p>
          <a:p>
            <a:pPr algn="ctr"/>
            <a:r>
              <a:rPr lang="ru-RU" sz="2400" b="1" dirty="0" smtClean="0"/>
              <a:t>и авиалинии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5" y="3255494"/>
            <a:ext cx="3557791" cy="235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55494"/>
            <a:ext cx="3787485" cy="235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20688"/>
            <a:ext cx="52387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9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7384"/>
            <a:ext cx="7840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Российско-туркменские отношения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1519" y="614577"/>
            <a:ext cx="6677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Дипломатические отношения между Туркменией и Российской Федерацией установлены 8 апреля </a:t>
            </a:r>
            <a:r>
              <a:rPr lang="ru-RU" sz="2400" b="1" dirty="0" smtClean="0"/>
              <a:t>1992.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610538"/>
            <a:ext cx="246697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56023" y="1847721"/>
            <a:ext cx="664051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Заключен новый Договор о дружбе и сотрудничестве (23 апреля 2002 г.). </a:t>
            </a:r>
            <a:endParaRPr lang="ru-RU" sz="2400" b="1" dirty="0" smtClean="0"/>
          </a:p>
          <a:p>
            <a:r>
              <a:rPr lang="ru-RU" sz="2400" b="1" dirty="0" smtClean="0"/>
              <a:t>Подписано </a:t>
            </a:r>
            <a:r>
              <a:rPr lang="ru-RU" sz="2400" b="1" dirty="0"/>
              <a:t>более 90 межгосударственных, межправительственных и межведомственных соглашений, регулирующих двустороннее взаимодействие в различных областях</a:t>
            </a:r>
            <a:r>
              <a:rPr lang="ru-RU" sz="2400" b="1" dirty="0" smtClean="0"/>
              <a:t>.</a:t>
            </a:r>
          </a:p>
          <a:p>
            <a:r>
              <a:rPr lang="ru-RU" sz="2400" b="1" dirty="0"/>
              <a:t>Проводятся совместные выставки и другие мероприятия.</a:t>
            </a:r>
          </a:p>
          <a:p>
            <a:r>
              <a:rPr lang="ru-RU" sz="2400" b="1" dirty="0"/>
              <a:t>Кроме того, несколько тысяч туркменских студентов обучаются в университетах России.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" y="5157192"/>
            <a:ext cx="237261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140968"/>
            <a:ext cx="241979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1596" y="44624"/>
            <a:ext cx="1776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Ссылки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927873"/>
            <a:ext cx="85689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hlinkClick r:id="rId2"/>
              </a:rPr>
              <a:t>http://upload.wikimedia.org/wikipedia/ru/4/4e/Turkmenistan-map_RUS.png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upload.wikimedia.org/wikipedia/commons/thumb/2/2c/Coat_of_Arms_of_Turkmenistan.svg/100px-Coat_of_Arms_of_Turkmenistan.svg.png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www.news-world.us/pics/wp-content/uploads/2011/02/Kipchak-Mosque-in-Ashgabat-Turkmenistan-640x480.jpg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5"/>
              </a:rPr>
              <a:t>http://upload.wikimedia.org/wikipedia/ru/thumb/3/35/%D0%A2%D1%83%D1%80%D0%BA%D0%BC%D0%B5%D0%BD%D1%8B_(%D0%9F%D1%80%D0%BE%D0%BA%D1%83%D0%B4%D0%B8%D0%BD-%D0%93%D0%BE%D1%80%D1%81%D0%BA%D0%B8%D0%B9).jpg/200px-%D0%A2%D1%83%D1%80%D0%BA%D0%BC%D0%B5%D0%BD%D1%8B_(%D0%9F%D1%80%D0%BE%D0%BA%D1%83%D0%B4%D0%B8%D0%BD-%D0%93%D0%BE%D1%80%D1%81%D0%BA%D0%B8%D0%B9).</a:t>
            </a:r>
            <a:r>
              <a:rPr lang="en-US" sz="1200" dirty="0" smtClean="0">
                <a:hlinkClick r:id="rId5"/>
              </a:rPr>
              <a:t>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www.an-tat.ru/i/upl/img_1715.jpg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www.advantour.com/img/turkmenistan/tradition/dance2.jpg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turan.info/forum/attachment.php?attachmentid=2018&amp;stc=1&amp;d=1138163546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hlinkClick r:id="rId9"/>
              </a:rPr>
              <a:t>http</a:t>
            </a:r>
            <a:r>
              <a:rPr lang="en-US" sz="1200" dirty="0">
                <a:hlinkClick r:id="rId9"/>
              </a:rPr>
              <a:t>://</a:t>
            </a:r>
            <a:r>
              <a:rPr lang="en-US" sz="1200" dirty="0" smtClean="0">
                <a:hlinkClick r:id="rId9"/>
              </a:rPr>
              <a:t>www.cawater-info.net/news/02-2011/310111-1.jpg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0"/>
              </a:rPr>
              <a:t>http://</a:t>
            </a:r>
            <a:r>
              <a:rPr lang="en-US" sz="1200" dirty="0" smtClean="0">
                <a:hlinkClick r:id="rId10"/>
              </a:rPr>
              <a:t>soyuzimport.com/news/tekstily-turkmeni.jpg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1"/>
              </a:rPr>
              <a:t>http://</a:t>
            </a:r>
            <a:r>
              <a:rPr lang="en-US" sz="1200" dirty="0" smtClean="0">
                <a:hlinkClick r:id="rId11"/>
              </a:rPr>
              <a:t>static.thetimesnews.ru/images/m92123.jpg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2"/>
              </a:rPr>
              <a:t>http://</a:t>
            </a:r>
            <a:r>
              <a:rPr lang="en-US" sz="1200" dirty="0" smtClean="0">
                <a:hlinkClick r:id="rId12"/>
              </a:rPr>
              <a:t>www.oknaidveri.ru/upload/iblock/c23/c23dd589b4ad1ecce7fa6e55281e0e1a.jpg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3"/>
              </a:rPr>
              <a:t>http://</a:t>
            </a:r>
            <a:r>
              <a:rPr lang="en-US" sz="1200" dirty="0" smtClean="0">
                <a:hlinkClick r:id="rId13"/>
              </a:rPr>
              <a:t>golosarmenii.am/up/vist3.jpg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4"/>
              </a:rPr>
              <a:t>http://</a:t>
            </a:r>
            <a:r>
              <a:rPr lang="en-US" sz="1200" dirty="0" smtClean="0">
                <a:hlinkClick r:id="rId14"/>
              </a:rPr>
              <a:t>asiatur.com/uploads/posts/2010-07/1280588133_healthy_foods.jpg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5"/>
              </a:rPr>
              <a:t>http://</a:t>
            </a:r>
            <a:r>
              <a:rPr lang="en-US" sz="1200" dirty="0" smtClean="0">
                <a:hlinkClick r:id="rId15"/>
              </a:rPr>
              <a:t>s2.forumimage.ru/uploads/20100805/128099126582008059.jpg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6"/>
              </a:rPr>
              <a:t>http://</a:t>
            </a:r>
            <a:r>
              <a:rPr lang="en-US" sz="1200" dirty="0" smtClean="0">
                <a:hlinkClick r:id="rId16"/>
              </a:rPr>
              <a:t>www.poravotpusk.ru/post_images/underfeet.jpg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7"/>
              </a:rPr>
              <a:t>http://</a:t>
            </a:r>
            <a:r>
              <a:rPr lang="en-US" sz="1200" dirty="0" smtClean="0">
                <a:hlinkClick r:id="rId17"/>
              </a:rPr>
              <a:t>www.bg.ru/pix/article/138/4928/wool.jpg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8"/>
              </a:rPr>
              <a:t>http://</a:t>
            </a:r>
            <a:r>
              <a:rPr lang="en-US" sz="1200" dirty="0" smtClean="0">
                <a:hlinkClick r:id="rId18"/>
              </a:rPr>
              <a:t>russian.eurasianet.org/sites/russian.eurasianet.org/files/imagecache/gallery/Turkmenistan%20oil%20and%20camels_0.jpg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9"/>
              </a:rPr>
              <a:t>http://</a:t>
            </a:r>
            <a:r>
              <a:rPr lang="en-US" sz="1200" dirty="0" smtClean="0">
                <a:hlinkClick r:id="rId19"/>
              </a:rPr>
              <a:t>procella.ru/uploads/posts/2011-02/1298730652_cotton2.jpg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0"/>
              </a:rPr>
              <a:t>http://</a:t>
            </a:r>
            <a:r>
              <a:rPr lang="en-US" sz="1200" dirty="0" smtClean="0">
                <a:hlinkClick r:id="rId20"/>
              </a:rPr>
              <a:t>pioglobal.ru/wp-content/uploads/2011/05/Kredyty-n74-150x150.jpg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1"/>
              </a:rPr>
              <a:t>http://</a:t>
            </a:r>
            <a:r>
              <a:rPr lang="en-US" sz="1200" dirty="0" smtClean="0">
                <a:hlinkClick r:id="rId21"/>
              </a:rPr>
              <a:t>www.agroxxi.ru/images/photos/medium/article4326.jpg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2"/>
              </a:rPr>
              <a:t>http://</a:t>
            </a:r>
            <a:r>
              <a:rPr lang="en-US" sz="1200" dirty="0" smtClean="0">
                <a:hlinkClick r:id="rId22"/>
              </a:rPr>
              <a:t>images.samogo.net/images/36852240_Tablet_pills_2.jpg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3"/>
              </a:rPr>
              <a:t>http://</a:t>
            </a:r>
            <a:r>
              <a:rPr lang="en-US" sz="1200" dirty="0" smtClean="0">
                <a:hlinkClick r:id="rId23"/>
              </a:rPr>
              <a:t>ttransk.narod.ru/images/Pho2.jpg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4"/>
              </a:rPr>
              <a:t>http://</a:t>
            </a:r>
            <a:r>
              <a:rPr lang="en-US" sz="1200" dirty="0" smtClean="0">
                <a:hlinkClick r:id="rId24"/>
              </a:rPr>
              <a:t>bamarket.ru/thumb/250x0xNormal/data/files/1300191040_grain.jpg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5"/>
              </a:rPr>
              <a:t>http://</a:t>
            </a:r>
            <a:r>
              <a:rPr lang="en-US" sz="1200" dirty="0" smtClean="0">
                <a:hlinkClick r:id="rId25"/>
              </a:rPr>
              <a:t>www.milli-firka.org/storage/sections/new_mf_inform/111226/turkmenistan.jpg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200" dirty="0" smtClean="0"/>
          </a:p>
          <a:p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200" dirty="0" smtClean="0"/>
          </a:p>
          <a:p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40987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Изображения: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455206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Текст: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5887" y="4941168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2"/>
              </a:rPr>
              <a:t>http://ru.wikipedia.org/wiki/%D0%A2%D1%83%D1%80%D0%BA%D0%BC%D0%B5%D0%BD%D0%B8%D1%8F#.</a:t>
            </a:r>
            <a:r>
              <a:rPr lang="en-US" sz="1200" dirty="0" smtClean="0">
                <a:hlinkClick r:id="rId2"/>
              </a:rPr>
              <a:t>D0.AD.D0.BA.D0.BE.D0.BD.D0.BE.D0.BC.D0.B8.D0.BA.D0.B0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3"/>
              </a:rPr>
              <a:t>http://ru.wikipedia.org/wiki/%D0%A0%D0%BE%D1%81%D1%81%D0%B8%D0%B9%D1%81%D0%BA%D0%BE-%D1%82%D1%83%D1%80%D0%BA%D0%BC%D0%B5%D0%BD%D0%B8%D1%81%D1%82%D0%B0%D0%BD%D1%81%D0%BA%D0%B8%D0%B5_%D0%BE%D1%82%D0%BD%D0%BE%D1%88%D0%B5%D0%BD%D0%B8%D1%8F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7903" y="670044"/>
            <a:ext cx="87306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turkmeniya-tm.narod2.ru/ekonomika/turkmenskie_avialinii/Boeing-717-Turkmenistan-Airlines.jpg?rand=192698898287229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www.jd-enciklopedia.ru/images/pic_2.27.jpg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6"/>
              </a:rPr>
              <a:t>https://lh3.googleusercontent.com/-6CVrhygnfEg/Tf53Et7utJI/AAAAAAAAaPE/-</a:t>
            </a:r>
            <a:r>
              <a:rPr lang="en-US" sz="1200" dirty="0" smtClean="0">
                <a:hlinkClick r:id="rId6"/>
              </a:rPr>
              <a:t>3ra6PqRzdg/IMG_9476.JPG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upload.wikimedia.org/wikipedia/commons/0/02/Turkmenistan_satellite_photo.jpg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uzbekembassy.org/userfiles/aral/Amudarya.bmp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v2.cache5.c.bigcache.googleapis.com/static.panoramio.com/photos/original/63533319.jpg?redirect_counter=2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0"/>
              </a:rPr>
              <a:t>http://www.gumilev-center.ru/wp-content/uploads/2011/07/%</a:t>
            </a:r>
            <a:r>
              <a:rPr lang="en-US" sz="1200" dirty="0" smtClean="0">
                <a:hlinkClick r:id="rId10"/>
              </a:rPr>
              <a:t>D1%82%D1%83%D1%80%D0%BA%D0%BC%D0%B5%D0%BD%D0%B8%D1%8F.jpg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1"/>
              </a:rPr>
              <a:t>http://</a:t>
            </a:r>
            <a:r>
              <a:rPr lang="en-US" sz="1200" dirty="0" smtClean="0">
                <a:hlinkClick r:id="rId11"/>
              </a:rPr>
              <a:t>www.segodnya.ua/img/forall/a/143462/80.jpg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2"/>
              </a:rPr>
              <a:t>http://</a:t>
            </a:r>
            <a:r>
              <a:rPr lang="en-US" sz="1200" dirty="0" smtClean="0">
                <a:hlinkClick r:id="rId12"/>
              </a:rPr>
              <a:t>pptgeo.3dn.ru/AnimFlags/Asia/Turkmen.gif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3"/>
              </a:rPr>
              <a:t>http://</a:t>
            </a:r>
            <a:r>
              <a:rPr lang="en-US" sz="1200" dirty="0" smtClean="0">
                <a:hlinkClick r:id="rId13"/>
              </a:rPr>
              <a:t>upload.wikimedia.org/wikipedia/commons/7/7f/Dmitry_Medvedev_in_Turkmenistan_13_September_2009-1.jpg</a:t>
            </a:r>
            <a:endParaRPr lang="ru-RU" sz="1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4"/>
              </a:rPr>
              <a:t>http://</a:t>
            </a:r>
            <a:r>
              <a:rPr lang="en-US" sz="1200" dirty="0" smtClean="0">
                <a:hlinkClick r:id="rId14"/>
              </a:rPr>
              <a:t>www.uzbekistans.ru/images/stories/4.jpeg</a:t>
            </a:r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5535" y="608400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8922" y="6453336"/>
            <a:ext cx="8224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/>
              <a:t>http://www.youtube.com/watch?v=tLWD1KVKNWs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47153" y="251356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Изображения: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5647" y="358399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Звук: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975425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hlinkClick r:id="rId15"/>
              </a:rPr>
              <a:t>http://turmir.com/files/anthems/125_1239612498.mp3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870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6052" y="692696"/>
            <a:ext cx="51845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Часть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света </a:t>
            </a:r>
            <a:r>
              <a:rPr lang="ru-RU" sz="2400" b="1" dirty="0" smtClean="0"/>
              <a:t>- Азия</a:t>
            </a:r>
            <a:endParaRPr lang="ru-RU" sz="2400" b="1" dirty="0"/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Регион </a:t>
            </a:r>
            <a:r>
              <a:rPr lang="ru-RU" sz="2400" b="1" dirty="0" smtClean="0"/>
              <a:t>- Средняя </a:t>
            </a:r>
            <a:r>
              <a:rPr lang="ru-RU" sz="2400" b="1" dirty="0"/>
              <a:t>Азия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Координаты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smtClean="0"/>
              <a:t>- 40°00′с.ш</a:t>
            </a:r>
            <a:r>
              <a:rPr lang="ru-RU" sz="2400" b="1" dirty="0"/>
              <a:t>., 60°00′в.д</a:t>
            </a:r>
            <a:r>
              <a:rPr lang="ru-RU" sz="2400" b="1" dirty="0" smtClean="0"/>
              <a:t>.</a:t>
            </a:r>
          </a:p>
          <a:p>
            <a:endParaRPr lang="ru-RU" sz="2400" b="1" dirty="0" smtClean="0"/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Омывается </a:t>
            </a:r>
            <a:r>
              <a:rPr lang="ru-RU" sz="2400" b="1" dirty="0"/>
              <a:t>внутренним Каспийским морем на </a:t>
            </a:r>
            <a:r>
              <a:rPr lang="ru-RU" sz="2400" b="1" dirty="0" smtClean="0"/>
              <a:t>западе.</a:t>
            </a:r>
            <a:r>
              <a:rPr lang="ru-RU" sz="2400" b="1" dirty="0"/>
              <a:t> </a:t>
            </a:r>
            <a:endParaRPr lang="ru-RU" sz="2400" b="1" dirty="0" smtClean="0"/>
          </a:p>
          <a:p>
            <a:r>
              <a:rPr lang="ru-RU" sz="2400" b="1" dirty="0"/>
              <a:t>В</a:t>
            </a:r>
            <a:r>
              <a:rPr lang="ru-RU" sz="2400" b="1" dirty="0" smtClean="0"/>
              <a:t>ыхода </a:t>
            </a:r>
            <a:r>
              <a:rPr lang="ru-RU" sz="2400" b="1" dirty="0"/>
              <a:t>к мировому океану не имеет</a:t>
            </a:r>
            <a:r>
              <a:rPr lang="ru-RU" sz="2400" b="1" dirty="0" smtClean="0"/>
              <a:t>.</a:t>
            </a:r>
          </a:p>
          <a:p>
            <a:endParaRPr lang="ru-RU" sz="2400" b="1" dirty="0" smtClean="0"/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Высшая точка</a:t>
            </a:r>
            <a:r>
              <a:rPr lang="ru-RU" sz="2400" b="1" dirty="0"/>
              <a:t>	</a:t>
            </a:r>
            <a:r>
              <a:rPr lang="ru-RU" sz="2400" b="1" dirty="0" smtClean="0"/>
              <a:t>- 3 </a:t>
            </a:r>
            <a:r>
              <a:rPr lang="ru-RU" sz="2400" b="1" dirty="0"/>
              <a:t>139 м (</a:t>
            </a:r>
            <a:r>
              <a:rPr lang="ru-RU" sz="2400" b="1" dirty="0" err="1"/>
              <a:t>Айрыбаба</a:t>
            </a:r>
            <a:r>
              <a:rPr lang="ru-RU" sz="2400" b="1" dirty="0"/>
              <a:t>)</a:t>
            </a: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Низшая точка</a:t>
            </a:r>
            <a:r>
              <a:rPr lang="ru-RU" sz="2400" b="1" dirty="0"/>
              <a:t>	- 81 м (Впадина </a:t>
            </a:r>
            <a:r>
              <a:rPr lang="ru-RU" sz="2400" b="1" dirty="0" err="1"/>
              <a:t>Акшаная</a:t>
            </a:r>
            <a:r>
              <a:rPr lang="ru-RU" sz="2400" b="1" dirty="0"/>
              <a:t>)</a:t>
            </a: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Крупнейшая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река </a:t>
            </a:r>
            <a:r>
              <a:rPr lang="ru-RU" sz="2400" b="1" dirty="0" smtClean="0"/>
              <a:t>- Амударья</a:t>
            </a:r>
            <a:endParaRPr lang="ru-RU" sz="2400" b="1" dirty="0"/>
          </a:p>
          <a:p>
            <a:pPr algn="ctr"/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69742" y="-27384"/>
            <a:ext cx="24801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4" y="557391"/>
            <a:ext cx="2918326" cy="186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3" y="4790187"/>
            <a:ext cx="2918326" cy="195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41234"/>
            <a:ext cx="2927765" cy="19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0505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Границы - </a:t>
            </a:r>
            <a:r>
              <a:rPr lang="ru-RU" sz="2400" b="1" dirty="0"/>
              <a:t>в</a:t>
            </a:r>
            <a:r>
              <a:rPr lang="ru-RU" sz="2400" b="1" dirty="0" smtClean="0"/>
              <a:t>сего</a:t>
            </a:r>
            <a:r>
              <a:rPr lang="ru-RU" sz="2400" b="1" dirty="0"/>
              <a:t>: 3 736 км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Площадь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sz="2400" b="1" dirty="0"/>
              <a:t>488,1 тыс. </a:t>
            </a:r>
            <a:r>
              <a:rPr lang="ru-RU" sz="2400" b="1" dirty="0" smtClean="0"/>
              <a:t>км2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Граничит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/>
              <a:t>с Афганистаном и Ираном на юге, 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Казахстаном</a:t>
            </a:r>
            <a:r>
              <a:rPr lang="ru-RU" sz="2400" b="1" dirty="0"/>
              <a:t> и Узбекистаном на </a:t>
            </a:r>
            <a:r>
              <a:rPr lang="ru-RU" sz="2400" b="1" dirty="0" smtClean="0"/>
              <a:t>севере.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Крупнейшие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города: </a:t>
            </a:r>
            <a:r>
              <a:rPr lang="ru-RU" sz="2400" b="1" dirty="0" smtClean="0"/>
              <a:t>Ашхабад</a:t>
            </a:r>
            <a:r>
              <a:rPr lang="ru-RU" sz="2400" b="1" dirty="0"/>
              <a:t>, </a:t>
            </a:r>
            <a:r>
              <a:rPr lang="ru-RU" sz="2400" b="1" dirty="0" err="1"/>
              <a:t>Туркменабад</a:t>
            </a:r>
            <a:r>
              <a:rPr lang="ru-RU" sz="2400" b="1" dirty="0"/>
              <a:t>, </a:t>
            </a:r>
            <a:r>
              <a:rPr lang="ru-RU" sz="2400" b="1" dirty="0" err="1"/>
              <a:t>Дашогуз</a:t>
            </a:r>
            <a:r>
              <a:rPr lang="ru-RU" sz="2400" b="1" dirty="0"/>
              <a:t>, </a:t>
            </a:r>
            <a:r>
              <a:rPr lang="ru-RU" sz="2400" b="1" dirty="0" smtClean="0"/>
              <a:t>Туркменбаши, Мары.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466842"/>
            <a:ext cx="8050794" cy="403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198406" y="-99392"/>
            <a:ext cx="26228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Территория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6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50" y="857054"/>
            <a:ext cx="2427930" cy="242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0" y="1240273"/>
            <a:ext cx="2661176" cy="199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4365104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Дата независимости: </a:t>
            </a:r>
            <a:r>
              <a:rPr lang="ru-RU" sz="2400" b="1" dirty="0" smtClean="0"/>
              <a:t>27 октября 1991 (от СССР</a:t>
            </a:r>
            <a:r>
              <a:rPr lang="ru-RU" sz="2400" b="1" dirty="0" smtClean="0"/>
              <a:t>)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Официальный язык: </a:t>
            </a:r>
            <a:r>
              <a:rPr lang="ru-RU" sz="2400" b="1" dirty="0" smtClean="0"/>
              <a:t>туркменский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Столица: </a:t>
            </a:r>
            <a:r>
              <a:rPr lang="ru-RU" sz="2400" b="1" dirty="0" smtClean="0"/>
              <a:t>Ашхабад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Форма правления: </a:t>
            </a:r>
            <a:r>
              <a:rPr lang="ru-RU" sz="2400" b="1" dirty="0" smtClean="0"/>
              <a:t>Президентская республика с однопартийной </a:t>
            </a:r>
            <a:r>
              <a:rPr lang="ru-RU" sz="2400" b="1" dirty="0" smtClean="0"/>
              <a:t>системой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Президент: </a:t>
            </a:r>
            <a:r>
              <a:rPr lang="ru-RU" sz="2400" b="1" dirty="0" err="1" smtClean="0"/>
              <a:t>Гурбангулы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Бердымухамедов</a:t>
            </a:r>
            <a:endParaRPr lang="ru-RU" sz="2400" b="1" dirty="0" smtClean="0"/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40422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Флаг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3413476"/>
            <a:ext cx="144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Герб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9701" y="179929"/>
            <a:ext cx="25202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Символика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3240360" cy="2448272"/>
          </a:xfrm>
          <a:prstGeom prst="rect">
            <a:avLst/>
          </a:prstGeom>
        </p:spPr>
      </p:pic>
      <p:pic>
        <p:nvPicPr>
          <p:cNvPr id="5" name="125_12396124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190" y="17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57717" y="44624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050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Численность 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sz="2400" b="1" dirty="0"/>
              <a:t>на 1 августа — 2001 — 5 479 тысяч </a:t>
            </a:r>
            <a:r>
              <a:rPr lang="ru-RU" sz="2400" b="1" dirty="0" smtClean="0"/>
              <a:t>человек.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Плотность </a:t>
            </a:r>
            <a:r>
              <a:rPr lang="ru-RU" sz="2400" b="1" dirty="0"/>
              <a:t>– 10 чел./</a:t>
            </a:r>
            <a:r>
              <a:rPr lang="ru-RU" sz="2400" b="1" dirty="0" smtClean="0"/>
              <a:t>км²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Большая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часть </a:t>
            </a:r>
            <a:r>
              <a:rPr lang="ru-RU" sz="2400" b="1" dirty="0"/>
              <a:t>населения Туркменистана — туркмены.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стране также живут узбеки, русские, казахи, татары и несколько десятков других народов.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2323"/>
            <a:ext cx="1828800" cy="307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39933"/>
            <a:ext cx="2159000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26" y="2276872"/>
            <a:ext cx="35306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836712"/>
            <a:ext cx="914400" cy="128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3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041" y="-27384"/>
            <a:ext cx="21130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Turkmen dance &amp; music in Chicago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04814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43496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/>
              <a:t>Подавляющее </a:t>
            </a:r>
            <a:r>
              <a:rPr lang="ru-RU" sz="2800" b="1" dirty="0"/>
              <a:t>большинство населения Туркмении составляют мусульмане — 89 %. 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Христиане</a:t>
            </a:r>
            <a:r>
              <a:rPr lang="ru-RU" sz="2800" b="1" dirty="0"/>
              <a:t> составляют около 9 % </a:t>
            </a:r>
            <a:r>
              <a:rPr lang="ru-RU" sz="2800" b="1" dirty="0" smtClean="0"/>
              <a:t>населения.</a:t>
            </a:r>
          </a:p>
          <a:p>
            <a:pPr algn="ctr"/>
            <a:r>
              <a:rPr lang="ru-RU" sz="2800" b="1" dirty="0"/>
              <a:t>О</a:t>
            </a:r>
            <a:r>
              <a:rPr lang="ru-RU" sz="2800" b="1" dirty="0" smtClean="0"/>
              <a:t>стальные </a:t>
            </a:r>
            <a:r>
              <a:rPr lang="ru-RU" sz="2800" b="1" dirty="0"/>
              <a:t>конфессии — 2 </a:t>
            </a:r>
            <a:r>
              <a:rPr lang="ru-RU" sz="2800" b="1" dirty="0" smtClean="0"/>
              <a:t>%.</a:t>
            </a:r>
            <a:r>
              <a:rPr lang="ru-RU" sz="2800" b="1" baseline="30000" dirty="0" smtClean="0"/>
              <a:t> </a:t>
            </a:r>
            <a:r>
              <a:rPr lang="ru-RU" sz="2800" b="1" dirty="0"/>
              <a:t> </a:t>
            </a:r>
            <a:endParaRPr lang="ru-RU" sz="2800" b="1" dirty="0" smtClean="0"/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24002" y="116632"/>
            <a:ext cx="17716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Религия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9" y="926718"/>
            <a:ext cx="499255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0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9667" y="35913"/>
            <a:ext cx="2560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Экономика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94639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 основным отраслям промышленности относятся очистка и переработка нефти и природного газа; производство стекла, тканей (в основном, хлопчатобумажных) и одежды;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пищевая </a:t>
            </a:r>
            <a:r>
              <a:rPr lang="ru-RU" sz="2400" b="1" dirty="0"/>
              <a:t>промышленность.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92696"/>
            <a:ext cx="3384376" cy="255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25" y="692696"/>
            <a:ext cx="1828800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92696"/>
            <a:ext cx="3240359" cy="255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25" y="2204864"/>
            <a:ext cx="1828800" cy="124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16" y="3669624"/>
            <a:ext cx="1338456" cy="133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2" y="3430391"/>
            <a:ext cx="1988660" cy="141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430392"/>
            <a:ext cx="2232249" cy="141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6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4624"/>
            <a:ext cx="642675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Внешняя торговля —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экспорт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Главное </a:t>
            </a:r>
            <a:r>
              <a:rPr lang="ru-RU" sz="2400" b="1" dirty="0"/>
              <a:t>место занимает газ, нефть и нефтепродукты, товары хлопковой группы, ковры и ковровые </a:t>
            </a:r>
            <a:r>
              <a:rPr lang="ru-RU" sz="2400" b="1" dirty="0" smtClean="0"/>
              <a:t>изделия. </a:t>
            </a:r>
          </a:p>
          <a:p>
            <a:pPr algn="ctr"/>
            <a:r>
              <a:rPr lang="ru-RU" sz="2400" b="1" dirty="0" smtClean="0"/>
              <a:t>Основные покупатели – Украина, Польша, Венгрия.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4" y="836712"/>
            <a:ext cx="2857500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3672408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3"/>
            <a:ext cx="393577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73016"/>
            <a:ext cx="3935772" cy="214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85603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9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216</TotalTime>
  <Words>404</Words>
  <Application>Microsoft Office PowerPoint</Application>
  <PresentationFormat>Экран (4:3)</PresentationFormat>
  <Paragraphs>105</Paragraphs>
  <Slides>14</Slides>
  <Notes>0</Notes>
  <HiddenSlides>2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41</cp:revision>
  <dcterms:created xsi:type="dcterms:W3CDTF">2012-04-03T15:15:02Z</dcterms:created>
  <dcterms:modified xsi:type="dcterms:W3CDTF">2012-04-05T16:42:56Z</dcterms:modified>
</cp:coreProperties>
</file>