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79" r:id="rId4"/>
    <p:sldId id="266" r:id="rId5"/>
    <p:sldId id="282" r:id="rId6"/>
    <p:sldId id="268" r:id="rId7"/>
    <p:sldId id="272" r:id="rId8"/>
    <p:sldId id="270" r:id="rId9"/>
    <p:sldId id="269" r:id="rId10"/>
    <p:sldId id="273" r:id="rId11"/>
    <p:sldId id="259" r:id="rId12"/>
    <p:sldId id="260" r:id="rId13"/>
    <p:sldId id="271" r:id="rId14"/>
    <p:sldId id="28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CCFF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381" autoAdjust="0"/>
  </p:normalViewPr>
  <p:slideViewPr>
    <p:cSldViewPr>
      <p:cViewPr varScale="1"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3586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2358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23588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2358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59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59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59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59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59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59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59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59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59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59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23600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2360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0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0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0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0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0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0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0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0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1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1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1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1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1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1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1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1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1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23619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2362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2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2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2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2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2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2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2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2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2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3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3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3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3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3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3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3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2363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2363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3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4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4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4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4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364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2364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2364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364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364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364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32365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2365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2365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2365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2365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E231F28-CE46-4D0B-A41E-34AE4F199F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B34BA-D117-4E17-A1BB-14C11DC461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93BC3-0D8C-47F1-BF00-FBCABDDEBC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endSnd/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04B0649-819E-4C4A-B2AB-BB77B92ABB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endSnd/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8CD136-E22A-4ADE-9DF2-414E7A7153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A611D-D85F-4FAD-AB5C-6D86A7B4AC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8F79C-4F5F-405E-B131-F3863DE90E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1D67B-CBB5-411A-92D7-F26EEBF09B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5AAAB-564A-493B-A00D-B5986621C6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FE72C-C913-43BB-AD46-D81916A784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F4189-8F79-4ADF-9AB9-FA48EC02F9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77089-1077-43E0-914D-28A1E5FB78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4BEF6-821E-4D17-BF07-478A60B171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2256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2256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2256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2256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6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6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6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7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7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7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7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7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7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7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2257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2257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7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8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8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8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8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8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8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8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8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8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8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9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9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9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9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9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9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2259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2259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9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59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60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60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60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60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60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60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60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60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60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60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61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61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61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61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22614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2261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61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61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61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61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62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262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2262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2262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262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262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262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32262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262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262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2263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2263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743B54-DB56-412E-8C22-72DC6AE0CC2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</p:sldLayoutIdLst>
  <p:transition spd="slow">
    <p:wipe dir="d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071546"/>
            <a:ext cx="7772400" cy="1093783"/>
          </a:xfrm>
        </p:spPr>
        <p:txBody>
          <a:bodyPr/>
          <a:lstStyle/>
          <a:p>
            <a:r>
              <a:rPr lang="ru-RU" dirty="0"/>
              <a:t>Наш </a:t>
            </a:r>
            <a:r>
              <a:rPr lang="ru-RU" dirty="0" smtClean="0"/>
              <a:t>город- </a:t>
            </a:r>
            <a:r>
              <a:rPr lang="ru-RU" dirty="0" err="1" smtClean="0"/>
              <a:t>Киселевск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28" y="3071810"/>
            <a:ext cx="6400800" cy="264320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err="1" smtClean="0"/>
              <a:t>Юткина</a:t>
            </a:r>
            <a:r>
              <a:rPr lang="ru-RU" sz="2800" dirty="0" smtClean="0"/>
              <a:t> Валерия, 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Филатьева Александра, 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учащиеся 5 класса «А»</a:t>
            </a: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/>
              <a:t>МОУ «Средняя общеобразовательная школа </a:t>
            </a:r>
            <a:r>
              <a:rPr lang="ru-RU" sz="2800" dirty="0" smtClean="0"/>
              <a:t>№27» г. </a:t>
            </a:r>
            <a:r>
              <a:rPr lang="ru-RU" sz="2800" dirty="0" err="1" smtClean="0"/>
              <a:t>Киселевска</a:t>
            </a:r>
            <a:endParaRPr lang="ru-RU" sz="2800" dirty="0"/>
          </a:p>
        </p:txBody>
      </p:sp>
    </p:spTree>
  </p:cSld>
  <p:clrMapOvr>
    <a:masterClrMapping/>
  </p:clrMapOvr>
  <p:transition spd="slow" advClick="0" advTm="0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229600" cy="6357982"/>
          </a:xfrm>
        </p:spPr>
        <p:txBody>
          <a:bodyPr/>
          <a:lstStyle/>
          <a:p>
            <a:r>
              <a:rPr lang="ru-RU" sz="3200" dirty="0" err="1" smtClean="0"/>
              <a:t>Киселевск</a:t>
            </a:r>
            <a:r>
              <a:rPr lang="ru-RU" sz="3200" dirty="0" smtClean="0"/>
              <a:t> </a:t>
            </a:r>
            <a:r>
              <a:rPr lang="ru-RU" sz="3200" dirty="0" smtClean="0"/>
              <a:t>имеет сложную планировку, исторически сложившуюся по принципу «Шахта — поселок», и состоит из 6 обособленных территориальных районов: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Красный </a:t>
            </a:r>
            <a:r>
              <a:rPr lang="ru-RU" sz="3200" dirty="0" smtClean="0"/>
              <a:t>Камень,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Афонино</a:t>
            </a:r>
            <a:r>
              <a:rPr lang="ru-RU" sz="3200" dirty="0" smtClean="0"/>
              <a:t>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Центральный</a:t>
            </a:r>
            <a:r>
              <a:rPr lang="ru-RU" sz="3200" dirty="0" smtClean="0"/>
              <a:t>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Зеленая </a:t>
            </a:r>
            <a:r>
              <a:rPr lang="ru-RU" sz="3200" dirty="0" smtClean="0"/>
              <a:t>Казанка,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Черкасов </a:t>
            </a:r>
            <a:r>
              <a:rPr lang="ru-RU" sz="3200" dirty="0" smtClean="0"/>
              <a:t>Камень,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Карагайла</a:t>
            </a:r>
            <a:r>
              <a:rPr lang="ru-RU" sz="3200" dirty="0" smtClean="0"/>
              <a:t>. </a:t>
            </a:r>
            <a:endParaRPr lang="ru-RU" sz="3200" dirty="0"/>
          </a:p>
        </p:txBody>
      </p:sp>
      <p:pic>
        <p:nvPicPr>
          <p:cNvPr id="10242" name="Picture 2" descr="http://content.foto.mail.ru/mail/kiselewsk1936/91/i-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3" y="2571743"/>
            <a:ext cx="1714512" cy="1285884"/>
          </a:xfrm>
          <a:prstGeom prst="rect">
            <a:avLst/>
          </a:prstGeom>
          <a:noFill/>
        </p:spPr>
      </p:pic>
      <p:pic>
        <p:nvPicPr>
          <p:cNvPr id="10244" name="Picture 4" descr="http://content.foto.mail.ru/mail/kiselewsk1936/77/i-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571744"/>
            <a:ext cx="1714512" cy="1285884"/>
          </a:xfrm>
          <a:prstGeom prst="rect">
            <a:avLst/>
          </a:prstGeom>
          <a:noFill/>
        </p:spPr>
      </p:pic>
      <p:pic>
        <p:nvPicPr>
          <p:cNvPr id="10246" name="Picture 6" descr="http://content.foto.mail.ru/mail/kiselewsk1936/Afonino/i-12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1" y="2571743"/>
            <a:ext cx="1714512" cy="1285884"/>
          </a:xfrm>
          <a:prstGeom prst="rect">
            <a:avLst/>
          </a:prstGeom>
          <a:noFill/>
        </p:spPr>
      </p:pic>
      <p:pic>
        <p:nvPicPr>
          <p:cNvPr id="10248" name="Picture 8" descr="http://content.foto.mail.ru/mail/kiselewsk1936/1/i-16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5" y="2571743"/>
            <a:ext cx="1714512" cy="1285885"/>
          </a:xfrm>
          <a:prstGeom prst="rect">
            <a:avLst/>
          </a:prstGeom>
          <a:noFill/>
        </p:spPr>
      </p:pic>
      <p:pic>
        <p:nvPicPr>
          <p:cNvPr id="10250" name="Picture 10" descr="http://content.foto.mail.ru/mail/kiselewsk1936/4/i-2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767" y="2571744"/>
            <a:ext cx="1714512" cy="128588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857232"/>
            <a:ext cx="4214842" cy="5143536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ru-RU" dirty="0" smtClean="0"/>
              <a:t>	Сегодня </a:t>
            </a:r>
            <a:r>
              <a:rPr lang="ru-RU" dirty="0" smtClean="0"/>
              <a:t>в городе функционирует пять шахт и три разреза. В период кризиса, постигшего угольную индустрию страны, здесь было закрыто 5 шахт. </a:t>
            </a:r>
            <a:endParaRPr lang="ru-RU" dirty="0"/>
          </a:p>
        </p:txBody>
      </p:sp>
      <p:pic>
        <p:nvPicPr>
          <p:cNvPr id="9217" name="Picture 1" descr="C:\Documents and Settings\КЕЮ\Рабочий стол\наш проект\фото Киселевска\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57166"/>
            <a:ext cx="2216162" cy="1481135"/>
          </a:xfrm>
          <a:prstGeom prst="rect">
            <a:avLst/>
          </a:prstGeom>
          <a:noFill/>
        </p:spPr>
      </p:pic>
      <p:pic>
        <p:nvPicPr>
          <p:cNvPr id="9218" name="Picture 2" descr="C:\Documents and Settings\КЕЮ\Рабочий стол\наш проект\фото Киселевска\k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2000240"/>
            <a:ext cx="2857520" cy="1428760"/>
          </a:xfrm>
          <a:prstGeom prst="rect">
            <a:avLst/>
          </a:prstGeom>
          <a:noFill/>
        </p:spPr>
      </p:pic>
      <p:pic>
        <p:nvPicPr>
          <p:cNvPr id="9219" name="Picture 3" descr="C:\Documents and Settings\КЕЮ\Рабочий стол\наш проект\фото Киселевска\Resize-of-IMG_7541-1[+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3571876"/>
            <a:ext cx="2095485" cy="1571614"/>
          </a:xfrm>
          <a:prstGeom prst="rect">
            <a:avLst/>
          </a:prstGeom>
          <a:noFill/>
        </p:spPr>
      </p:pic>
      <p:pic>
        <p:nvPicPr>
          <p:cNvPr id="9220" name="Picture 4" descr="C:\Documents and Settings\КЕЮ\Рабочий стол\наш проект\фото Киселевска\r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50056" y="5214950"/>
            <a:ext cx="2109273" cy="1409697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0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промышленные предприятия города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/>
          <a:lstStyle/>
          <a:p>
            <a:r>
              <a:rPr lang="ru-RU" sz="2400" dirty="0" smtClean="0"/>
              <a:t>пять шахт, </a:t>
            </a:r>
            <a:endParaRPr lang="ru-RU" sz="2400" dirty="0" smtClean="0"/>
          </a:p>
          <a:p>
            <a:r>
              <a:rPr lang="ru-RU" sz="2400" dirty="0" smtClean="0"/>
              <a:t>три </a:t>
            </a:r>
            <a:r>
              <a:rPr lang="ru-RU" sz="2400" dirty="0" smtClean="0"/>
              <a:t>угольных разреза, </a:t>
            </a:r>
            <a:endParaRPr lang="ru-RU" sz="2400" dirty="0" smtClean="0"/>
          </a:p>
          <a:p>
            <a:r>
              <a:rPr lang="ru-RU" sz="2400" dirty="0" smtClean="0"/>
              <a:t>две </a:t>
            </a:r>
            <a:r>
              <a:rPr lang="ru-RU" sz="2400" dirty="0" smtClean="0"/>
              <a:t>обогатительные фабрики, </a:t>
            </a:r>
            <a:endParaRPr lang="ru-RU" sz="2400" dirty="0" smtClean="0"/>
          </a:p>
          <a:p>
            <a:r>
              <a:rPr lang="ru-RU" sz="2400" dirty="0" smtClean="0"/>
              <a:t>четыре </a:t>
            </a:r>
            <a:r>
              <a:rPr lang="ru-RU" sz="2400" dirty="0" smtClean="0"/>
              <a:t>предприятия машиностроения, из которых два крупных: </a:t>
            </a:r>
            <a:r>
              <a:rPr lang="ru-RU" sz="2400" dirty="0" err="1" smtClean="0"/>
              <a:t>машзавод</a:t>
            </a:r>
            <a:r>
              <a:rPr lang="ru-RU" sz="2400" dirty="0" smtClean="0"/>
              <a:t> им. И.С.Черных, «</a:t>
            </a:r>
            <a:r>
              <a:rPr lang="ru-RU" sz="2400" dirty="0" err="1" smtClean="0"/>
              <a:t>Гормаш</a:t>
            </a:r>
            <a:r>
              <a:rPr lang="ru-RU" sz="2400" dirty="0" smtClean="0"/>
              <a:t>», </a:t>
            </a:r>
            <a:endParaRPr lang="ru-RU" sz="2400" dirty="0" smtClean="0"/>
          </a:p>
          <a:p>
            <a:r>
              <a:rPr lang="ru-RU" sz="2400" dirty="0" smtClean="0"/>
              <a:t>заводы</a:t>
            </a:r>
            <a:r>
              <a:rPr lang="ru-RU" sz="2400" dirty="0" smtClean="0"/>
              <a:t>: </a:t>
            </a:r>
            <a:r>
              <a:rPr lang="ru-RU" sz="2400" dirty="0" err="1" smtClean="0"/>
              <a:t>Афонинский</a:t>
            </a:r>
            <a:r>
              <a:rPr lang="ru-RU" sz="2400" dirty="0" smtClean="0"/>
              <a:t> кирпичный, химический и молочный, а также хлебозавод, </a:t>
            </a:r>
            <a:r>
              <a:rPr lang="ru-RU" sz="2400" dirty="0" err="1" smtClean="0"/>
              <a:t>пивзавод</a:t>
            </a:r>
            <a:r>
              <a:rPr lang="ru-RU" sz="2400" dirty="0" smtClean="0"/>
              <a:t>, </a:t>
            </a:r>
            <a:endParaRPr lang="ru-RU" sz="2400" dirty="0" smtClean="0"/>
          </a:p>
          <a:p>
            <a:r>
              <a:rPr lang="ru-RU" sz="2400" dirty="0" smtClean="0"/>
              <a:t>фабрики</a:t>
            </a:r>
            <a:r>
              <a:rPr lang="ru-RU" sz="2400" dirty="0" smtClean="0"/>
              <a:t>: </a:t>
            </a:r>
            <a:r>
              <a:rPr lang="ru-RU" sz="2400" dirty="0" smtClean="0"/>
              <a:t>мебельная</a:t>
            </a:r>
            <a:r>
              <a:rPr lang="ru-RU" sz="2400" dirty="0" smtClean="0"/>
              <a:t> «</a:t>
            </a:r>
            <a:r>
              <a:rPr lang="ru-RU" sz="2400" dirty="0" err="1" smtClean="0"/>
              <a:t>Киселевскмебель</a:t>
            </a:r>
            <a:r>
              <a:rPr lang="ru-RU" sz="2400" dirty="0" smtClean="0"/>
              <a:t>», обувная, кондитерская «Кондитер», колбасная «</a:t>
            </a:r>
            <a:r>
              <a:rPr lang="ru-RU" sz="2400" dirty="0" err="1" smtClean="0"/>
              <a:t>Рено</a:t>
            </a:r>
            <a:r>
              <a:rPr lang="ru-RU" sz="2400" dirty="0" smtClean="0"/>
              <a:t>»;  </a:t>
            </a:r>
            <a:endParaRPr lang="ru-RU" sz="2400" dirty="0" smtClean="0"/>
          </a:p>
          <a:p>
            <a:r>
              <a:rPr lang="ru-RU" sz="2400" dirty="0" smtClean="0"/>
              <a:t>типография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slow" advTm="0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Научный и культурный потенциал </a:t>
            </a:r>
            <a:r>
              <a:rPr lang="ru-RU" sz="3200" dirty="0" err="1" smtClean="0"/>
              <a:t>Киселевска</a:t>
            </a:r>
            <a:r>
              <a:rPr lang="ru-RU" sz="3200" dirty="0" smtClean="0"/>
              <a:t> представлен</a:t>
            </a:r>
            <a:endParaRPr lang="ru-RU" sz="3200" dirty="0"/>
          </a:p>
        </p:txBody>
      </p:sp>
      <p:sp>
        <p:nvSpPr>
          <p:cNvPr id="29082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smtClean="0"/>
              <a:t>учебно-консультационным пунктом Международного института экономики и права, </a:t>
            </a: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err="1" smtClean="0"/>
              <a:t>горно-техническим</a:t>
            </a:r>
            <a:r>
              <a:rPr lang="ru-RU" sz="2800" dirty="0" smtClean="0"/>
              <a:t> </a:t>
            </a:r>
            <a:r>
              <a:rPr lang="ru-RU" sz="2800" dirty="0" smtClean="0"/>
              <a:t>колледжем, педагогическим училищем, </a:t>
            </a: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сетью </a:t>
            </a:r>
            <a:r>
              <a:rPr lang="ru-RU" sz="2800" dirty="0" smtClean="0"/>
              <a:t>образовательных и профессиональных учебных </a:t>
            </a:r>
            <a:r>
              <a:rPr lang="ru-RU" sz="2800" dirty="0" smtClean="0"/>
              <a:t>заведений,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5 </a:t>
            </a:r>
            <a:r>
              <a:rPr lang="ru-RU" sz="2800" dirty="0" smtClean="0"/>
              <a:t>кинотеатров, </a:t>
            </a: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4 </a:t>
            </a:r>
            <a:r>
              <a:rPr lang="ru-RU" sz="2800" dirty="0" smtClean="0"/>
              <a:t>дворца культуры и клуба, </a:t>
            </a: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3 </a:t>
            </a:r>
            <a:r>
              <a:rPr lang="ru-RU" sz="2800" dirty="0" smtClean="0"/>
              <a:t>дома детского творчества, </a:t>
            </a: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36 </a:t>
            </a:r>
            <a:r>
              <a:rPr lang="ru-RU" sz="2800" dirty="0" smtClean="0"/>
              <a:t>детских сада, </a:t>
            </a: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художественная </a:t>
            </a:r>
            <a:r>
              <a:rPr lang="ru-RU" sz="2800" dirty="0" smtClean="0"/>
              <a:t>школа, </a:t>
            </a: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4 </a:t>
            </a:r>
            <a:r>
              <a:rPr lang="ru-RU" sz="2800" dirty="0" smtClean="0"/>
              <a:t>музыкальных школы, </a:t>
            </a: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21 </a:t>
            </a:r>
            <a:r>
              <a:rPr lang="ru-RU" sz="2800" dirty="0" smtClean="0"/>
              <a:t>библиотека, </a:t>
            </a: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краеведческий музей 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разветвленная </a:t>
            </a:r>
            <a:r>
              <a:rPr lang="ru-RU" sz="2800" dirty="0" smtClean="0"/>
              <a:t>сеть медицинских учреждений, профилакторий, </a:t>
            </a: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спортивные </a:t>
            </a:r>
            <a:r>
              <a:rPr lang="ru-RU" sz="2800" dirty="0" smtClean="0"/>
              <a:t>сооружения.</a:t>
            </a:r>
            <a:endParaRPr lang="ru-RU" sz="2800" dirty="0"/>
          </a:p>
        </p:txBody>
      </p:sp>
    </p:spTree>
  </p:cSld>
  <p:clrMapOvr>
    <a:masterClrMapping/>
  </p:clrMapOvr>
  <p:transition spd="slow" advTm="0">
    <p:wipe dir="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90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90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290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290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290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290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290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290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290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290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290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290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2908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2908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2908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2908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2908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0" fill="hold"/>
                                        <p:tgtEl>
                                          <p:spTgt spid="2908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0" fill="hold"/>
                                        <p:tgtEl>
                                          <p:spTgt spid="2908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0" fill="hold"/>
                                        <p:tgtEl>
                                          <p:spTgt spid="2908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0" fill="hold"/>
                                        <p:tgtEl>
                                          <p:spTgt spid="2908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0" fill="hold"/>
                                        <p:tgtEl>
                                          <p:spTgt spid="2908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5000" fill="hold"/>
                                        <p:tgtEl>
                                          <p:spTgt spid="2908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0" fill="hold"/>
                                        <p:tgtEl>
                                          <p:spTgt spid="2908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5000" fill="hold"/>
                                        <p:tgtEl>
                                          <p:spTgt spid="2908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0" fill="hold"/>
                                        <p:tgtEl>
                                          <p:spTgt spid="2908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2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643182"/>
            <a:ext cx="8229600" cy="1139825"/>
          </a:xfrm>
        </p:spPr>
        <p:txBody>
          <a:bodyPr/>
          <a:lstStyle/>
          <a:p>
            <a:r>
              <a:rPr lang="ru-RU" sz="5400" b="1" dirty="0"/>
              <a:t>Спасибо за внимание!</a:t>
            </a:r>
          </a:p>
        </p:txBody>
      </p:sp>
    </p:spTree>
  </p:cSld>
  <p:clrMapOvr>
    <a:masterClrMapping/>
  </p:clrMapOvr>
  <p:transition spd="slow" advTm="0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b="1" dirty="0"/>
              <a:t>Содержание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ru-RU" sz="4000" dirty="0" smtClean="0"/>
              <a:t>Образование </a:t>
            </a:r>
            <a:r>
              <a:rPr lang="ru-RU" sz="4000" dirty="0" err="1" smtClean="0"/>
              <a:t>Киселевска</a:t>
            </a:r>
            <a:endParaRPr lang="ru-RU" sz="4000" dirty="0"/>
          </a:p>
          <a:p>
            <a:pPr marL="609600" indent="-609600"/>
            <a:r>
              <a:rPr lang="ru-RU" sz="4000" dirty="0" err="1" smtClean="0"/>
              <a:t>Киселевск</a:t>
            </a:r>
            <a:r>
              <a:rPr lang="ru-RU" sz="4000" dirty="0" smtClean="0"/>
              <a:t> – угольный город</a:t>
            </a:r>
            <a:endParaRPr lang="ru-RU" sz="4000" dirty="0"/>
          </a:p>
          <a:p>
            <a:pPr marL="609600" indent="-609600"/>
            <a:r>
              <a:rPr lang="ru-RU" sz="4000" dirty="0" err="1" smtClean="0"/>
              <a:t>Киселевск</a:t>
            </a:r>
            <a:r>
              <a:rPr lang="ru-RU" sz="4000" dirty="0" smtClean="0"/>
              <a:t> сегодня</a:t>
            </a:r>
            <a:endParaRPr lang="ru-RU" sz="4000" dirty="0"/>
          </a:p>
        </p:txBody>
      </p:sp>
    </p:spTree>
  </p:cSld>
  <p:clrMapOvr>
    <a:masterClrMapping/>
  </p:clrMapOvr>
  <p:transition spd="slow" advTm="0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.jpg"/>
          <p:cNvPicPr>
            <a:picLocks noChangeAspect="1"/>
          </p:cNvPicPr>
          <p:nvPr/>
        </p:nvPicPr>
        <p:blipFill>
          <a:blip r:embed="rId2" cstate="print"/>
          <a:srcRect l="26250" b="15000"/>
          <a:stretch>
            <a:fillRect/>
          </a:stretch>
        </p:blipFill>
        <p:spPr>
          <a:xfrm>
            <a:off x="4286248" y="3643314"/>
            <a:ext cx="4469077" cy="257540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7158" y="428604"/>
            <a:ext cx="85011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/>
              <a:t>Киселевск</a:t>
            </a:r>
            <a:r>
              <a:rPr lang="ru-RU" sz="4000" dirty="0" smtClean="0"/>
              <a:t> образован </a:t>
            </a:r>
            <a:r>
              <a:rPr lang="ru-RU" sz="4000" dirty="0" smtClean="0"/>
              <a:t>в </a:t>
            </a:r>
            <a:r>
              <a:rPr lang="ru-RU" sz="4000" dirty="0" smtClean="0"/>
              <a:t> 1936 году.</a:t>
            </a:r>
            <a:endParaRPr lang="ru-RU" sz="4000" dirty="0"/>
          </a:p>
        </p:txBody>
      </p:sp>
      <p:pic>
        <p:nvPicPr>
          <p:cNvPr id="17410" name="Picture 2" descr="http://www.shahter.ru/image/goro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736"/>
            <a:ext cx="4572032" cy="2705898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000108"/>
            <a:ext cx="8229600" cy="4357718"/>
          </a:xfrm>
        </p:spPr>
        <p:txBody>
          <a:bodyPr/>
          <a:lstStyle/>
          <a:p>
            <a:r>
              <a:rPr lang="ru-RU" sz="4000" dirty="0" smtClean="0"/>
              <a:t>Первое упоминание о каменноугольных породах, найденных путешественниками на месте деревень </a:t>
            </a:r>
            <a:r>
              <a:rPr lang="ru-RU" sz="4000" dirty="0" err="1" smtClean="0"/>
              <a:t>Афонино</a:t>
            </a:r>
            <a:r>
              <a:rPr lang="ru-RU" sz="4000" dirty="0" smtClean="0"/>
              <a:t> и Черкасове в 1790г.</a:t>
            </a:r>
            <a:endParaRPr lang="ru-RU" sz="4000" dirty="0"/>
          </a:p>
        </p:txBody>
      </p:sp>
    </p:spTree>
  </p:cSld>
  <p:clrMapOvr>
    <a:masterClrMapping/>
  </p:clrMapOvr>
  <p:transition spd="slow" advTm="0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content.foto.mail.ru/mail/kiselewsk1936/Afonino/i-132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285720" y="428604"/>
            <a:ext cx="3976682" cy="2982512"/>
          </a:xfrm>
          <a:prstGeom prst="rect">
            <a:avLst/>
          </a:prstGeom>
          <a:noFill/>
        </p:spPr>
      </p:pic>
      <p:pic>
        <p:nvPicPr>
          <p:cNvPr id="15364" name="Picture 4" descr="http://content.foto.mail.ru/mail/kiselewsk1936/382/i-424.jp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4714876" y="3339704"/>
            <a:ext cx="4119557" cy="308966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714876" y="1142984"/>
            <a:ext cx="42862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Афонино</a:t>
            </a:r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4500570"/>
            <a:ext cx="42862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Черкасов  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579683"/>
          </a:xfrm>
        </p:spPr>
        <p:txBody>
          <a:bodyPr/>
          <a:lstStyle/>
          <a:p>
            <a:r>
              <a:rPr lang="ru-RU" sz="2800" dirty="0" smtClean="0"/>
              <a:t>15 октября 1917 года из открытого угольного разреза № 1 выданы первые 752 пуда угля. Этот день считается днем рождения </a:t>
            </a:r>
            <a:r>
              <a:rPr lang="ru-RU" sz="2800" dirty="0" err="1" smtClean="0"/>
              <a:t>Киселевского</a:t>
            </a:r>
            <a:r>
              <a:rPr lang="ru-RU" sz="2800" dirty="0" smtClean="0"/>
              <a:t> рудника.</a:t>
            </a:r>
            <a:endParaRPr lang="ru-RU" sz="2800" b="1" dirty="0"/>
          </a:p>
        </p:txBody>
      </p:sp>
      <p:pic>
        <p:nvPicPr>
          <p:cNvPr id="14338" name="Picture 2" descr="http://ksl42.ru/_ph/6/2/110839289.jpg"/>
          <p:cNvPicPr>
            <a:picLocks noChangeAspect="1" noChangeArrowheads="1"/>
          </p:cNvPicPr>
          <p:nvPr/>
        </p:nvPicPr>
        <p:blipFill>
          <a:blip r:embed="rId2" cstate="print"/>
          <a:srcRect b="11588"/>
          <a:stretch>
            <a:fillRect/>
          </a:stretch>
        </p:blipFill>
        <p:spPr bwMode="auto">
          <a:xfrm>
            <a:off x="1714480" y="2786058"/>
            <a:ext cx="6072230" cy="35719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2" name="Rectangle 4"/>
          <p:cNvSpPr>
            <a:spLocks noGrp="1" noChangeArrowheads="1"/>
          </p:cNvSpPr>
          <p:nvPr>
            <p:ph type="title"/>
          </p:nvPr>
        </p:nvSpPr>
        <p:spPr>
          <a:xfrm>
            <a:off x="3714744" y="785794"/>
            <a:ext cx="5086328" cy="5000660"/>
          </a:xfrm>
        </p:spPr>
        <p:txBody>
          <a:bodyPr/>
          <a:lstStyle/>
          <a:p>
            <a:r>
              <a:rPr lang="ru-RU" sz="2800" dirty="0" smtClean="0"/>
              <a:t>25 октября 1921 года закончено строительство </a:t>
            </a:r>
            <a:r>
              <a:rPr lang="ru-RU" sz="2800" dirty="0" err="1" smtClean="0"/>
              <a:t>кольчугинской</a:t>
            </a:r>
            <a:r>
              <a:rPr lang="ru-RU" sz="2800" dirty="0" smtClean="0"/>
              <a:t> ветки железной дороги </a:t>
            </a:r>
            <a:r>
              <a:rPr lang="ru-RU" sz="2800" dirty="0" err="1" smtClean="0"/>
              <a:t>Кольчугино-Усяты</a:t>
            </a:r>
            <a:r>
              <a:rPr lang="ru-RU" sz="2800" dirty="0" smtClean="0"/>
              <a:t>. Пошел первый эшелон угля </a:t>
            </a:r>
            <a:r>
              <a:rPr lang="ru-RU" sz="2800" dirty="0" err="1" smtClean="0"/>
              <a:t>киселево-прокопьевских</a:t>
            </a:r>
            <a:r>
              <a:rPr lang="ru-RU" sz="2800" dirty="0" smtClean="0"/>
              <a:t> копей.</a:t>
            </a:r>
            <a:endParaRPr lang="ru-RU" sz="2800" dirty="0"/>
          </a:p>
        </p:txBody>
      </p:sp>
      <p:pic>
        <p:nvPicPr>
          <p:cNvPr id="13313" name="Picture 1" descr="C:\Documents and Settings\КЕЮ\Рабочий стол\наш проект\фото Киселевска\31.jpg"/>
          <p:cNvPicPr>
            <a:picLocks noChangeAspect="1" noChangeArrowheads="1"/>
          </p:cNvPicPr>
          <p:nvPr/>
        </p:nvPicPr>
        <p:blipFill>
          <a:blip r:embed="rId2" cstate="print"/>
          <a:srcRect l="46250"/>
          <a:stretch>
            <a:fillRect/>
          </a:stretch>
        </p:blipFill>
        <p:spPr bwMode="auto">
          <a:xfrm>
            <a:off x="428596" y="1500174"/>
            <a:ext cx="3071794" cy="38004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079500"/>
          </a:xfrm>
        </p:spPr>
        <p:txBody>
          <a:bodyPr/>
          <a:lstStyle/>
          <a:p>
            <a:r>
              <a:rPr lang="ru-RU" sz="3200" dirty="0" smtClean="0"/>
              <a:t>В 1932 году </a:t>
            </a:r>
            <a:r>
              <a:rPr lang="ru-RU" sz="3200" dirty="0" smtClean="0"/>
              <a:t>заложены </a:t>
            </a:r>
            <a:r>
              <a:rPr lang="ru-RU" sz="3200" dirty="0" smtClean="0"/>
              <a:t>первые шахты «Наклонная № 1» и «Капитальная № 1»</a:t>
            </a:r>
            <a:endParaRPr lang="ru-RU" sz="3200" dirty="0"/>
          </a:p>
        </p:txBody>
      </p:sp>
      <p:sp>
        <p:nvSpPr>
          <p:cNvPr id="12290" name="AutoShape 2" descr="http://www.shahter.ru/image/fot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2" name="AutoShape 4" descr="http://www.shahter.ru/image/fot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3" name="Picture 5" descr="C:\Documents and Settings\КЕЮ\Рабочий стол\наш проект\фото Киселевска\fot1 (1)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643042" y="2000240"/>
            <a:ext cx="6259040" cy="421484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436675"/>
          </a:xfrm>
        </p:spPr>
        <p:txBody>
          <a:bodyPr/>
          <a:lstStyle/>
          <a:p>
            <a:r>
              <a:rPr lang="ru-RU" sz="3200" dirty="0" smtClean="0"/>
              <a:t>20 января 1936 года рабочий поселок </a:t>
            </a:r>
            <a:r>
              <a:rPr lang="ru-RU" sz="3200" dirty="0" err="1" smtClean="0"/>
              <a:t>Киселевский</a:t>
            </a:r>
            <a:r>
              <a:rPr lang="ru-RU" sz="3200" dirty="0" smtClean="0"/>
              <a:t> постановлением ВЦИК переименован в город </a:t>
            </a:r>
            <a:r>
              <a:rPr lang="ru-RU" sz="3200" dirty="0" err="1" smtClean="0"/>
              <a:t>Киселевск</a:t>
            </a:r>
            <a:endParaRPr lang="ru-RU" sz="3200" dirty="0"/>
          </a:p>
        </p:txBody>
      </p:sp>
      <p:pic>
        <p:nvPicPr>
          <p:cNvPr id="11265" name="Picture 1" descr="C:\Documents and Settings\КЕЮ\Рабочий стол\наш проект\фото Киселевска\Фото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857364"/>
            <a:ext cx="5929354" cy="4447016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406</TotalTime>
  <Words>192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Круги</vt:lpstr>
      <vt:lpstr>Наш город- Киселевск</vt:lpstr>
      <vt:lpstr>Содержание</vt:lpstr>
      <vt:lpstr>Слайд 3</vt:lpstr>
      <vt:lpstr>Первое упоминание о каменноугольных породах, найденных путешественниками на месте деревень Афонино и Черкасове в 1790г.</vt:lpstr>
      <vt:lpstr>Слайд 5</vt:lpstr>
      <vt:lpstr>15 октября 1917 года из открытого угольного разреза № 1 выданы первые 752 пуда угля. Этот день считается днем рождения Киселевского рудника.</vt:lpstr>
      <vt:lpstr>25 октября 1921 года закончено строительство кольчугинской ветки железной дороги Кольчугино-Усяты. Пошел первый эшелон угля киселево-прокопьевских копей.</vt:lpstr>
      <vt:lpstr>В 1932 году заложены первые шахты «Наклонная № 1» и «Капитальная № 1»</vt:lpstr>
      <vt:lpstr>20 января 1936 года рабочий поселок Киселевский постановлением ВЦИК переименован в город Киселевск</vt:lpstr>
      <vt:lpstr>Киселевск имеет сложную планировку, исторически сложившуюся по принципу «Шахта — поселок», и состоит из 6 обособленных территориальных районов:     Красный Камень,  Афонино,  Центральный,  Зеленая Казанка,  Черкасов Камень,  Карагайла. </vt:lpstr>
      <vt:lpstr>Слайд 11</vt:lpstr>
      <vt:lpstr>Основные промышленные предприятия города</vt:lpstr>
      <vt:lpstr>Научный и культурный потенциал Киселевска представлен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 город-Калуга</dc:title>
  <dc:creator>user</dc:creator>
  <cp:lastModifiedBy>User</cp:lastModifiedBy>
  <cp:revision>120</cp:revision>
  <dcterms:created xsi:type="dcterms:W3CDTF">2006-11-07T04:37:53Z</dcterms:created>
  <dcterms:modified xsi:type="dcterms:W3CDTF">2011-02-13T15:13:06Z</dcterms:modified>
</cp:coreProperties>
</file>