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70" r:id="rId10"/>
    <p:sldId id="264" r:id="rId11"/>
    <p:sldId id="265" r:id="rId12"/>
    <p:sldId id="266"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Таня" initials="Т"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12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79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7C3A673-0F2D-4B00-A809-F2C6AEE019B5}" type="datetimeFigureOut">
              <a:rPr lang="ru-RU" smtClean="0"/>
              <a:pPr/>
              <a:t>12.11.2013</a:t>
            </a:fld>
            <a:endParaRPr lang="ru-RU" dirty="0"/>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7B6FD1-3144-47BF-B49B-5F91B5C71626}" type="slidenum">
              <a:rPr lang="ru-RU" smtClean="0"/>
              <a:pPr/>
              <a:t>‹#›</a:t>
            </a:fld>
            <a:endParaRPr lang="ru-RU"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6A5029-0C4F-4620-BC28-DEB4B155598B}" type="datetimeFigureOut">
              <a:rPr lang="ru-RU" smtClean="0"/>
              <a:pPr/>
              <a:t>12.11.2013</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A71818-0F69-4BB5-9700-35170E13CC65}"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1A71818-0F69-4BB5-9700-35170E13CC65}" type="slidenum">
              <a:rPr lang="ru-RU" smtClean="0"/>
              <a:pPr/>
              <a:t>9</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12.11.2013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12.11.2013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12.11.2013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12.11.2013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12.11.2013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12.11.2013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12.11.2013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12.11.2013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12.11.2013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12.11.2013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12.11.2013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75000"/>
              </a:schemeClr>
            </a:gs>
            <a:gs pos="50000">
              <a:schemeClr val="accent1">
                <a:tint val="44500"/>
                <a:satMod val="160000"/>
              </a:schemeClr>
            </a:gs>
            <a:gs pos="100000">
              <a:schemeClr val="accent1">
                <a:tint val="23500"/>
                <a:satMod val="160000"/>
              </a:schemeClr>
            </a:gs>
          </a:gsLst>
          <a:lin ang="156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12.11.2013</a:t>
            </a:fld>
            <a:endParaRPr lang="ru-RU" dirty="0"/>
          </a:p>
        </p:txBody>
      </p:sp>
      <p:sp>
        <p:nvSpPr>
          <p:cNvPr id="5" name="Нижний колонтитул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49.radikal.ru/i124/0911/6f/1d6255c7dab0.jpg"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aguu.ru/pic/rude.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2143116"/>
            <a:ext cx="7772400" cy="1798640"/>
          </a:xfrm>
        </p:spPr>
        <p:txBody>
          <a:bodyPr>
            <a:prstTxWarp prst="textDeflate">
              <a:avLst/>
            </a:prstTxWarp>
          </a:bodyPr>
          <a:lstStyle/>
          <a:p>
            <a:r>
              <a:rPr lang="ru-RU" dirty="0" smtClean="0">
                <a:effectLst>
                  <a:outerShdw blurRad="38100" dist="38100" dir="2700000" algn="tl">
                    <a:srgbClr val="000000">
                      <a:alpha val="43137"/>
                    </a:srgbClr>
                  </a:outerShdw>
                </a:effectLst>
                <a:latin typeface="Times New Roman" pitchFamily="18" charset="0"/>
                <a:cs typeface="Times New Roman" pitchFamily="18" charset="0"/>
              </a:rPr>
              <a:t>Здравствуйте</a:t>
            </a:r>
            <a:r>
              <a:rPr lang="ru-RU" dirty="0" smtClean="0">
                <a:effectLst>
                  <a:outerShdw blurRad="38100" dist="38100" dir="2700000" algn="tl">
                    <a:srgbClr val="000000">
                      <a:alpha val="43137"/>
                    </a:srgbClr>
                  </a:outerShdw>
                </a:effectLst>
              </a:rPr>
              <a:t> </a:t>
            </a:r>
            <a:endParaRPr lang="ru-RU" dirty="0">
              <a:effectLst>
                <a:outerShdw blurRad="38100" dist="38100" dir="2700000" algn="tl">
                  <a:srgbClr val="000000">
                    <a:alpha val="43137"/>
                  </a:srgbClr>
                </a:outerShdw>
              </a:effectLst>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sz="4000" b="1" dirty="0" smtClean="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Как противостоять злу?</a:t>
            </a:r>
            <a:r>
              <a:rPr lang="ru-RU" dirty="0" smtClean="0">
                <a:solidFill>
                  <a:schemeClr val="accent2">
                    <a:lumMod val="50000"/>
                  </a:schemeClr>
                </a:solidFill>
              </a:rPr>
              <a:t/>
            </a:r>
            <a:br>
              <a:rPr lang="ru-RU" dirty="0" smtClean="0">
                <a:solidFill>
                  <a:schemeClr val="accent2">
                    <a:lumMod val="50000"/>
                  </a:schemeClr>
                </a:solidFill>
              </a:rPr>
            </a:br>
            <a:endParaRPr lang="ru-RU" dirty="0">
              <a:solidFill>
                <a:schemeClr val="accent2">
                  <a:lumMod val="50000"/>
                </a:schemeClr>
              </a:solidFill>
            </a:endParaRPr>
          </a:p>
        </p:txBody>
      </p:sp>
      <p:sp>
        <p:nvSpPr>
          <p:cNvPr id="6" name="Содержимое 5"/>
          <p:cNvSpPr>
            <a:spLocks noGrp="1"/>
          </p:cNvSpPr>
          <p:nvPr>
            <p:ph sz="half" idx="2"/>
          </p:nvPr>
        </p:nvSpPr>
        <p:spPr>
          <a:xfrm>
            <a:off x="2928926" y="928670"/>
            <a:ext cx="5929354" cy="4143403"/>
          </a:xfrm>
        </p:spPr>
        <p:txBody>
          <a:bodyPr>
            <a:noAutofit/>
          </a:bodyPr>
          <a:lstStyle/>
          <a:p>
            <a:pPr algn="just">
              <a:buNone/>
              <a:tabLst>
                <a:tab pos="180975" algn="l"/>
              </a:tabLst>
            </a:pPr>
            <a:r>
              <a:rPr lang="ru-RU" dirty="0" smtClean="0">
                <a:solidFill>
                  <a:schemeClr val="bg1"/>
                </a:solidFill>
                <a:latin typeface="Times New Roman" pitchFamily="18" charset="0"/>
                <a:cs typeface="Times New Roman" pitchFamily="18" charset="0"/>
              </a:rPr>
              <a:t>     </a:t>
            </a:r>
            <a:r>
              <a:rPr lang="ru-RU" dirty="0" smtClean="0">
                <a:latin typeface="Times New Roman" pitchFamily="18" charset="0"/>
                <a:cs typeface="Times New Roman" pitchFamily="18" charset="0"/>
              </a:rPr>
              <a:t>Американский детский психолог Аллан  Фромм советует родителям:</a:t>
            </a:r>
          </a:p>
          <a:p>
            <a:pPr algn="just">
              <a:buNone/>
            </a:pPr>
            <a:r>
              <a:rPr lang="ru-RU" dirty="0" smtClean="0">
                <a:latin typeface="Times New Roman" pitchFamily="18" charset="0"/>
                <a:cs typeface="Times New Roman" pitchFamily="18" charset="0"/>
              </a:rPr>
              <a:t>– не бранить ребенка, не угрожать, что станете ругать его, если он будет говорить гадкие слова;</a:t>
            </a:r>
          </a:p>
          <a:p>
            <a:pPr algn="just">
              <a:buNone/>
            </a:pPr>
            <a:r>
              <a:rPr lang="ru-RU" dirty="0" smtClean="0">
                <a:latin typeface="Times New Roman" pitchFamily="18" charset="0"/>
                <a:cs typeface="Times New Roman" pitchFamily="18" charset="0"/>
              </a:rPr>
              <a:t>– постараться сделать так, чтобы ребенок был как можно более откровенен с вами, мог спокойно высказываться в вашем</a:t>
            </a:r>
            <a:r>
              <a:rPr lang="ru-RU" dirty="0" smtClean="0"/>
              <a:t> </a:t>
            </a:r>
            <a:r>
              <a:rPr lang="ru-RU" dirty="0" smtClean="0">
                <a:latin typeface="Times New Roman" pitchFamily="18" charset="0"/>
                <a:cs typeface="Times New Roman" pitchFamily="18" charset="0"/>
              </a:rPr>
              <a:t>присутствии, и тогда то, чему он научился на улице, он скажет вам, а не произнесет при посторонних;</a:t>
            </a:r>
          </a:p>
          <a:p>
            <a:pPr algn="just">
              <a:buNone/>
            </a:pPr>
            <a:endParaRPr lang="ru-RU" dirty="0" smtClean="0">
              <a:solidFill>
                <a:schemeClr val="bg1"/>
              </a:solidFill>
              <a:latin typeface="Times New Roman" pitchFamily="18" charset="0"/>
              <a:cs typeface="Times New Roman" pitchFamily="18" charset="0"/>
            </a:endParaRPr>
          </a:p>
          <a:p>
            <a:pPr>
              <a:buNone/>
            </a:pPr>
            <a:endParaRPr lang="ru-RU" dirty="0" smtClean="0">
              <a:solidFill>
                <a:schemeClr val="bg1"/>
              </a:solidFill>
              <a:latin typeface="Times New Roman" pitchFamily="18" charset="0"/>
              <a:cs typeface="Times New Roman" pitchFamily="18" charset="0"/>
            </a:endParaRPr>
          </a:p>
          <a:p>
            <a:pPr>
              <a:buNone/>
            </a:pPr>
            <a:endParaRPr lang="ru-RU" dirty="0"/>
          </a:p>
        </p:txBody>
      </p:sp>
      <p:pic>
        <p:nvPicPr>
          <p:cNvPr id="8" name="Picture 4"/>
          <p:cNvPicPr>
            <a:picLocks noChangeAspect="1" noChangeArrowheads="1"/>
          </p:cNvPicPr>
          <p:nvPr/>
        </p:nvPicPr>
        <p:blipFill>
          <a:blip r:embed="rId2"/>
          <a:srcRect/>
          <a:stretch>
            <a:fillRect/>
          </a:stretch>
        </p:blipFill>
        <p:spPr bwMode="auto">
          <a:xfrm>
            <a:off x="357158" y="1142984"/>
            <a:ext cx="2613749" cy="3929091"/>
          </a:xfrm>
          <a:prstGeom prst="rect">
            <a:avLst/>
          </a:prstGeom>
          <a:noFill/>
          <a:ln w="9525">
            <a:noFill/>
            <a:round/>
            <a:headEnd/>
            <a:tailEnd/>
          </a:ln>
          <a:effectLst/>
        </p:spPr>
      </p:pic>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285728"/>
            <a:ext cx="8229600" cy="6357982"/>
          </a:xfrm>
        </p:spPr>
        <p:txBody>
          <a:bodyPr>
            <a:normAutofit fontScale="62500" lnSpcReduction="20000"/>
          </a:bodyPr>
          <a:lstStyle/>
          <a:p>
            <a:pPr>
              <a:lnSpc>
                <a:spcPct val="120000"/>
              </a:lnSpc>
              <a:buNone/>
            </a:pPr>
            <a:r>
              <a:rPr lang="ru-RU" sz="4500" dirty="0" smtClean="0">
                <a:latin typeface="Times New Roman" pitchFamily="18" charset="0"/>
                <a:cs typeface="Times New Roman" pitchFamily="18" charset="0"/>
              </a:rPr>
              <a:t>– удивить ребенка: когда он вдруг выругается, проявить спокойствие, добродушие, мягкость и ласку, что сразу же притупит эффект новизны;</a:t>
            </a:r>
          </a:p>
          <a:p>
            <a:pPr>
              <a:lnSpc>
                <a:spcPct val="120000"/>
              </a:lnSpc>
              <a:buNone/>
            </a:pPr>
            <a:r>
              <a:rPr lang="ru-RU" sz="4500" dirty="0" smtClean="0">
                <a:latin typeface="Times New Roman" pitchFamily="18" charset="0"/>
                <a:cs typeface="Times New Roman" pitchFamily="18" charset="0"/>
              </a:rPr>
              <a:t>– объяснить ребенку, кратко и без наказаний, что сквернословить так же неприлично, как отрыгивать за столом или не извиняться в нужный момент;</a:t>
            </a:r>
          </a:p>
          <a:p>
            <a:pPr algn="just">
              <a:lnSpc>
                <a:spcPct val="120000"/>
              </a:lnSpc>
              <a:buNone/>
            </a:pPr>
            <a:r>
              <a:rPr lang="ru-RU" sz="4500" dirty="0" smtClean="0">
                <a:latin typeface="Times New Roman" pitchFamily="18" charset="0"/>
                <a:cs typeface="Times New Roman" pitchFamily="18" charset="0"/>
              </a:rPr>
              <a:t>– извиниться за ребенка и сразу же сменить тему разговора, если случится, что он обронит какое-нибудь матерное слово при посторонних;</a:t>
            </a:r>
          </a:p>
          <a:p>
            <a:pPr algn="just">
              <a:lnSpc>
                <a:spcPct val="120000"/>
              </a:lnSpc>
              <a:buNone/>
            </a:pPr>
            <a:r>
              <a:rPr lang="ru-RU" sz="4500" dirty="0" smtClean="0">
                <a:latin typeface="Times New Roman" pitchFamily="18" charset="0"/>
                <a:cs typeface="Times New Roman" pitchFamily="18" charset="0"/>
              </a:rPr>
              <a:t>– не читать мораль, сказать твердо: «Ты сейчас не на улице, поэтому я хочу, чтобы ты говорил, как мы!»</a:t>
            </a:r>
          </a:p>
          <a:p>
            <a:endParaRPr lang="ru-RU" dirty="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714348" y="285728"/>
            <a:ext cx="7772400" cy="1470025"/>
          </a:xfrm>
        </p:spPr>
        <p:txBody>
          <a:bodyPr>
            <a:normAutofit/>
          </a:bodyPr>
          <a:lstStyle/>
          <a:p>
            <a:r>
              <a:rPr lang="en-GB" sz="4000" dirty="0" smtClean="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Скверные слова опасны </a:t>
            </a:r>
            <a:r>
              <a:rPr lang="ru-RU" sz="4000" dirty="0" smtClean="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ru-RU" sz="4000" dirty="0" smtClean="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en-GB" sz="4000" dirty="0" smtClean="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для человека</a:t>
            </a:r>
            <a:endParaRPr lang="ru-RU" sz="400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Подзаголовок 4"/>
          <p:cNvSpPr>
            <a:spLocks noGrp="1"/>
          </p:cNvSpPr>
          <p:nvPr>
            <p:ph type="subTitle" idx="1"/>
          </p:nvPr>
        </p:nvSpPr>
        <p:spPr>
          <a:xfrm>
            <a:off x="285720" y="1643050"/>
            <a:ext cx="8643998" cy="785818"/>
          </a:xfrm>
        </p:spPr>
        <p:txBody>
          <a:bodyPr/>
          <a:lstStyle/>
          <a:p>
            <a:r>
              <a:rPr lang="en-GB" sz="2800" dirty="0" smtClean="0">
                <a:solidFill>
                  <a:schemeClr val="tx1"/>
                </a:solidFill>
                <a:latin typeface="Times New Roman" pitchFamily="18" charset="0"/>
                <a:cs typeface="Times New Roman" pitchFamily="18" charset="0"/>
              </a:rPr>
              <a:t>Современная наука доказала это</a:t>
            </a:r>
            <a:r>
              <a:rPr lang="ru-RU" sz="2800" dirty="0" smtClean="0">
                <a:solidFill>
                  <a:schemeClr val="tx1"/>
                </a:solidFill>
                <a:latin typeface="Times New Roman" pitchFamily="18" charset="0"/>
                <a:cs typeface="Times New Roman" pitchFamily="18" charset="0"/>
              </a:rPr>
              <a:t> </a:t>
            </a:r>
            <a:r>
              <a:rPr lang="en-GB" sz="2800" dirty="0" smtClean="0">
                <a:solidFill>
                  <a:schemeClr val="tx1"/>
                </a:solidFill>
                <a:latin typeface="Times New Roman" pitchFamily="18" charset="0"/>
                <a:cs typeface="Times New Roman" pitchFamily="18" charset="0"/>
              </a:rPr>
              <a:t>опытным путем.</a:t>
            </a:r>
          </a:p>
          <a:p>
            <a:endParaRPr lang="ru-RU" dirty="0"/>
          </a:p>
        </p:txBody>
      </p:sp>
      <p:pic>
        <p:nvPicPr>
          <p:cNvPr id="6" name="Рисунок 5" descr="ribaldry_2.jpg"/>
          <p:cNvPicPr>
            <a:picLocks noChangeAspect="1"/>
          </p:cNvPicPr>
          <p:nvPr/>
        </p:nvPicPr>
        <p:blipFill>
          <a:blip r:embed="rId2"/>
          <a:srcRect l="3178" b="8613"/>
          <a:stretch>
            <a:fillRect/>
          </a:stretch>
        </p:blipFill>
        <p:spPr>
          <a:xfrm>
            <a:off x="1071538" y="2428868"/>
            <a:ext cx="2071702" cy="1971984"/>
          </a:xfrm>
          <a:prstGeom prst="rect">
            <a:avLst/>
          </a:prstGeom>
        </p:spPr>
      </p:pic>
      <p:pic>
        <p:nvPicPr>
          <p:cNvPr id="7" name="Рисунок 6" descr="ribaldry_1.jpg"/>
          <p:cNvPicPr>
            <a:picLocks noChangeAspect="1"/>
          </p:cNvPicPr>
          <p:nvPr/>
        </p:nvPicPr>
        <p:blipFill>
          <a:blip r:embed="rId3"/>
          <a:srcRect b="6638"/>
          <a:stretch>
            <a:fillRect/>
          </a:stretch>
        </p:blipFill>
        <p:spPr>
          <a:xfrm>
            <a:off x="5929322" y="2428868"/>
            <a:ext cx="1857388" cy="2000264"/>
          </a:xfrm>
          <a:prstGeom prst="rect">
            <a:avLst/>
          </a:prstGeom>
        </p:spPr>
      </p:pic>
      <p:sp>
        <p:nvSpPr>
          <p:cNvPr id="10" name="Прямоугольник 9"/>
          <p:cNvSpPr/>
          <p:nvPr/>
        </p:nvSpPr>
        <p:spPr>
          <a:xfrm>
            <a:off x="500034" y="4429132"/>
            <a:ext cx="3500462" cy="1015663"/>
          </a:xfrm>
          <a:prstGeom prst="rect">
            <a:avLst/>
          </a:prstGeom>
        </p:spPr>
        <p:txBody>
          <a:bodyPr wrap="square">
            <a:spAutoFit/>
          </a:bodyPr>
          <a:lstStyle/>
          <a:p>
            <a:r>
              <a:rPr lang="ru-RU" sz="2000" i="1" u="sng" dirty="0" smtClean="0">
                <a:latin typeface="Times New Roman" pitchFamily="18" charset="0"/>
                <a:cs typeface="Times New Roman" pitchFamily="18" charset="0"/>
              </a:rPr>
              <a:t>Рис.1</a:t>
            </a:r>
            <a:r>
              <a:rPr lang="ru-RU" sz="2000" dirty="0" smtClean="0">
                <a:latin typeface="Times New Roman" pitchFamily="18" charset="0"/>
                <a:cs typeface="Times New Roman" pitchFamily="18" charset="0"/>
              </a:rPr>
              <a:t>.Кристалл воды, подверженной гармоничным вибрациям.</a:t>
            </a:r>
          </a:p>
        </p:txBody>
      </p:sp>
      <p:sp>
        <p:nvSpPr>
          <p:cNvPr id="11" name="Прямоугольник 10"/>
          <p:cNvSpPr/>
          <p:nvPr/>
        </p:nvSpPr>
        <p:spPr>
          <a:xfrm>
            <a:off x="5072066" y="4429132"/>
            <a:ext cx="3929074" cy="707886"/>
          </a:xfrm>
          <a:prstGeom prst="rect">
            <a:avLst/>
          </a:prstGeom>
        </p:spPr>
        <p:txBody>
          <a:bodyPr wrap="square">
            <a:spAutoFit/>
          </a:bodyPr>
          <a:lstStyle/>
          <a:p>
            <a:r>
              <a:rPr lang="ru-RU" sz="2000" i="1" u="sng" dirty="0" smtClean="0">
                <a:latin typeface="Times New Roman" pitchFamily="18" charset="0"/>
                <a:cs typeface="Times New Roman" pitchFamily="18" charset="0"/>
              </a:rPr>
              <a:t>Рис.2. </a:t>
            </a:r>
            <a:r>
              <a:rPr lang="ru-RU" sz="2000" dirty="0" smtClean="0">
                <a:latin typeface="Times New Roman" pitchFamily="18" charset="0"/>
                <a:cs typeface="Times New Roman" pitchFamily="18" charset="0"/>
              </a:rPr>
              <a:t>Кристалл воды, подверженной грубым вибрациям</a:t>
            </a:r>
            <a:endParaRPr lang="ru-RU" sz="20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GB" sz="4000" dirty="0" smtClean="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Генетики доказали, что ДНК воспринимает человеческую речь</a:t>
            </a:r>
            <a:endParaRPr lang="ru-RU" sz="400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Содержимое 5"/>
          <p:cNvSpPr>
            <a:spLocks noGrp="1"/>
          </p:cNvSpPr>
          <p:nvPr>
            <p:ph sz="quarter" idx="4"/>
          </p:nvPr>
        </p:nvSpPr>
        <p:spPr>
          <a:xfrm>
            <a:off x="428596" y="1643050"/>
            <a:ext cx="8429684" cy="1857388"/>
          </a:xfrm>
        </p:spPr>
        <p:txBody>
          <a:bodyPr>
            <a:normAutofit/>
          </a:bodyPr>
          <a:lstStyle/>
          <a:p>
            <a:pPr marL="0" indent="0" algn="just">
              <a:buNone/>
            </a:pPr>
            <a:r>
              <a:rPr lang="ru-RU" sz="2800" dirty="0" smtClean="0">
                <a:solidFill>
                  <a:srgbClr val="FFFFFF"/>
                </a:solidFill>
                <a:latin typeface="Times New Roman" pitchFamily="18" charset="0"/>
                <a:cs typeface="Times New Roman" pitchFamily="18" charset="0"/>
              </a:rPr>
              <a:t>   </a:t>
            </a:r>
            <a:r>
              <a:rPr lang="en-GB" sz="2800" dirty="0" smtClean="0">
                <a:latin typeface="Times New Roman" pitchFamily="18" charset="0"/>
                <a:cs typeface="Times New Roman" pitchFamily="18" charset="0"/>
              </a:rPr>
              <a:t>Добрые, поддерживающие слова, молитва, пробуждают резервные возможности генетического аппарата, а злобные, агрессивные, нарушают нормальное развитие организма.</a:t>
            </a:r>
          </a:p>
          <a:p>
            <a:pPr>
              <a:buNone/>
            </a:pPr>
            <a:endParaRPr lang="ru-RU" dirty="0"/>
          </a:p>
        </p:txBody>
      </p:sp>
      <p:pic>
        <p:nvPicPr>
          <p:cNvPr id="5" name="i-main-pic" descr="Картинка 185 из 52019">
            <a:hlinkClick r:id="rId2" tgtFrame="_blank"/>
          </p:cNvPr>
          <p:cNvPicPr/>
          <p:nvPr/>
        </p:nvPicPr>
        <p:blipFill>
          <a:blip r:embed="rId3"/>
          <a:srcRect/>
          <a:stretch>
            <a:fillRect/>
          </a:stretch>
        </p:blipFill>
        <p:spPr bwMode="auto">
          <a:xfrm>
            <a:off x="3071802" y="3714752"/>
            <a:ext cx="3039762" cy="250033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ctrTitle"/>
          </p:nvPr>
        </p:nvSpPr>
        <p:spPr>
          <a:xfrm>
            <a:off x="857224" y="1928802"/>
            <a:ext cx="7558086" cy="1285884"/>
          </a:xfrm>
        </p:spPr>
        <p:txBody>
          <a:bodyPr>
            <a:prstTxWarp prst="textDeflate">
              <a:avLst/>
            </a:prstTxWarp>
          </a:bodyPr>
          <a:lstStyle/>
          <a:p>
            <a:r>
              <a:rPr lang="ru-RU" dirty="0" smtClean="0">
                <a:effectLst>
                  <a:outerShdw blurRad="38100" dist="38100" dir="2700000" algn="tl">
                    <a:srgbClr val="000000">
                      <a:alpha val="43137"/>
                    </a:srgbClr>
                  </a:outerShdw>
                </a:effectLst>
                <a:latin typeface="Times New Roman" pitchFamily="18" charset="0"/>
                <a:cs typeface="Times New Roman" pitchFamily="18" charset="0"/>
              </a:rPr>
              <a:t>Спасибо за внимание</a:t>
            </a:r>
            <a:endParaRPr lang="ru-RU"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 name="Подзаголовок 7"/>
          <p:cNvSpPr>
            <a:spLocks noGrp="1"/>
          </p:cNvSpPr>
          <p:nvPr>
            <p:ph type="subTitle" idx="1"/>
          </p:nvPr>
        </p:nvSpPr>
        <p:spPr>
          <a:xfrm>
            <a:off x="4143372" y="5143512"/>
            <a:ext cx="4714908" cy="1071570"/>
          </a:xfrm>
        </p:spPr>
        <p:txBody>
          <a:bodyPr>
            <a:normAutofit/>
          </a:bodyPr>
          <a:lstStyle/>
          <a:p>
            <a:pPr algn="l"/>
            <a:r>
              <a:rPr lang="ru-RU" sz="2400" dirty="0" smtClean="0">
                <a:solidFill>
                  <a:schemeClr val="tx1"/>
                </a:solidFill>
                <a:latin typeface="Times New Roman" pitchFamily="18" charset="0"/>
                <a:cs typeface="Times New Roman" pitchFamily="18" charset="0"/>
              </a:rPr>
              <a:t>Презентацию подготовила</a:t>
            </a:r>
          </a:p>
          <a:p>
            <a:pPr algn="l"/>
            <a:r>
              <a:rPr lang="ru-RU" sz="2400" dirty="0" smtClean="0">
                <a:solidFill>
                  <a:schemeClr val="tx1"/>
                </a:solidFill>
                <a:latin typeface="Times New Roman" pitchFamily="18" charset="0"/>
                <a:cs typeface="Times New Roman" pitchFamily="18" charset="0"/>
              </a:rPr>
              <a:t>студентка  гр.42ДО  Куликова Т.А.</a:t>
            </a:r>
            <a:endParaRPr lang="ru-RU" sz="2400" dirty="0">
              <a:solidFill>
                <a:schemeClr val="tx1"/>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Детское сквернословие">
            <a:hlinkClick r:id="rId2"/>
          </p:cNvPr>
          <p:cNvPicPr/>
          <p:nvPr/>
        </p:nvPicPr>
        <p:blipFill>
          <a:blip r:embed="rId3"/>
          <a:srcRect/>
          <a:stretch>
            <a:fillRect/>
          </a:stretch>
        </p:blipFill>
        <p:spPr bwMode="auto">
          <a:xfrm>
            <a:off x="0" y="0"/>
            <a:ext cx="9144000" cy="6857999"/>
          </a:xfrm>
          <a:prstGeom prst="rect">
            <a:avLst/>
          </a:prstGeom>
          <a:noFill/>
          <a:ln w="9525">
            <a:noFill/>
            <a:miter lim="800000"/>
            <a:headEnd/>
            <a:tailEnd/>
          </a:ln>
        </p:spPr>
      </p:pic>
      <p:sp>
        <p:nvSpPr>
          <p:cNvPr id="2" name="Заголовок 1"/>
          <p:cNvSpPr>
            <a:spLocks noGrp="1"/>
          </p:cNvSpPr>
          <p:nvPr>
            <p:ph type="title"/>
          </p:nvPr>
        </p:nvSpPr>
        <p:spPr>
          <a:xfrm>
            <a:off x="4643438" y="1857364"/>
            <a:ext cx="4286280" cy="1214446"/>
          </a:xfrm>
        </p:spPr>
        <p:txBody>
          <a:bodyPr>
            <a:normAutofit fontScale="90000"/>
          </a:bodyPr>
          <a:lstStyle/>
          <a:p>
            <a:r>
              <a:rPr lang="ru-RU" dirty="0" smtClean="0">
                <a:effectLst>
                  <a:outerShdw blurRad="38100" dist="38100" dir="2700000" algn="tl">
                    <a:srgbClr val="000000">
                      <a:alpha val="43137"/>
                    </a:srgbClr>
                  </a:outerShdw>
                </a:effectLst>
              </a:rPr>
              <a:t>Детское </a:t>
            </a:r>
            <a:br>
              <a:rPr lang="ru-RU" dirty="0" smtClean="0">
                <a:effectLst>
                  <a:outerShdw blurRad="38100" dist="38100" dir="2700000" algn="tl">
                    <a:srgbClr val="000000">
                      <a:alpha val="43137"/>
                    </a:srgbClr>
                  </a:outerShdw>
                </a:effectLst>
              </a:rPr>
            </a:br>
            <a:r>
              <a:rPr lang="ru-RU" dirty="0" smtClean="0">
                <a:effectLst>
                  <a:outerShdw blurRad="38100" dist="38100" dir="2700000" algn="tl">
                    <a:srgbClr val="000000">
                      <a:alpha val="43137"/>
                    </a:srgbClr>
                  </a:outerShdw>
                </a:effectLst>
              </a:rPr>
              <a:t> сквернословие</a:t>
            </a:r>
            <a:endParaRPr lang="ru-RU" dirty="0">
              <a:effectLst>
                <a:outerShdw blurRad="38100" dist="38100" dir="2700000" algn="tl">
                  <a:srgbClr val="000000">
                    <a:alpha val="43137"/>
                  </a:srgbClr>
                </a:outerShdw>
              </a:effectLs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28596" y="2571744"/>
            <a:ext cx="8229600" cy="1143000"/>
          </a:xfrm>
        </p:spPr>
        <p:txBody>
          <a:bodyPr>
            <a:normAutofit fontScale="90000"/>
          </a:bodyPr>
          <a:lstStyle/>
          <a:p>
            <a:r>
              <a:rPr lang="ru-RU" i="1" dirty="0" smtClean="0">
                <a:latin typeface="+mn-lt"/>
              </a:rPr>
              <a:t>Речь- это великий дар, это сила и оружие. Необходимо   отличать   слово, употребленное   во  благо,  </a:t>
            </a:r>
            <a:br>
              <a:rPr lang="ru-RU" i="1" dirty="0" smtClean="0">
                <a:latin typeface="+mn-lt"/>
              </a:rPr>
            </a:br>
            <a:r>
              <a:rPr lang="ru-RU" i="1" dirty="0" smtClean="0">
                <a:latin typeface="+mn-lt"/>
              </a:rPr>
              <a:t>от слова, употребленного  во  зло.</a:t>
            </a:r>
            <a:r>
              <a:rPr lang="ru-RU" i="1" dirty="0" smtClean="0">
                <a:solidFill>
                  <a:schemeClr val="bg1"/>
                </a:solidFill>
                <a:latin typeface="Garamond" pitchFamily="18" charset="0"/>
              </a:rPr>
              <a:t/>
            </a:r>
            <a:br>
              <a:rPr lang="ru-RU" i="1" dirty="0" smtClean="0">
                <a:solidFill>
                  <a:schemeClr val="bg1"/>
                </a:solidFill>
                <a:latin typeface="Garamond" pitchFamily="18" charset="0"/>
              </a:rPr>
            </a:br>
            <a:endParaRPr lang="ru-RU" dirty="0">
              <a:solidFill>
                <a:schemeClr val="bg1"/>
              </a:solidFill>
              <a:latin typeface="Garamond" pitchFamily="18" charset="0"/>
            </a:endParaRPr>
          </a:p>
        </p:txBody>
      </p:sp>
      <p:pic>
        <p:nvPicPr>
          <p:cNvPr id="5" name="Picture 17" descr="1b3"/>
          <p:cNvPicPr>
            <a:picLocks noChangeAspect="1" noChangeArrowheads="1" noCrop="1"/>
          </p:cNvPicPr>
          <p:nvPr/>
        </p:nvPicPr>
        <p:blipFill>
          <a:blip r:embed="rId2"/>
          <a:srcRect/>
          <a:stretch>
            <a:fillRect/>
          </a:stretch>
        </p:blipFill>
        <p:spPr bwMode="auto">
          <a:xfrm>
            <a:off x="357158" y="5000636"/>
            <a:ext cx="1981200" cy="19812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500035" y="2143116"/>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600" b="0" i="1" u="none" strike="noStrike" kern="1200" cap="none" spc="0" normalizeH="0" baseline="0" noProof="0" dirty="0" smtClean="0">
                <a:ln>
                  <a:noFill/>
                </a:ln>
                <a:effectLst/>
                <a:uLnTx/>
                <a:uFillTx/>
                <a:latin typeface="Times New Roman" pitchFamily="18" charset="0"/>
                <a:ea typeface="+mj-ea"/>
                <a:cs typeface="Times New Roman" pitchFamily="18" charset="0"/>
              </a:rPr>
              <a:t>«</a:t>
            </a:r>
            <a:r>
              <a:rPr kumimoji="0" lang="ru-RU" sz="3600" u="none" strike="noStrike" kern="1200" cap="none" spc="0" normalizeH="0" baseline="0" noProof="0" dirty="0" smtClean="0">
                <a:ln>
                  <a:noFill/>
                </a:ln>
                <a:effectLst/>
                <a:uLnTx/>
                <a:uFillTx/>
                <a:latin typeface="Times New Roman" pitchFamily="18" charset="0"/>
                <a:ea typeface="+mj-ea"/>
                <a:cs typeface="Times New Roman" pitchFamily="18" charset="0"/>
              </a:rPr>
              <a:t>Если не предпринимать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600" u="none" strike="noStrike" kern="1200" cap="none" spc="0" normalizeH="0" baseline="0" noProof="0" dirty="0" smtClean="0">
                <a:ln>
                  <a:noFill/>
                </a:ln>
                <a:effectLst/>
                <a:uLnTx/>
                <a:uFillTx/>
                <a:latin typeface="Times New Roman" pitchFamily="18" charset="0"/>
                <a:ea typeface="+mj-ea"/>
                <a:cs typeface="Times New Roman" pitchFamily="18" charset="0"/>
              </a:rPr>
              <a:t>определенных мер, то русский</a:t>
            </a:r>
            <a:r>
              <a:rPr kumimoji="0" lang="ru-RU" sz="3600" u="none" strike="noStrike" kern="1200" cap="none" spc="0" normalizeH="0" noProof="0" dirty="0" smtClean="0">
                <a:ln>
                  <a:noFill/>
                </a:ln>
                <a:effectLst/>
                <a:uLnTx/>
                <a:uFillTx/>
                <a:latin typeface="Times New Roman" pitchFamily="18" charset="0"/>
                <a:ea typeface="+mj-ea"/>
                <a:cs typeface="Times New Roman" pitchFamily="18" charset="0"/>
              </a:rPr>
              <a:t> </a:t>
            </a:r>
            <a:r>
              <a:rPr kumimoji="0" lang="ru-RU" sz="3600" u="none" strike="noStrike" kern="1200" cap="none" spc="0" normalizeH="0" baseline="0" noProof="0" dirty="0" smtClean="0">
                <a:ln>
                  <a:noFill/>
                </a:ln>
                <a:effectLst/>
                <a:uLnTx/>
                <a:uFillTx/>
                <a:latin typeface="Times New Roman" pitchFamily="18" charset="0"/>
                <a:ea typeface="+mj-ea"/>
                <a:cs typeface="Times New Roman" pitchFamily="18" charset="0"/>
              </a:rPr>
              <a:t>язык  может необратимо деградировать».</a:t>
            </a:r>
            <a:endParaRPr kumimoji="0" lang="ru-RU" sz="360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5" name="Прямоугольник 4"/>
          <p:cNvSpPr/>
          <p:nvPr/>
        </p:nvSpPr>
        <p:spPr>
          <a:xfrm>
            <a:off x="5357818" y="4357694"/>
            <a:ext cx="3070199" cy="523220"/>
          </a:xfrm>
          <a:prstGeom prst="rect">
            <a:avLst/>
          </a:prstGeom>
        </p:spPr>
        <p:txBody>
          <a:bodyPr wrap="none">
            <a:spAutoFit/>
          </a:bodyPr>
          <a:lstStyle/>
          <a:p>
            <a:pPr>
              <a:buFontTx/>
              <a:buNone/>
            </a:pPr>
            <a:r>
              <a:rPr lang="ru-RU" sz="2800" dirty="0" smtClean="0"/>
              <a:t>А. И. Солженицын</a:t>
            </a:r>
            <a:endParaRPr lang="ru-RU" sz="2800" dirty="0"/>
          </a:p>
        </p:txBody>
      </p:sp>
      <p:pic>
        <p:nvPicPr>
          <p:cNvPr id="6" name="Picture 5" descr="j0238267"/>
          <p:cNvPicPr>
            <a:picLocks noChangeAspect="1" noChangeArrowheads="1"/>
          </p:cNvPicPr>
          <p:nvPr/>
        </p:nvPicPr>
        <p:blipFill>
          <a:blip r:embed="rId2"/>
          <a:srcRect/>
          <a:stretch>
            <a:fillRect/>
          </a:stretch>
        </p:blipFill>
        <p:spPr bwMode="auto">
          <a:xfrm>
            <a:off x="357158" y="5214950"/>
            <a:ext cx="2427288" cy="1433513"/>
          </a:xfrm>
          <a:prstGeom prst="rect">
            <a:avLst/>
          </a:prstGeom>
          <a:noFill/>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14282" y="2357430"/>
            <a:ext cx="8929718" cy="2786082"/>
          </a:xfrm>
        </p:spPr>
        <p:txBody>
          <a:bodyPr>
            <a:normAutofit fontScale="90000"/>
          </a:bodyPr>
          <a:lstStyle/>
          <a:p>
            <a:pPr marL="182563" indent="-182563" algn="l"/>
            <a:r>
              <a:rPr lang="ru-RU" sz="3600" dirty="0" smtClean="0">
                <a:solidFill>
                  <a:schemeClr val="bg1"/>
                </a:solidFill>
              </a:rPr>
              <a:t/>
            </a:r>
            <a:br>
              <a:rPr lang="ru-RU" sz="3600" dirty="0" smtClean="0">
                <a:solidFill>
                  <a:schemeClr val="bg1"/>
                </a:solidFill>
              </a:rPr>
            </a:br>
            <a:r>
              <a:rPr lang="ru-RU" sz="3600" dirty="0" smtClean="0">
                <a:solidFill>
                  <a:schemeClr val="bg1"/>
                </a:solidFill>
              </a:rPr>
              <a:t/>
            </a:r>
            <a:br>
              <a:rPr lang="ru-RU" sz="3600" dirty="0" smtClean="0">
                <a:solidFill>
                  <a:schemeClr val="bg1"/>
                </a:solidFill>
              </a:rPr>
            </a:br>
            <a:r>
              <a:rPr lang="ru-RU" sz="3600" dirty="0" smtClean="0">
                <a:solidFill>
                  <a:schemeClr val="bg1"/>
                </a:solidFill>
              </a:rPr>
              <a:t/>
            </a:r>
            <a:br>
              <a:rPr lang="ru-RU" sz="3600" dirty="0" smtClean="0">
                <a:solidFill>
                  <a:schemeClr val="bg1"/>
                </a:solidFill>
              </a:rPr>
            </a:br>
            <a:r>
              <a:rPr lang="ru-RU" sz="3600" dirty="0" smtClean="0">
                <a:solidFill>
                  <a:schemeClr val="bg1"/>
                </a:solidFill>
              </a:rPr>
              <a:t/>
            </a:r>
            <a:br>
              <a:rPr lang="ru-RU" sz="3600" dirty="0" smtClean="0">
                <a:solidFill>
                  <a:schemeClr val="bg1"/>
                </a:solidFill>
              </a:rPr>
            </a:br>
            <a:r>
              <a:rPr lang="ru-RU" sz="3600" dirty="0" smtClean="0">
                <a:solidFill>
                  <a:schemeClr val="bg1"/>
                </a:solidFill>
              </a:rPr>
              <a:t/>
            </a:r>
            <a:br>
              <a:rPr lang="ru-RU" sz="3600" dirty="0" smtClean="0">
                <a:solidFill>
                  <a:schemeClr val="bg1"/>
                </a:solidFill>
              </a:rPr>
            </a:br>
            <a:r>
              <a:rPr lang="ru-RU" sz="3600" dirty="0" smtClean="0">
                <a:solidFill>
                  <a:schemeClr val="bg1"/>
                </a:solidFill>
              </a:rPr>
              <a:t/>
            </a:r>
            <a:br>
              <a:rPr lang="ru-RU" sz="3600" dirty="0" smtClean="0">
                <a:solidFill>
                  <a:schemeClr val="bg1"/>
                </a:solidFill>
              </a:rPr>
            </a:br>
            <a:r>
              <a:rPr lang="ru-RU" sz="3600" dirty="0" smtClean="0">
                <a:solidFill>
                  <a:schemeClr val="bg1"/>
                </a:solidFill>
              </a:rPr>
              <a:t/>
            </a:r>
            <a:br>
              <a:rPr lang="ru-RU" sz="3600" dirty="0" smtClean="0">
                <a:solidFill>
                  <a:schemeClr val="bg1"/>
                </a:solidFill>
              </a:rPr>
            </a:br>
            <a:r>
              <a:rPr lang="ru-RU" sz="3100" b="1" dirty="0" smtClean="0"/>
              <a:t>1. </a:t>
            </a:r>
            <a:r>
              <a:rPr lang="ru-RU" sz="3100" dirty="0" smtClean="0">
                <a:latin typeface="Times New Roman" pitchFamily="18" charset="0"/>
                <a:cs typeface="Times New Roman" pitchFamily="18" charset="0"/>
              </a:rPr>
              <a:t>Не употреблять слова так или иначе связанные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с главным сквернословием.</a:t>
            </a:r>
            <a:br>
              <a:rPr lang="ru-RU" sz="3100"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2</a:t>
            </a:r>
            <a:r>
              <a:rPr lang="ru-RU" sz="3100" dirty="0" smtClean="0">
                <a:latin typeface="Times New Roman" pitchFamily="18" charset="0"/>
                <a:cs typeface="Times New Roman" pitchFamily="18" charset="0"/>
              </a:rPr>
              <a:t>. Исключить из  речи эвфемизм   </a:t>
            </a:r>
            <a:r>
              <a:rPr lang="ru-RU" sz="3100" b="1" i="1" dirty="0" smtClean="0">
                <a:latin typeface="Times New Roman" pitchFamily="18" charset="0"/>
                <a:cs typeface="Times New Roman" pitchFamily="18" charset="0"/>
              </a:rPr>
              <a:t>блин</a:t>
            </a:r>
            <a:r>
              <a:rPr lang="ru-RU" sz="3100" b="1" dirty="0" smtClean="0">
                <a:latin typeface="Times New Roman" pitchFamily="18" charset="0"/>
                <a:cs typeface="Times New Roman" pitchFamily="18" charset="0"/>
              </a:rPr>
              <a:t>,    </a:t>
            </a:r>
            <a:r>
              <a:rPr lang="ru-RU" sz="3100" dirty="0" smtClean="0">
                <a:latin typeface="Times New Roman" pitchFamily="18" charset="0"/>
                <a:cs typeface="Times New Roman" pitchFamily="18" charset="0"/>
              </a:rPr>
              <a:t>получивший   широкое распространение. </a:t>
            </a:r>
            <a:br>
              <a:rPr lang="ru-RU" sz="3100"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3</a:t>
            </a:r>
            <a:r>
              <a:rPr lang="ru-RU" sz="3100" dirty="0" smtClean="0">
                <a:latin typeface="Times New Roman" pitchFamily="18" charset="0"/>
                <a:cs typeface="Times New Roman" pitchFamily="18" charset="0"/>
              </a:rPr>
              <a:t>. Не рассказывать анекдот, не читать стихотворение, не петь частушки, если там есть хоть одно не печатное слово.</a:t>
            </a:r>
            <a:br>
              <a:rPr lang="ru-RU" sz="3100"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4. </a:t>
            </a:r>
            <a:r>
              <a:rPr lang="ru-RU" sz="3100" dirty="0" smtClean="0">
                <a:latin typeface="Times New Roman" pitchFamily="18" charset="0"/>
                <a:cs typeface="Times New Roman" pitchFamily="18" charset="0"/>
              </a:rPr>
              <a:t>Постараться не употреблять фразеологические обороты со словом </a:t>
            </a:r>
            <a:r>
              <a:rPr lang="ru-RU" sz="3100" b="1" i="1" dirty="0" smtClean="0">
                <a:latin typeface="Times New Roman" pitchFamily="18" charset="0"/>
                <a:cs typeface="Times New Roman" pitchFamily="18" charset="0"/>
              </a:rPr>
              <a:t>черт</a:t>
            </a:r>
            <a:r>
              <a:rPr lang="ru-RU" sz="2800" b="1" i="1" dirty="0" smtClean="0"/>
              <a:t>.</a:t>
            </a:r>
            <a:r>
              <a:rPr lang="ru-RU" sz="2800" i="1" dirty="0" smtClean="0"/>
              <a:t/>
            </a:r>
            <a:br>
              <a:rPr lang="ru-RU" sz="2800" i="1" dirty="0" smtClean="0"/>
            </a:br>
            <a:r>
              <a:rPr lang="ru-RU" sz="3100" b="1" dirty="0" smtClean="0">
                <a:latin typeface="Times New Roman" pitchFamily="18" charset="0"/>
                <a:cs typeface="Times New Roman" pitchFamily="18" charset="0"/>
              </a:rPr>
              <a:t>5. </a:t>
            </a:r>
            <a:r>
              <a:rPr lang="ru-RU" sz="3100" dirty="0" smtClean="0">
                <a:latin typeface="Times New Roman" pitchFamily="18" charset="0"/>
                <a:cs typeface="Times New Roman" pitchFamily="18" charset="0"/>
              </a:rPr>
              <a:t>Помнить о том, что ругательства не удается заменить аналогами. Мы выругались, даже если прибегли к так называемым параллельным словам.</a:t>
            </a:r>
            <a:r>
              <a:rPr lang="ru-RU" sz="2400" dirty="0" smtClean="0"/>
              <a:t/>
            </a:r>
            <a:br>
              <a:rPr lang="ru-RU" sz="2400" dirty="0" smtClean="0"/>
            </a:br>
            <a:r>
              <a:rPr lang="ru-RU" sz="3100" dirty="0" smtClean="0"/>
              <a:t/>
            </a:r>
            <a:br>
              <a:rPr lang="ru-RU" sz="3100" dirty="0" smtClean="0"/>
            </a:br>
            <a:r>
              <a:rPr lang="ru-RU" sz="3100" dirty="0" smtClean="0"/>
              <a:t/>
            </a:r>
            <a:br>
              <a:rPr lang="ru-RU" sz="3100" dirty="0" smtClean="0"/>
            </a:br>
            <a:r>
              <a:rPr lang="ru-RU" sz="3600" dirty="0" smtClean="0">
                <a:solidFill>
                  <a:schemeClr val="bg1"/>
                </a:solidFill>
              </a:rPr>
              <a:t/>
            </a:r>
            <a:br>
              <a:rPr lang="ru-RU" sz="3600" dirty="0" smtClean="0">
                <a:solidFill>
                  <a:schemeClr val="bg1"/>
                </a:solidFill>
              </a:rPr>
            </a:br>
            <a:r>
              <a:rPr lang="ru-RU" sz="3600" dirty="0" smtClean="0">
                <a:solidFill>
                  <a:schemeClr val="bg1"/>
                </a:solidFill>
              </a:rPr>
              <a:t/>
            </a:r>
            <a:br>
              <a:rPr lang="ru-RU" sz="3600" dirty="0" smtClean="0">
                <a:solidFill>
                  <a:schemeClr val="bg1"/>
                </a:solidFill>
              </a:rPr>
            </a:br>
            <a:r>
              <a:rPr lang="ru-RU" sz="3600" dirty="0" smtClean="0">
                <a:solidFill>
                  <a:schemeClr val="bg1"/>
                </a:solidFill>
              </a:rPr>
              <a:t> </a:t>
            </a:r>
            <a:br>
              <a:rPr lang="ru-RU" sz="3600" dirty="0" smtClean="0">
                <a:solidFill>
                  <a:schemeClr val="bg1"/>
                </a:solidFill>
              </a:rPr>
            </a:br>
            <a:r>
              <a:rPr lang="ru-RU" sz="3600" dirty="0" smtClean="0">
                <a:solidFill>
                  <a:schemeClr val="bg1"/>
                </a:solidFill>
              </a:rPr>
              <a:t/>
            </a:r>
            <a:br>
              <a:rPr lang="ru-RU" sz="3600" dirty="0" smtClean="0">
                <a:solidFill>
                  <a:schemeClr val="bg1"/>
                </a:solidFill>
              </a:rPr>
            </a:br>
            <a:r>
              <a:rPr lang="ru-RU" sz="3600" dirty="0" smtClean="0">
                <a:solidFill>
                  <a:schemeClr val="bg1"/>
                </a:solidFill>
              </a:rPr>
              <a:t/>
            </a:r>
            <a:br>
              <a:rPr lang="ru-RU" sz="3600" dirty="0" smtClean="0">
                <a:solidFill>
                  <a:schemeClr val="bg1"/>
                </a:solidFill>
              </a:rPr>
            </a:br>
            <a:endParaRPr lang="ru-RU" dirty="0">
              <a:solidFill>
                <a:schemeClr val="bg1"/>
              </a:solidFill>
            </a:endParaRPr>
          </a:p>
        </p:txBody>
      </p:sp>
      <p:sp>
        <p:nvSpPr>
          <p:cNvPr id="4097" name="Rectangle 1"/>
          <p:cNvSpPr>
            <a:spLocks noChangeArrowheads="1"/>
          </p:cNvSpPr>
          <p:nvPr/>
        </p:nvSpPr>
        <p:spPr bwMode="auto">
          <a:xfrm>
            <a:off x="0" y="0"/>
            <a:ext cx="8323689" cy="86177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lang="ru-RU" sz="1400" b="1" dirty="0" smtClean="0">
                <a:solidFill>
                  <a:schemeClr val="bg1"/>
                </a:solidFill>
                <a:latin typeface="Times New Roman" pitchFamily="18"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tabLst/>
            </a:pPr>
            <a:r>
              <a:rPr kumimoji="0" lang="ru-RU" sz="3600" b="1" i="0" u="none" strike="noStrike" cap="none" normalizeH="0" dirty="0" smtClean="0">
                <a:ln>
                  <a:noFill/>
                </a:ln>
                <a:solidFill>
                  <a:schemeClr val="accent2">
                    <a:lumMod val="50000"/>
                  </a:schemeClr>
                </a:solidFill>
                <a:effectLst/>
                <a:latin typeface="Times New Roman" pitchFamily="18" charset="0"/>
                <a:ea typeface="Times New Roman" pitchFamily="18" charset="0"/>
                <a:cs typeface="Times New Roman" pitchFamily="18" charset="0"/>
              </a:rPr>
              <a:t>               </a:t>
            </a:r>
            <a:r>
              <a:rPr kumimoji="0" lang="ru-RU" sz="3600" b="1" i="0" u="none" strike="noStrike" cap="none" normalizeH="0" baseline="0" dirty="0" smtClean="0">
                <a:ln>
                  <a:noFill/>
                </a:ln>
                <a:solidFill>
                  <a:schemeClr val="accent2">
                    <a:lumMod val="50000"/>
                  </a:schemeClr>
                </a:solidFill>
                <a:effectLst/>
                <a:latin typeface="Times New Roman" pitchFamily="18" charset="0"/>
                <a:ea typeface="Times New Roman" pitchFamily="18" charset="0"/>
                <a:cs typeface="Times New Roman" pitchFamily="18" charset="0"/>
              </a:rPr>
              <a:t> </a:t>
            </a:r>
            <a:r>
              <a:rPr kumimoji="0" lang="ru-RU" sz="3600" b="1" i="0" u="none" strike="noStrike" cap="none" normalizeH="0" baseline="0" dirty="0" smtClean="0">
                <a:ln>
                  <a:noFill/>
                </a:ln>
                <a:solidFill>
                  <a:schemeClr val="accent2">
                    <a:lumMod val="50000"/>
                  </a:schemeClr>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Что считать сквернословием?</a:t>
            </a:r>
            <a:endParaRPr kumimoji="0" lang="ru-RU" sz="3600" b="0" i="0" u="none" strike="noStrike" cap="none" normalizeH="0" baseline="0" dirty="0" smtClean="0">
              <a:ln>
                <a:noFill/>
              </a:ln>
              <a:solidFill>
                <a:schemeClr val="accent2">
                  <a:lumMod val="50000"/>
                </a:schemeClr>
              </a:solidFill>
              <a:effectLst>
                <a:outerShdw blurRad="38100" dist="38100" dir="2700000" algn="tl">
                  <a:srgbClr val="000000">
                    <a:alpha val="43137"/>
                  </a:srgbClr>
                </a:outerShdw>
              </a:effectLst>
              <a:latin typeface="Arial" pitchFamily="34" charset="0"/>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214290"/>
            <a:ext cx="7772400" cy="642943"/>
          </a:xfrm>
        </p:spPr>
        <p:txBody>
          <a:bodyPr>
            <a:normAutofit/>
          </a:bodyPr>
          <a:lstStyle/>
          <a:p>
            <a:pPr lvl="0"/>
            <a:r>
              <a:rPr lang="ru-RU" sz="3200" b="1" dirty="0" smtClean="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Мифы, питающие сквернословие</a:t>
            </a:r>
            <a:endParaRPr lang="ru-RU" sz="320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28596" y="857232"/>
            <a:ext cx="8501122" cy="1752600"/>
          </a:xfrm>
        </p:spPr>
        <p:txBody>
          <a:bodyPr>
            <a:normAutofit fontScale="25000" lnSpcReduction="20000"/>
          </a:bodyPr>
          <a:lstStyle/>
          <a:p>
            <a:pPr lvl="0" algn="just">
              <a:lnSpc>
                <a:spcPct val="120000"/>
              </a:lnSpc>
            </a:pPr>
            <a:r>
              <a:rPr lang="ru-RU" sz="11200" b="1" dirty="0" smtClean="0">
                <a:solidFill>
                  <a:schemeClr val="tx1"/>
                </a:solidFill>
                <a:latin typeface="Times New Roman" pitchFamily="18" charset="0"/>
                <a:cs typeface="Times New Roman" pitchFamily="18" charset="0"/>
              </a:rPr>
              <a:t>1. </a:t>
            </a:r>
            <a:r>
              <a:rPr lang="ru-RU" sz="11200" dirty="0" smtClean="0">
                <a:solidFill>
                  <a:schemeClr val="tx1"/>
                </a:solidFill>
                <a:latin typeface="Times New Roman" pitchFamily="18" charset="0"/>
                <a:cs typeface="Times New Roman" pitchFamily="18" charset="0"/>
              </a:rPr>
              <a:t>Сквернословие базируется  в том числе на мифе о свободе слова. </a:t>
            </a:r>
          </a:p>
          <a:p>
            <a:pPr lvl="0" algn="just">
              <a:lnSpc>
                <a:spcPct val="120000"/>
              </a:lnSpc>
            </a:pPr>
            <a:r>
              <a:rPr lang="ru-RU" sz="11200" b="1" dirty="0" smtClean="0">
                <a:solidFill>
                  <a:schemeClr val="tx1"/>
                </a:solidFill>
                <a:latin typeface="Times New Roman" pitchFamily="18" charset="0"/>
                <a:cs typeface="Times New Roman" pitchFamily="18" charset="0"/>
              </a:rPr>
              <a:t>2. </a:t>
            </a:r>
            <a:r>
              <a:rPr lang="ru-RU" sz="11200" dirty="0" smtClean="0">
                <a:solidFill>
                  <a:schemeClr val="tx1"/>
                </a:solidFill>
                <a:latin typeface="Times New Roman" pitchFamily="18" charset="0"/>
                <a:cs typeface="Times New Roman" pitchFamily="18" charset="0"/>
              </a:rPr>
              <a:t>Сквернословие поддерживается мифом о том, что оно помогает выразить сильные чувства.</a:t>
            </a:r>
          </a:p>
          <a:p>
            <a:pPr lvl="0" algn="just">
              <a:lnSpc>
                <a:spcPct val="120000"/>
              </a:lnSpc>
            </a:pPr>
            <a:r>
              <a:rPr lang="ru-RU" sz="11200" b="1" dirty="0" smtClean="0">
                <a:solidFill>
                  <a:schemeClr val="tx1"/>
                </a:solidFill>
                <a:latin typeface="Times New Roman" pitchFamily="18" charset="0"/>
                <a:cs typeface="Times New Roman" pitchFamily="18" charset="0"/>
              </a:rPr>
              <a:t>3</a:t>
            </a:r>
            <a:r>
              <a:rPr lang="ru-RU" sz="11200" dirty="0" smtClean="0">
                <a:solidFill>
                  <a:schemeClr val="tx1"/>
                </a:solidFill>
                <a:latin typeface="Times New Roman" pitchFamily="18" charset="0"/>
                <a:cs typeface="Times New Roman" pitchFamily="18" charset="0"/>
              </a:rPr>
              <a:t>. К коварным последствиям приводит миф о том, что в малых дозах или определенных ситуациях </a:t>
            </a:r>
            <a:r>
              <a:rPr lang="ru-RU" sz="11200" dirty="0" smtClean="0">
                <a:solidFill>
                  <a:schemeClr val="tx1"/>
                </a:solidFill>
              </a:rPr>
              <a:t>сквернословить допустимо</a:t>
            </a:r>
            <a:r>
              <a:rPr lang="ru-RU" sz="11200" dirty="0" smtClean="0">
                <a:solidFill>
                  <a:schemeClr val="tx1"/>
                </a:solidFill>
                <a:latin typeface="Times New Roman" pitchFamily="18" charset="0"/>
                <a:cs typeface="Times New Roman" pitchFamily="18" charset="0"/>
              </a:rPr>
              <a:t>.</a:t>
            </a:r>
          </a:p>
          <a:p>
            <a:pPr algn="just">
              <a:lnSpc>
                <a:spcPct val="120000"/>
              </a:lnSpc>
            </a:pPr>
            <a:r>
              <a:rPr lang="ru-RU" sz="11200" b="1" dirty="0" smtClean="0">
                <a:solidFill>
                  <a:schemeClr val="tx1"/>
                </a:solidFill>
                <a:latin typeface="Times New Roman" pitchFamily="18" charset="0"/>
                <a:cs typeface="Times New Roman" pitchFamily="18" charset="0"/>
              </a:rPr>
              <a:t>4. </a:t>
            </a:r>
            <a:r>
              <a:rPr lang="ru-RU" sz="11200" dirty="0" smtClean="0">
                <a:solidFill>
                  <a:schemeClr val="tx1"/>
                </a:solidFill>
              </a:rPr>
              <a:t>Сквернословие подпитывается мифом о том, что ругаются все и бороться с этим бесполезно.</a:t>
            </a:r>
          </a:p>
          <a:p>
            <a:pPr lvl="0" algn="just">
              <a:lnSpc>
                <a:spcPct val="120000"/>
              </a:lnSpc>
            </a:pPr>
            <a:r>
              <a:rPr lang="ru-RU" sz="11200" b="1" dirty="0" smtClean="0">
                <a:solidFill>
                  <a:schemeClr val="tx1"/>
                </a:solidFill>
              </a:rPr>
              <a:t>5. </a:t>
            </a:r>
            <a:r>
              <a:rPr lang="ru-RU" sz="11200" dirty="0" smtClean="0">
                <a:solidFill>
                  <a:schemeClr val="tx1"/>
                </a:solidFill>
                <a:latin typeface="Times New Roman" pitchFamily="18" charset="0"/>
                <a:cs typeface="Times New Roman" pitchFamily="18" charset="0"/>
              </a:rPr>
              <a:t>Миф о том, что сквернословие такой же недостаток современного речевого поведения как использование иностранных слов или словесного мусора: </a:t>
            </a:r>
            <a:r>
              <a:rPr lang="ru-RU" sz="11200" b="1" i="1" dirty="0" smtClean="0">
                <a:solidFill>
                  <a:schemeClr val="tx1"/>
                </a:solidFill>
                <a:latin typeface="Times New Roman" pitchFamily="18" charset="0"/>
                <a:cs typeface="Times New Roman" pitchFamily="18" charset="0"/>
              </a:rPr>
              <a:t>типа, как бы, короче.</a:t>
            </a:r>
            <a:endParaRPr lang="ru-RU" sz="11200" b="1" dirty="0" smtClean="0">
              <a:solidFill>
                <a:schemeClr val="tx1"/>
              </a:solidFill>
              <a:latin typeface="Times New Roman" pitchFamily="18" charset="0"/>
              <a:cs typeface="Times New Roman" pitchFamily="18" charset="0"/>
            </a:endParaRPr>
          </a:p>
          <a:p>
            <a:pPr algn="l">
              <a:lnSpc>
                <a:spcPct val="120000"/>
              </a:lnSpc>
            </a:pPr>
            <a:endParaRPr lang="ru-RU" sz="11200" dirty="0" smtClean="0">
              <a:solidFill>
                <a:schemeClr val="bg1"/>
              </a:solidFill>
            </a:endParaRPr>
          </a:p>
          <a:p>
            <a:pPr lvl="0" algn="l">
              <a:lnSpc>
                <a:spcPct val="120000"/>
              </a:lnSpc>
            </a:pPr>
            <a:endParaRPr lang="ru-RU" sz="11200" dirty="0" smtClean="0">
              <a:solidFill>
                <a:schemeClr val="bg1"/>
              </a:solidFill>
              <a:latin typeface="Times New Roman" pitchFamily="18" charset="0"/>
              <a:cs typeface="Times New Roman" pitchFamily="18" charset="0"/>
            </a:endParaRPr>
          </a:p>
          <a:p>
            <a:pPr algn="l"/>
            <a:endParaRPr lang="ru-RU" dirty="0">
              <a:solidFill>
                <a:schemeClr val="bg1"/>
              </a:solidFill>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1143000"/>
          </a:xfrm>
        </p:spPr>
        <p:txBody>
          <a:bodyPr>
            <a:normAutofit/>
          </a:bodyPr>
          <a:lstStyle/>
          <a:p>
            <a:r>
              <a:rPr lang="ru-RU" sz="3600" b="1" dirty="0" smtClean="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Причины</a:t>
            </a:r>
            <a:endParaRPr lang="ru-RU" sz="3600" b="1"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571472" y="928670"/>
            <a:ext cx="8229600" cy="4525963"/>
          </a:xfrm>
        </p:spPr>
        <p:txBody>
          <a:bodyPr>
            <a:normAutofit fontScale="25000" lnSpcReduction="20000"/>
          </a:bodyPr>
          <a:lstStyle/>
          <a:p>
            <a:pPr algn="just">
              <a:lnSpc>
                <a:spcPct val="120000"/>
              </a:lnSpc>
              <a:buNone/>
            </a:pPr>
            <a:r>
              <a:rPr lang="ru-RU" sz="8600" b="1" dirty="0" smtClean="0">
                <a:latin typeface="Times New Roman" pitchFamily="18" charset="0"/>
                <a:cs typeface="Times New Roman" pitchFamily="18" charset="0"/>
              </a:rPr>
              <a:t>1</a:t>
            </a:r>
            <a:r>
              <a:rPr lang="ru-RU" sz="11200" b="1" dirty="0" smtClean="0">
                <a:latin typeface="Times New Roman" pitchFamily="18" charset="0"/>
                <a:cs typeface="Times New Roman" pitchFamily="18" charset="0"/>
              </a:rPr>
              <a:t>. </a:t>
            </a:r>
            <a:r>
              <a:rPr lang="ru-RU" sz="11200" dirty="0" smtClean="0">
                <a:latin typeface="Times New Roman" pitchFamily="18" charset="0"/>
                <a:cs typeface="Times New Roman" pitchFamily="18" charset="0"/>
              </a:rPr>
              <a:t>Постепенно ребенок усваивает, что взрослые очень эмоционально реагируют на бранные слова. Иногда смеются, иногда очень сильно сердятся. Тогда бранное слово становится еще более притягательным для ребенка. Ведь с его помощью можно заставить родителей растеряться, рассердиться, даже посмеяться. То есть получить изрядную порцию внимания.</a:t>
            </a:r>
          </a:p>
          <a:p>
            <a:pPr algn="just">
              <a:lnSpc>
                <a:spcPct val="120000"/>
              </a:lnSpc>
              <a:buNone/>
            </a:pPr>
            <a:r>
              <a:rPr lang="ru-RU" sz="11200" b="1" dirty="0" smtClean="0">
                <a:latin typeface="Times New Roman" pitchFamily="18" charset="0"/>
                <a:cs typeface="Times New Roman" pitchFamily="18" charset="0"/>
              </a:rPr>
              <a:t>2</a:t>
            </a:r>
            <a:r>
              <a:rPr lang="ru-RU" sz="11200" dirty="0" smtClean="0">
                <a:latin typeface="Times New Roman" pitchFamily="18" charset="0"/>
                <a:cs typeface="Times New Roman" pitchFamily="18" charset="0"/>
              </a:rPr>
              <a:t>. Иногда ребенок может использовать ненормативную лексику для утверждения своей силы, превосходства над другими детьми. Нередко сквернословие - это еще и проявление агрессивности. </a:t>
            </a:r>
            <a:endParaRPr lang="ru-RU" sz="8600" dirty="0" smtClean="0">
              <a:latin typeface="Times New Roman" pitchFamily="18" charset="0"/>
              <a:cs typeface="Times New Roman" pitchFamily="18" charset="0"/>
            </a:endParaRPr>
          </a:p>
          <a:p>
            <a:endParaRPr lang="ru-RU" dirty="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500042"/>
            <a:ext cx="8229600" cy="4525963"/>
          </a:xfrm>
        </p:spPr>
        <p:txBody>
          <a:bodyPr>
            <a:normAutofit fontScale="25000" lnSpcReduction="20000"/>
          </a:bodyPr>
          <a:lstStyle/>
          <a:p>
            <a:pPr algn="just">
              <a:lnSpc>
                <a:spcPct val="120000"/>
              </a:lnSpc>
              <a:buNone/>
            </a:pPr>
            <a:r>
              <a:rPr lang="ru-RU" sz="11200" b="1" dirty="0" smtClean="0"/>
              <a:t>3</a:t>
            </a:r>
            <a:r>
              <a:rPr lang="ru-RU" sz="11200" dirty="0" smtClean="0"/>
              <a:t>. </a:t>
            </a:r>
            <a:r>
              <a:rPr lang="ru-RU" sz="11200" dirty="0" smtClean="0">
                <a:latin typeface="Times New Roman" pitchFamily="18" charset="0"/>
                <a:cs typeface="Times New Roman" pitchFamily="18" charset="0"/>
              </a:rPr>
              <a:t>В определенном возрасте - около четырех лет и старше - дети начинают проявлять повышенный интерес к своему полу, к устройству мальчиков и девочек, к процессу деторождения. Не исключено, что бранные слова, связанные с сексуальной сферой, они слышат от детей постарше, более "умудренных опытом". Реакция взрослых бывает в этом случае очень жесткая, осуждающая. Тогда ребенок, возможно, начнет воспринимать все, что связано с этой сферой, как грязное, стыдное. </a:t>
            </a:r>
          </a:p>
          <a:p>
            <a:pPr>
              <a:buNone/>
            </a:pPr>
            <a:endParaRPr lang="ru-RU" dirty="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357166"/>
            <a:ext cx="7772400" cy="857232"/>
          </a:xfrm>
        </p:spPr>
        <p:txBody>
          <a:bodyPr>
            <a:normAutofit fontScale="90000"/>
          </a:bodyPr>
          <a:lstStyle/>
          <a:p>
            <a:r>
              <a:rPr lang="ru-RU" b="1" dirty="0" smtClean="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Как противостоять злу?</a:t>
            </a:r>
            <a:r>
              <a:rPr lang="ru-RU" dirty="0" smtClean="0">
                <a:solidFill>
                  <a:schemeClr val="accent2">
                    <a:lumMod val="50000"/>
                  </a:schemeClr>
                </a:solidFill>
              </a:rPr>
              <a:t/>
            </a:r>
            <a:br>
              <a:rPr lang="ru-RU" dirty="0" smtClean="0">
                <a:solidFill>
                  <a:schemeClr val="accent2">
                    <a:lumMod val="50000"/>
                  </a:schemeClr>
                </a:solidFill>
              </a:rPr>
            </a:br>
            <a:endParaRPr lang="ru-RU" dirty="0"/>
          </a:p>
        </p:txBody>
      </p:sp>
      <p:sp>
        <p:nvSpPr>
          <p:cNvPr id="3" name="Подзаголовок 2"/>
          <p:cNvSpPr>
            <a:spLocks noGrp="1"/>
          </p:cNvSpPr>
          <p:nvPr>
            <p:ph type="subTitle" idx="1"/>
          </p:nvPr>
        </p:nvSpPr>
        <p:spPr>
          <a:xfrm>
            <a:off x="285720" y="1000108"/>
            <a:ext cx="8643998" cy="1752600"/>
          </a:xfrm>
        </p:spPr>
        <p:txBody>
          <a:bodyPr>
            <a:normAutofit fontScale="25000" lnSpcReduction="20000"/>
          </a:bodyPr>
          <a:lstStyle/>
          <a:p>
            <a:pPr marL="361950" lvl="0" indent="-361950" algn="just">
              <a:lnSpc>
                <a:spcPct val="120000"/>
              </a:lnSpc>
            </a:pPr>
            <a:r>
              <a:rPr lang="ru-RU" sz="8600" dirty="0" smtClean="0">
                <a:solidFill>
                  <a:schemeClr val="tx1"/>
                </a:solidFill>
              </a:rPr>
              <a:t>1. </a:t>
            </a:r>
            <a:r>
              <a:rPr lang="ru-RU" sz="11200" dirty="0" smtClean="0">
                <a:solidFill>
                  <a:schemeClr val="tx1"/>
                </a:solidFill>
              </a:rPr>
              <a:t>Отношение всего человечества к сквернословию должно быть отрицательным.</a:t>
            </a:r>
          </a:p>
          <a:p>
            <a:pPr marL="361950" lvl="0" indent="-361950" algn="just">
              <a:lnSpc>
                <a:spcPct val="120000"/>
              </a:lnSpc>
            </a:pPr>
            <a:r>
              <a:rPr lang="ru-RU" sz="11200" dirty="0" smtClean="0">
                <a:solidFill>
                  <a:schemeClr val="tx1"/>
                </a:solidFill>
              </a:rPr>
              <a:t>2. Не все что есть в жизни должно быть в печатной продукции. </a:t>
            </a:r>
          </a:p>
          <a:p>
            <a:pPr marL="361950" lvl="0" indent="-361950" algn="just">
              <a:lnSpc>
                <a:spcPct val="120000"/>
              </a:lnSpc>
            </a:pPr>
            <a:r>
              <a:rPr lang="ru-RU" sz="11200" dirty="0" smtClean="0">
                <a:solidFill>
                  <a:schemeClr val="tx1"/>
                </a:solidFill>
              </a:rPr>
              <a:t>3.Если хотя бы один не сквернословит, не все потеряно.</a:t>
            </a:r>
          </a:p>
          <a:p>
            <a:pPr marL="361950" lvl="0" indent="-361950" algn="just">
              <a:lnSpc>
                <a:spcPct val="120000"/>
              </a:lnSpc>
            </a:pPr>
            <a:r>
              <a:rPr lang="ru-RU" sz="11200" dirty="0" smtClean="0">
                <a:solidFill>
                  <a:schemeClr val="tx1"/>
                </a:solidFill>
              </a:rPr>
              <a:t>4.С возрастом речь очищается сама – жаргон уходит  вместе с юностью. Значит родители, бабушки и дедушки обязаны поддерживать культурный уровень, в том числе и культуру речи</a:t>
            </a:r>
          </a:p>
          <a:p>
            <a:pPr marL="361950" lvl="0" indent="-361950" algn="just">
              <a:lnSpc>
                <a:spcPct val="120000"/>
              </a:lnSpc>
            </a:pPr>
            <a:r>
              <a:rPr lang="ru-RU" sz="11200" dirty="0" smtClean="0">
                <a:solidFill>
                  <a:schemeClr val="tx1"/>
                </a:solidFill>
              </a:rPr>
              <a:t>5.</a:t>
            </a:r>
            <a:r>
              <a:rPr lang="ru-RU" sz="2800" dirty="0" smtClean="0"/>
              <a:t> </a:t>
            </a:r>
            <a:r>
              <a:rPr lang="ru-RU" sz="11200" dirty="0" smtClean="0">
                <a:solidFill>
                  <a:schemeClr val="tx1"/>
                </a:solidFill>
              </a:rPr>
              <a:t>Имя человека служит защитой от использования им бранных слов. </a:t>
            </a:r>
          </a:p>
          <a:p>
            <a:endParaRPr lang="ru-RU" sz="11200" dirty="0">
              <a:solidFill>
                <a:schemeClr val="tx1"/>
              </a:solidFill>
            </a:endParaRP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422</TotalTime>
  <Words>634</Words>
  <PresentationFormat>Экран (4:3)</PresentationFormat>
  <Paragraphs>45</Paragraphs>
  <Slides>14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Здравствуйте </vt:lpstr>
      <vt:lpstr>Детское   сквернословие</vt:lpstr>
      <vt:lpstr>Речь- это великий дар, это сила и оружие. Необходимо   отличать   слово, употребленное   во  благо,   от слова, употребленного  во  зло. </vt:lpstr>
      <vt:lpstr>Слайд 4</vt:lpstr>
      <vt:lpstr>       1. Не употреблять слова так или иначе связанные     с главным сквернословием. 2. Исключить из  речи эвфемизм   блин,    получивший   широкое распространение.  3. Не рассказывать анекдот, не читать стихотворение, не петь частушки, если там есть хоть одно не печатное слово. 4. Постараться не употреблять фразеологические обороты со словом черт. 5. Помнить о том, что ругательства не удается заменить аналогами. Мы выругались, даже если прибегли к так называемым параллельным словам.         </vt:lpstr>
      <vt:lpstr>Мифы, питающие сквернословие</vt:lpstr>
      <vt:lpstr>Причины</vt:lpstr>
      <vt:lpstr>Слайд 8</vt:lpstr>
      <vt:lpstr>Как противостоять злу? </vt:lpstr>
      <vt:lpstr>Как противостоять злу? </vt:lpstr>
      <vt:lpstr>Слайд 11</vt:lpstr>
      <vt:lpstr>Скверные слова опасны  для человека</vt:lpstr>
      <vt:lpstr>Генетики доказали, что ДНК воспринимает человеческую речь</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Здравствуйте </dc:title>
  <cp:lastModifiedBy>Admin</cp:lastModifiedBy>
  <cp:revision>106</cp:revision>
  <dcterms:modified xsi:type="dcterms:W3CDTF">2013-11-12T17:00:39Z</dcterms:modified>
</cp:coreProperties>
</file>