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99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00" r:id="rId34"/>
    <p:sldId id="301" r:id="rId35"/>
    <p:sldId id="302" r:id="rId36"/>
    <p:sldId id="279" r:id="rId37"/>
    <p:sldId id="280" r:id="rId38"/>
    <p:sldId id="283" r:id="rId39"/>
    <p:sldId id="281" r:id="rId40"/>
    <p:sldId id="282" r:id="rId41"/>
    <p:sldId id="284" r:id="rId42"/>
    <p:sldId id="286" r:id="rId43"/>
    <p:sldId id="287" r:id="rId44"/>
    <p:sldId id="290" r:id="rId45"/>
    <p:sldId id="291" r:id="rId46"/>
    <p:sldId id="292" r:id="rId47"/>
    <p:sldId id="293" r:id="rId48"/>
    <p:sldId id="303" r:id="rId49"/>
    <p:sldId id="304" r:id="rId50"/>
    <p:sldId id="305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9" r:id="rId63"/>
    <p:sldId id="322" r:id="rId64"/>
    <p:sldId id="321" r:id="rId65"/>
    <p:sldId id="320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3EE75C-6909-4F28-BA27-B2256A64C34C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2FF302-4995-4C0E-AA3A-6CBEC7486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EE75C-6909-4F28-BA27-B2256A64C34C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FF302-4995-4C0E-AA3A-6CBEC7486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EE75C-6909-4F28-BA27-B2256A64C34C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FF302-4995-4C0E-AA3A-6CBEC7486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EE75C-6909-4F28-BA27-B2256A64C34C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FF302-4995-4C0E-AA3A-6CBEC7486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EE75C-6909-4F28-BA27-B2256A64C34C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FF302-4995-4C0E-AA3A-6CBEC7486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EE75C-6909-4F28-BA27-B2256A64C34C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FF302-4995-4C0E-AA3A-6CBEC7486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EE75C-6909-4F28-BA27-B2256A64C34C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FF302-4995-4C0E-AA3A-6CBEC7486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EE75C-6909-4F28-BA27-B2256A64C34C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FF302-4995-4C0E-AA3A-6CBEC7486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EE75C-6909-4F28-BA27-B2256A64C34C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FF302-4995-4C0E-AA3A-6CBEC7486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3EE75C-6909-4F28-BA27-B2256A64C34C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FF302-4995-4C0E-AA3A-6CBEC7486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3EE75C-6909-4F28-BA27-B2256A64C34C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2FF302-4995-4C0E-AA3A-6CBEC7486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3EE75C-6909-4F28-BA27-B2256A64C34C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82FF302-4995-4C0E-AA3A-6CBEC7486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lingenglish.ru/%D0%94%D0%BB%D1%8F-%D0%BF%D0%BE%D1%81%D1%82%D1%83%D0%BF%D0%B0%D1%8E%D1%89%D0%B8%D1%85-%D0%B2-%D0%B2%D1%83%D0%B7%D1%8B" TargetMode="External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72.pn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hyperlink" Target="http://glingenglish.ru/%D0%94%D0%BB%D1%8F-%D0%BF%D1%80%D0%BE%D0%B4%D0%B2%D0%B8%D0%B6%D0%B5%D0%BD%D0%B8%D1%8F-%D0%BF%D0%BE-%D1%81%D0%BB%D1%83%D0%B6%D0%B1%D0%B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gif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Учи английский язык - и тебе откроется весь мир!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3611607"/>
            <a:ext cx="3314696" cy="138903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Презентацию подготовили: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учащиеся 9х  классов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школа №3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г. Анжеро-Судженск, 2012</a:t>
            </a:r>
          </a:p>
          <a:p>
            <a:endParaRPr lang="ru-RU" dirty="0"/>
          </a:p>
        </p:txBody>
      </p:sp>
      <p:pic>
        <p:nvPicPr>
          <p:cNvPr id="4" name="Рисунок 3" descr="http://im5-tub-ru.yandex.net/i?id=458631100-22-72"/>
          <p:cNvPicPr/>
          <p:nvPr/>
        </p:nvPicPr>
        <p:blipFill>
          <a:blip r:embed="rId2" cstate="print"/>
          <a:srcRect l="6667" t="6250" r="13333"/>
          <a:stretch>
            <a:fillRect/>
          </a:stretch>
        </p:blipFill>
        <p:spPr bwMode="auto">
          <a:xfrm>
            <a:off x="214282" y="214290"/>
            <a:ext cx="142876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&amp;Kcy;&amp;acy;&amp;rcy;&amp;tcy;&amp;icy;&amp;ncy;&amp;kcy;&amp;acy; 2 &amp;icy;&amp;zcy; 295692"/>
          <p:cNvPicPr/>
          <p:nvPr/>
        </p:nvPicPr>
        <p:blipFill>
          <a:blip r:embed="rId3" cstate="print"/>
          <a:srcRect r="4822" b="8536"/>
          <a:stretch>
            <a:fillRect/>
          </a:stretch>
        </p:blipFill>
        <p:spPr bwMode="auto">
          <a:xfrm>
            <a:off x="3428992" y="3714752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4929198"/>
            <a:ext cx="49292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Учебный проект по программе </a:t>
            </a:r>
            <a:r>
              <a:rPr lang="ru-RU" sz="2000" dirty="0" err="1" smtClean="0">
                <a:solidFill>
                  <a:srgbClr val="00B0F0"/>
                </a:solidFill>
              </a:rPr>
              <a:t>Intel</a:t>
            </a:r>
            <a:r>
              <a:rPr lang="ru-RU" sz="2000" dirty="0" smtClean="0">
                <a:solidFill>
                  <a:srgbClr val="00B0F0"/>
                </a:solidFill>
              </a:rPr>
              <a:t> «Образование  для будущего»: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«Английский в нашей жизни сегодня и завтра»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85828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Уильям Джеймс </a:t>
            </a:r>
            <a:r>
              <a:rPr lang="ru-RU" sz="3600" dirty="0" err="1" smtClean="0">
                <a:solidFill>
                  <a:srgbClr val="002060"/>
                </a:solidFill>
              </a:rPr>
              <a:t>Сидис</a:t>
            </a:r>
            <a:r>
              <a:rPr lang="ru-RU" sz="3600" dirty="0" smtClean="0">
                <a:solidFill>
                  <a:srgbClr val="002060"/>
                </a:solidFill>
              </a:rPr>
              <a:t> (1898-1944 гг.)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8596" y="1571612"/>
            <a:ext cx="4023360" cy="4900618"/>
          </a:xfrm>
        </p:spPr>
        <p:txBody>
          <a:bodyPr/>
          <a:lstStyle/>
          <a:p>
            <a:pPr marL="396000" indent="0">
              <a:buNone/>
            </a:pPr>
            <a:r>
              <a:rPr lang="ru-RU" dirty="0" smtClean="0"/>
              <a:t>Известный в начале XX века вундеркинд, в возрасте восьми лет знал восемь языков. В зрелой жизни Уильям свободно </a:t>
            </a:r>
            <a:r>
              <a:rPr lang="ru-RU" dirty="0" smtClean="0">
                <a:solidFill>
                  <a:srgbClr val="FFFF00"/>
                </a:solidFill>
              </a:rPr>
              <a:t>владел 40 языками</a:t>
            </a:r>
            <a:r>
              <a:rPr lang="ru-RU" dirty="0" smtClean="0"/>
              <a:t>, а, по утверждениям некоторых авторов, это число достигало 200.</a:t>
            </a:r>
            <a:endParaRPr lang="ru-RU" dirty="0"/>
          </a:p>
        </p:txBody>
      </p:sp>
      <p:pic>
        <p:nvPicPr>
          <p:cNvPr id="7" name="Содержимое 6" descr="220px-William_James_Sidis_191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785926"/>
            <a:ext cx="3465513" cy="45366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Соллертинский Иван Иванович (1902-1944гг.)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8596" y="1785926"/>
            <a:ext cx="4023360" cy="4829180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Российский советский музыковед, театральный и музыкальный критик, знавший </a:t>
            </a:r>
            <a:r>
              <a:rPr lang="ru-RU" dirty="0" smtClean="0">
                <a:solidFill>
                  <a:srgbClr val="FFFF00"/>
                </a:solidFill>
              </a:rPr>
              <a:t>26 иностранных языков и 100 диалектов.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ол.jpe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071678"/>
            <a:ext cx="3536182" cy="39290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01122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Като </a:t>
            </a:r>
            <a:r>
              <a:rPr lang="ru-RU" sz="3600" dirty="0" err="1" smtClean="0">
                <a:solidFill>
                  <a:srgbClr val="002060"/>
                </a:solidFill>
              </a:rPr>
              <a:t>Ломб</a:t>
            </a:r>
            <a:r>
              <a:rPr lang="ru-RU" sz="3600" dirty="0" smtClean="0">
                <a:solidFill>
                  <a:srgbClr val="002060"/>
                </a:solidFill>
              </a:rPr>
              <a:t> (1909-2003 гг.)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57158" y="1571612"/>
            <a:ext cx="4023360" cy="4972056"/>
          </a:xfrm>
        </p:spPr>
        <p:txBody>
          <a:bodyPr>
            <a:normAutofit fontScale="92500" lnSpcReduction="10000"/>
          </a:bodyPr>
          <a:lstStyle/>
          <a:p>
            <a:pPr marL="396000" indent="0">
              <a:buNone/>
            </a:pPr>
            <a:r>
              <a:rPr lang="ru-RU" dirty="0" smtClean="0"/>
              <a:t>Переводчица, писательница, одна из первых синхронных переводчиков в мире. </a:t>
            </a:r>
            <a:r>
              <a:rPr lang="ru-RU" dirty="0" smtClean="0">
                <a:solidFill>
                  <a:srgbClr val="FFFF00"/>
                </a:solidFill>
              </a:rPr>
              <a:t>Знала 16 языков</a:t>
            </a:r>
            <a:r>
              <a:rPr lang="ru-RU" dirty="0" smtClean="0"/>
              <a:t>. При этом все языки она выучила, будучи уже взрослой и состоявшейся личностью и за очень короткий срок. Например, на изучение испанского ей потребовался всего месяц. </a:t>
            </a:r>
            <a:endParaRPr lang="ru-RU" dirty="0"/>
          </a:p>
        </p:txBody>
      </p:sp>
      <p:pic>
        <p:nvPicPr>
          <p:cNvPr id="7" name="Содержимое 6" descr="kato_lomb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928802"/>
            <a:ext cx="3429024" cy="4348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Иштван </a:t>
            </a:r>
            <a:r>
              <a:rPr lang="ru-RU" sz="3600" dirty="0" err="1" smtClean="0">
                <a:solidFill>
                  <a:srgbClr val="002060"/>
                </a:solidFill>
              </a:rPr>
              <a:t>Даби</a:t>
            </a:r>
            <a:r>
              <a:rPr lang="ru-RU" sz="3600" dirty="0" smtClean="0">
                <a:solidFill>
                  <a:srgbClr val="002060"/>
                </a:solidFill>
              </a:rPr>
              <a:t> (1943 г.)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8596" y="1714488"/>
            <a:ext cx="4023360" cy="4829180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Венгерский переводчик и писатель, переводит со </a:t>
            </a:r>
            <a:r>
              <a:rPr lang="ru-RU" dirty="0" smtClean="0">
                <a:solidFill>
                  <a:srgbClr val="FFFF00"/>
                </a:solidFill>
              </a:rPr>
              <a:t>103-х языков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оол.jpe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72066" y="2000240"/>
            <a:ext cx="3571900" cy="401450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857364"/>
            <a:ext cx="4023360" cy="440055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/>
              <a:t>Российский полиглот, научный сотрудник Института вирусологии - владеет более чем </a:t>
            </a:r>
            <a:r>
              <a:rPr lang="ru-RU" dirty="0" smtClean="0">
                <a:solidFill>
                  <a:srgbClr val="FFFF00"/>
                </a:solidFill>
              </a:rPr>
              <a:t>100 языками</a:t>
            </a:r>
            <a:r>
              <a:rPr lang="ru-RU" dirty="0" smtClean="0"/>
              <a:t>. Номинант Книги рекордов </a:t>
            </a:r>
            <a:r>
              <a:rPr lang="ru-RU" dirty="0" err="1" smtClean="0"/>
              <a:t>Гиннесса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9" name="Содержимое 8" descr="i.jpe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57752" y="2143116"/>
            <a:ext cx="3656430" cy="3571900"/>
          </a:xfrm>
        </p:spPr>
      </p:pic>
      <p:sp>
        <p:nvSpPr>
          <p:cNvPr id="8" name="Текст 3"/>
          <p:cNvSpPr>
            <a:spLocks noGrp="1"/>
          </p:cNvSpPr>
          <p:nvPr>
            <p:ph type="title"/>
          </p:nvPr>
        </p:nvSpPr>
        <p:spPr>
          <a:xfrm>
            <a:off x="285750" y="285750"/>
            <a:ext cx="8372475" cy="114300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</a:rPr>
              <a:t>Вилли</a:t>
            </a:r>
            <a:r>
              <a:rPr lang="ru-RU" sz="3600" dirty="0" smtClean="0">
                <a:solidFill>
                  <a:srgbClr val="002060"/>
                </a:solidFill>
              </a:rPr>
              <a:t> Мельников (1962 гг.)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Всем</a:t>
            </a:r>
            <a:r>
              <a:rPr lang="ru-RU" dirty="0" smtClean="0">
                <a:solidFill>
                  <a:srgbClr val="FF0000"/>
                </a:solidFill>
              </a:rPr>
              <a:t> полиглотам </a:t>
            </a:r>
            <a:r>
              <a:rPr lang="ru-RU" i="1" dirty="0" smtClean="0">
                <a:solidFill>
                  <a:srgbClr val="002060"/>
                </a:solidFill>
              </a:rPr>
              <a:t>свойственны  </a:t>
            </a:r>
            <a:r>
              <a:rPr lang="ru-RU" dirty="0" smtClean="0">
                <a:solidFill>
                  <a:srgbClr val="FF0000"/>
                </a:solidFill>
              </a:rPr>
              <a:t>качества: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928802"/>
            <a:ext cx="7498080" cy="464347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i="1" dirty="0" smtClean="0">
                <a:solidFill>
                  <a:srgbClr val="002060"/>
                </a:solidFill>
              </a:rPr>
              <a:t>желание</a:t>
            </a:r>
            <a:endParaRPr lang="en-US" i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любопытство 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интерес</a:t>
            </a:r>
            <a:endParaRPr lang="en-US" i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 упорство</a:t>
            </a:r>
            <a:endParaRPr lang="en-US" i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мотивация</a:t>
            </a:r>
            <a:r>
              <a:rPr lang="en-US" i="1" dirty="0" smtClean="0">
                <a:solidFill>
                  <a:srgbClr val="002060"/>
                </a:solidFill>
              </a:rPr>
              <a:t> (</a:t>
            </a:r>
            <a:r>
              <a:rPr lang="ru-RU" i="1" dirty="0" smtClean="0">
                <a:solidFill>
                  <a:srgbClr val="002060"/>
                </a:solidFill>
              </a:rPr>
              <a:t>зачем  это нужно)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личные способности</a:t>
            </a:r>
            <a:endParaRPr lang="en-US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i="1" dirty="0" smtClean="0"/>
              <a:t>       </a:t>
            </a:r>
          </a:p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</a:rPr>
              <a:t>Без всех этих свойств успех не                    возможен!!!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Советы для начинающих полиглотов: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285861"/>
            <a:ext cx="807249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Занимайтесь регулярно. Лучше ежедневно по полчаса, чем раз в неделю семь часов. 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i="1" dirty="0" smtClean="0">
                <a:solidFill>
                  <a:srgbClr val="002060"/>
                </a:solidFill>
              </a:rPr>
              <a:t>Всегда имейте при себе компактно записанные текущие материалы: слова, таблицы, тексты. 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i="1" dirty="0" smtClean="0">
                <a:solidFill>
                  <a:srgbClr val="002060"/>
                </a:solidFill>
              </a:rPr>
              <a:t>Практика всех видов — основа успеха. Поэтому при малейшей возможности говорите на изучаемом языке. 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i="1" dirty="0" smtClean="0">
                <a:solidFill>
                  <a:srgbClr val="002060"/>
                </a:solidFill>
              </a:rPr>
              <a:t>Читайте как можно больше, даже если плохо понимаете текст. Нужно только стараться подбирать материалы по плечу, не  трудные. 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i="1" dirty="0" smtClean="0">
                <a:solidFill>
                  <a:srgbClr val="002060"/>
                </a:solidFill>
              </a:rPr>
              <a:t>Используйте пропадающее попусту время — поездки в транспорте, прогулки, ожидание приема и т.д.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Если тебе еще далеко до полиглота, и ты хочешь выучить хотя бы один из самых легких иностранных языков.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Если ты хочешь развить свою память и способности к языкам.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Если ты хочешь понимать английскую речь и научиться говорить.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Наши советы: </a:t>
            </a:r>
            <a:r>
              <a:rPr lang="ru-RU" sz="3200" dirty="0" smtClean="0">
                <a:solidFill>
                  <a:srgbClr val="FFFF00"/>
                </a:solidFill>
              </a:rPr>
              <a:t>«Как учить английский язык?»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Пора учить английский!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471990" cy="409081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Быть любопытным!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2. Под рукой держать карманный словарик.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3.Не лениться! Делать заметки каждый раз, когда слово, кажется новым.</a:t>
            </a:r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Советы -памятка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User\Local Settings\Temporary Internet Files\Content.IE5\AKISQTDF\MP90043102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71612"/>
            <a:ext cx="928694" cy="714380"/>
          </a:xfrm>
          <a:prstGeom prst="rect">
            <a:avLst/>
          </a:prstGeom>
          <a:noFill/>
        </p:spPr>
      </p:pic>
      <p:pic>
        <p:nvPicPr>
          <p:cNvPr id="6" name="Picture 2" descr="C:\Documents and Settings\User\Local Settings\Temporary Internet Files\Content.IE5\QPQTVQUW\MP90017496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786058"/>
            <a:ext cx="1143008" cy="785818"/>
          </a:xfrm>
          <a:prstGeom prst="rect">
            <a:avLst/>
          </a:prstGeom>
          <a:noFill/>
        </p:spPr>
      </p:pic>
      <p:pic>
        <p:nvPicPr>
          <p:cNvPr id="9" name="Picture 5" descr="C:\Documents and Settings\User\Local Settings\Temporary Internet Files\Content.IE5\OKH5UOF3\MC90029067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143380"/>
            <a:ext cx="1428760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Советы -памятка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5543560" cy="80466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4. Дружить с учителем! Он твой помощник в изучении языка.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142984"/>
            <a:ext cx="1285884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3105835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5. Заглядывать почаще в шпаргалку по грамматике.</a:t>
            </a:r>
          </a:p>
        </p:txBody>
      </p:sp>
      <p:pic>
        <p:nvPicPr>
          <p:cNvPr id="7" name="Picture 2" descr="C:\Documents and Settings\User\Local Settings\Temporary Internet Files\Content.IE5\D427E0WP\MC9000344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000372"/>
            <a:ext cx="2028073" cy="10001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5786" y="4500570"/>
            <a:ext cx="4357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6. Если любишь играть в компьютерные игры -  лучше купи диск на английском языке с игрой или фильмом!</a:t>
            </a:r>
          </a:p>
        </p:txBody>
      </p:sp>
      <p:pic>
        <p:nvPicPr>
          <p:cNvPr id="9" name="Picture 2" descr="C:\Documents and Settings\Mark II\Мои документы\Downloads\gta-4-ciud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429132"/>
            <a:ext cx="1643073" cy="1571636"/>
          </a:xfrm>
          <a:prstGeom prst="rect">
            <a:avLst/>
          </a:prstGeom>
          <a:noFill/>
        </p:spPr>
      </p:pic>
      <p:pic>
        <p:nvPicPr>
          <p:cNvPr id="10" name="Рисунок 9" descr="http://hardline.ru/download/4086/obuch_01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357694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Наша планета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Здесь живут люди разных национальностей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Говорят на разных языках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Имеют свои обычаи и традиции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User\Local Settings\Temporary Internet Files\Content.IE5\QPQTVQUW\MP900438475[1].jpg"/>
          <p:cNvPicPr>
            <a:picLocks noChangeAspect="1" noChangeArrowheads="1"/>
          </p:cNvPicPr>
          <p:nvPr/>
        </p:nvPicPr>
        <p:blipFill>
          <a:blip r:embed="rId2" cstate="print"/>
          <a:srcRect l="12500" t="6092" r="12500" b="17241"/>
          <a:stretch>
            <a:fillRect/>
          </a:stretch>
        </p:blipFill>
        <p:spPr bwMode="auto">
          <a:xfrm>
            <a:off x="714348" y="3357562"/>
            <a:ext cx="6786610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Советы -памятка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5043494" cy="51623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7. Не бояться сделать ошибки. Говорить!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8. Хочешь поехать за границу – читай разговорник!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9. Самое главное – не теряй интереса к учебе!  Больше интересуешься – больше знаешь!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10. Поставь себе цель –зачем я учу английский язык?!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5124" name="Picture 4" descr="C:\Documents and Settings\User\Local Settings\Temporary Internet Files\Content.IE5\AKISQTDF\MC9004244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643050"/>
            <a:ext cx="1357322" cy="714380"/>
          </a:xfrm>
          <a:prstGeom prst="rect">
            <a:avLst/>
          </a:prstGeom>
          <a:noFill/>
        </p:spPr>
      </p:pic>
      <p:pic>
        <p:nvPicPr>
          <p:cNvPr id="7" name="Содержимое 3" descr="http://glingenglish.ru/images/stories/menr3.gif">
            <a:hlinkClick r:id="rId3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929198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User\Local Settings\Temporary Internet Files\Content.IE5\AKISQTDF\MC90037014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3643314"/>
            <a:ext cx="1143009" cy="979774"/>
          </a:xfrm>
          <a:prstGeom prst="rect">
            <a:avLst/>
          </a:prstGeom>
          <a:noFill/>
        </p:spPr>
      </p:pic>
      <p:pic>
        <p:nvPicPr>
          <p:cNvPr id="9" name="Рисунок 8" descr="C:\Documents and Settings\User\Local Settings\Temporary Internet Files\Content.IE5\D427E0WP\MC900383434[1].wm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2928934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1943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Язык международного общения, информации, науки и искусства.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Человеку свойственно стремиться к знаниям.</a:t>
            </a:r>
          </a:p>
          <a:p>
            <a:pPr>
              <a:buNone/>
            </a:pPr>
            <a:endParaRPr lang="ru-RU" sz="4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	Оглянись вокруг! Английский вокруг нас не так ли?….мы видим и слышим…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Начни учить английский язык!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Где я сегодня встречаюсь с английским?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1147" y="268016"/>
            <a:ext cx="2967037" cy="197802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6992" y="2276872"/>
            <a:ext cx="263313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28184" y="2369941"/>
            <a:ext cx="2633133" cy="197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3584" y="4350344"/>
            <a:ext cx="2661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Кафе «Блеск»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624" y="4535010"/>
            <a:ext cx="2244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«Спортивная жизнь»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2372311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«Клуб красоты»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84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328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Английский в школе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74617" y="201363"/>
            <a:ext cx="4575732" cy="34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75856" y="3826290"/>
            <a:ext cx="2336545" cy="175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3636462"/>
            <a:ext cx="1447289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45677" y="3569524"/>
            <a:ext cx="1971924" cy="197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89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346208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офисе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827764"/>
            <a:ext cx="2635024" cy="1772980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76672"/>
            <a:ext cx="2759183" cy="19780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9489" y="2852936"/>
            <a:ext cx="2633133" cy="175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9036" y="2668270"/>
            <a:ext cx="1583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Нельзя курить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991" y="4633768"/>
            <a:ext cx="803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63031" y="4649993"/>
            <a:ext cx="88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Наверх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89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магазинах одежды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1019" y="213577"/>
            <a:ext cx="2635024" cy="1977322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688" y="188640"/>
            <a:ext cx="2638684" cy="19780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49811" y="213226"/>
            <a:ext cx="2629238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2247" y="2385788"/>
            <a:ext cx="2633133" cy="175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47864" y="2278825"/>
            <a:ext cx="2629238" cy="197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28184" y="2497273"/>
            <a:ext cx="2633133" cy="171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89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15" y="5670836"/>
            <a:ext cx="4917589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Парфюмерия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3152" y="260715"/>
            <a:ext cx="2271549" cy="2442526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332656"/>
            <a:ext cx="2410544" cy="24105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30406" y="3083592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9543" y="3083592"/>
            <a:ext cx="2426845" cy="240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16216" y="2690991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«Красавицы»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51301" y="2703241"/>
            <a:ext cx="1941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«Роковые мечты»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38567" y="5545021"/>
            <a:ext cx="2703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«Гипнотический яд»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2215" y="5486170"/>
            <a:ext cx="3222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«Чистый бриллиант»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89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418" y="5681411"/>
            <a:ext cx="4996783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</a:t>
            </a:r>
            <a:r>
              <a:rPr lang="ru-RU" b="1" dirty="0" smtClean="0">
                <a:solidFill>
                  <a:srgbClr val="FF0000"/>
                </a:solidFill>
              </a:rPr>
              <a:t>ытовая химия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3085" y="285984"/>
            <a:ext cx="2736304" cy="2736304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198986"/>
            <a:ext cx="2392370" cy="239237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51920" y="2109264"/>
            <a:ext cx="2155298" cy="215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89201" y="3002247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«Палитра»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21654" y="4303882"/>
            <a:ext cx="3222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«Аккуратный»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591356"/>
            <a:ext cx="3222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«Свежая вода»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89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418" y="5681411"/>
            <a:ext cx="4996783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</a:t>
            </a:r>
            <a:r>
              <a:rPr lang="ru-RU" b="1" dirty="0" smtClean="0">
                <a:solidFill>
                  <a:srgbClr val="FF0000"/>
                </a:solidFill>
              </a:rPr>
              <a:t>ытовая химия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3085" y="285984"/>
            <a:ext cx="2736304" cy="2736304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198986"/>
            <a:ext cx="2392370" cy="239237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51920" y="2109264"/>
            <a:ext cx="2155298" cy="215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89201" y="3002247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«Палитра»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21654" y="4303882"/>
            <a:ext cx="3222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«Аккуратный»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591356"/>
            <a:ext cx="3222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«Свежая вода»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89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Английский и мой компьютер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35977"/>
            <a:ext cx="2635024" cy="1815238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0206" y="319126"/>
            <a:ext cx="3056664" cy="17957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8682" y="635977"/>
            <a:ext cx="2414730" cy="178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8739" y="2617771"/>
            <a:ext cx="1577716" cy="112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76154" y="3576852"/>
            <a:ext cx="1687055" cy="104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08303" y="2669952"/>
            <a:ext cx="1553013" cy="11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61487" y="3573016"/>
            <a:ext cx="14838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F:\Картинки на тему Учим Английский\i.jpg You Tub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0921" y="2471592"/>
            <a:ext cx="1955233" cy="91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89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Но всех их объединяет </a:t>
            </a:r>
            <a:r>
              <a:rPr lang="en-US" dirty="0" smtClean="0">
                <a:solidFill>
                  <a:srgbClr val="FF0000"/>
                </a:solidFill>
              </a:rPr>
              <a:t>English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Язык международного общения</a:t>
            </a:r>
          </a:p>
          <a:p>
            <a:endParaRPr lang="en-US" dirty="0" smtClean="0"/>
          </a:p>
          <a:p>
            <a:r>
              <a:rPr lang="ru-RU" sz="2400" dirty="0" smtClean="0">
                <a:solidFill>
                  <a:srgbClr val="002060"/>
                </a:solidFill>
              </a:rPr>
              <a:t>В более </a:t>
            </a:r>
            <a:r>
              <a:rPr lang="ru-RU" sz="2400" dirty="0" smtClean="0">
                <a:solidFill>
                  <a:srgbClr val="FF0000"/>
                </a:solidFill>
              </a:rPr>
              <a:t>100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странах мира говорят на английском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Примерно</a:t>
            </a:r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FF0000"/>
                </a:solidFill>
              </a:rPr>
              <a:t> 1,500,000,000 </a:t>
            </a:r>
            <a:r>
              <a:rPr lang="ru-RU" sz="2400" dirty="0" smtClean="0">
                <a:solidFill>
                  <a:srgbClr val="002060"/>
                </a:solidFill>
              </a:rPr>
              <a:t>людей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Еще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1, 000,000,000 </a:t>
            </a:r>
            <a:r>
              <a:rPr lang="ru-RU" sz="2400" dirty="0" smtClean="0">
                <a:solidFill>
                  <a:srgbClr val="002060"/>
                </a:solidFill>
              </a:rPr>
              <a:t>людей изучают этот язык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75% всех писем и почтовых открыток в мире пишут на английском языке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На английском уже говорят на </a:t>
            </a:r>
            <a:r>
              <a:rPr lang="ru-RU" sz="2400" dirty="0" smtClean="0">
                <a:solidFill>
                  <a:srgbClr val="FFFF00"/>
                </a:solidFill>
              </a:rPr>
              <a:t>«других планетах</a:t>
            </a:r>
            <a:r>
              <a:rPr lang="ru-RU" sz="2400" b="1" dirty="0" smtClean="0">
                <a:solidFill>
                  <a:srgbClr val="002060"/>
                </a:solidFill>
              </a:rPr>
              <a:t>», не так ли?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460509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Моя музыка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9518" y="213226"/>
            <a:ext cx="1978025" cy="1978025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001" y="213226"/>
            <a:ext cx="1978024" cy="19780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677005" y="213226"/>
            <a:ext cx="197485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23728" y="2852936"/>
            <a:ext cx="197485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51855" y="2780928"/>
            <a:ext cx="197485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89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05264"/>
            <a:ext cx="3961580" cy="85496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Пресса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88640"/>
            <a:ext cx="4353256" cy="5594273"/>
          </a:xfrm>
        </p:spPr>
      </p:pic>
      <p:sp>
        <p:nvSpPr>
          <p:cNvPr id="3" name="Прямоугольник 2"/>
          <p:cNvSpPr/>
          <p:nvPr/>
        </p:nvSpPr>
        <p:spPr>
          <a:xfrm>
            <a:off x="1815699" y="3842823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«Мода» -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1916832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«17»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66981" y="2708920"/>
            <a:ext cx="1230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«</a:t>
            </a:r>
            <a:r>
              <a:rPr lang="ru-RU" dirty="0" err="1" smtClean="0"/>
              <a:t>Гламур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524254"/>
            <a:ext cx="1616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«Коллекции» -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286" y="916895"/>
            <a:ext cx="2753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«Цифровая фотография» -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66981" y="260648"/>
            <a:ext cx="125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«Футбол»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09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5666129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Мелочи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348" y="3731996"/>
            <a:ext cx="2849213" cy="1839723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6983" y="472480"/>
            <a:ext cx="1609471" cy="28446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96136" y="472480"/>
            <a:ext cx="1165161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55876" y="3717032"/>
            <a:ext cx="1800200" cy="258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Объект 7" descr="http://im6-tub-ru.yandex.net/i?id=383283653-03-72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8790" y="476672"/>
            <a:ext cx="2274371" cy="222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F:\Картинки на тему Учим Английский\майка     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313697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0" y="3714752"/>
            <a:ext cx="3200647" cy="25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134096" y="2506762"/>
            <a:ext cx="1324080" cy="140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56750" y="2819184"/>
            <a:ext cx="1324080" cy="133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89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7434" y="-63787"/>
            <a:ext cx="8069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Словарь англицизмов из школьной жизни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3" y="857233"/>
          <a:ext cx="8643998" cy="5921418"/>
        </p:xfrm>
        <a:graphic>
          <a:graphicData uri="http://schemas.openxmlformats.org/drawingml/2006/table">
            <a:tbl>
              <a:tblPr/>
              <a:tblGrid>
                <a:gridCol w="611963"/>
                <a:gridCol w="1940304"/>
                <a:gridCol w="1672653"/>
                <a:gridCol w="1672653"/>
                <a:gridCol w="2746425"/>
              </a:tblGrid>
              <a:tr h="31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Англицизм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English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Перевод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Примечание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баскетбол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basket, ball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корзина, мяч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Мы идем на баскетбол.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бизнесмен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businessman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предприниматель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Он – предприниматель.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бойфренд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boyfriend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возлюбленный, парень, дружок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Хочу познакомить тебя с моим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бойфрендом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боты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boot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обувь, туфли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Столько  ботов, а 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бутиться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не во что!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бэби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baby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ребенок, малыш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 моей тети младшему бэби – год.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гейм,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геймер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game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компьютерная игра, игрок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Он обожает собирать  компьютерные геймы. У него уже большая коллекция.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дивидишник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DVD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player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DVD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плейер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Посмотри на мой новый 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дивидишник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!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имидж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image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образ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Ты поменял свой имидж?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инглиш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english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английский язык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 инглиш идешь?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кликать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click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Нажимать на кнопку «мыши»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Кликать мышкой по ссылкам, полученным из интернета – опасно!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2852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Словарь англицизмов из школьной жизни</a:t>
            </a:r>
            <a:endParaRPr lang="ru-RU" sz="3200" dirty="0" smtClean="0"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071547"/>
          <a:ext cx="8715404" cy="5500725"/>
        </p:xfrm>
        <a:graphic>
          <a:graphicData uri="http://schemas.openxmlformats.org/drawingml/2006/table">
            <a:tbl>
              <a:tblPr/>
              <a:tblGrid>
                <a:gridCol w="428628"/>
                <a:gridCol w="1559586"/>
                <a:gridCol w="1798000"/>
                <a:gridCol w="1896272"/>
                <a:gridCol w="3032918"/>
              </a:tblGrid>
              <a:tr h="315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комп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computer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компьютер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Опять мой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комп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завис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логин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login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имя пользователя в сети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Мой логин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helga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лузер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loser, to lose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неудачник, терять проигрывать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Ну, ты и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лузер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!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мазер-фазер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mother-father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мама, папа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Нужно к приходу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мазера-фазера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прибраться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массмедиа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Mass Media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СМИ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Интернет является одним из самых популярных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Массмедия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среди подростков.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маус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mause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мышь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 тебя такой навороченный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маус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миллениум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Millennium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тысячелетие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Наше поколение  вошло в новый миллениум.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менеджер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manager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правляющий,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руководитель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Я хочу стать менеджером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ОК!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O’kay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ладно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ОК! Договорились!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онлайн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online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 сети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Я вижу его, он в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онлайн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"/>
            <a:ext cx="8643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Словарь англицизмов из школьной жизни</a:t>
            </a:r>
            <a:endParaRPr lang="ru-RU" sz="3200" dirty="0" smtClean="0"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642919"/>
          <a:ext cx="8643998" cy="6215078"/>
        </p:xfrm>
        <a:graphic>
          <a:graphicData uri="http://schemas.openxmlformats.org/drawingml/2006/table">
            <a:tbl>
              <a:tblPr/>
              <a:tblGrid>
                <a:gridCol w="357190"/>
                <a:gridCol w="1714512"/>
                <a:gridCol w="1605935"/>
                <a:gridCol w="1773349"/>
                <a:gridCol w="3193012"/>
              </a:tblGrid>
              <a:tr h="847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пазлы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puzzle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головоломка, ребус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Моя младшая сестра обожает собирать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пазлы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. Она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простол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ас в этом деле!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постер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poster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плакат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Вижу новый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постер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прайс-лист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prise list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писок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цен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 новом прайс-листе цена этого учебника дороже.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презент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present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подарок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Вот это презент!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рэкит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racket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шантаж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«Наш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рэкит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»  приехал ( о брате-студенте)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секьюрити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secure, security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охранять, безопасность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 нас  в школе новый секьюрити?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сэндвич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sandwich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бутерброд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Ты с чем любишь сэндвич?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тинейджер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teenager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подросток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 нас все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тинейджеры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этим увлекаются.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трек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track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беговая дорожка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Ты слушал новый трек….?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уикэнд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weekend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конец недели, выходные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Дети провели незабываемый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уикэнд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на природе рядом с озером</a:t>
                      </a:r>
                    </a:p>
                  </a:txBody>
                  <a:tcPr marL="51175" marR="5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</a:rPr>
              <a:t>Хорошее владение английским языком очень пригодится нам в жизни!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«Почему на английском языке говорят во всем мире?»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Зачем учить английский язык?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5993"/>
            <a:ext cx="8229600" cy="271464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У нас у всех есть свои любимые увлечения. Это могут быть компьютеры, музыка,  бизнес, спорт и т.д.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В наше время СМИ, такие как интернет, телевидение и пресса, дают неограниченное количество информации по любым вопросам. Мы живем в век информации.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20827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Знания английского </a:t>
            </a:r>
            <a:r>
              <a:rPr lang="ru-RU" sz="3600" dirty="0" smtClean="0">
                <a:solidFill>
                  <a:srgbClr val="002060"/>
                </a:solidFill>
              </a:rPr>
              <a:t>увеличивает возможности получения информации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Program Files\Microsoft Office\MEDIA\CAGCAT10\j030148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72074"/>
            <a:ext cx="1798625" cy="1337767"/>
          </a:xfrm>
          <a:prstGeom prst="rect">
            <a:avLst/>
          </a:prstGeom>
          <a:noFill/>
        </p:spPr>
      </p:pic>
      <p:pic>
        <p:nvPicPr>
          <p:cNvPr id="1027" name="Picture 3" descr="C:\Documents and Settings\User\Local Settings\Temporary Internet Files\Content.IE5\OKH5UOF3\MP9004387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072074"/>
            <a:ext cx="1857388" cy="1285884"/>
          </a:xfrm>
          <a:prstGeom prst="rect">
            <a:avLst/>
          </a:prstGeom>
          <a:noFill/>
        </p:spPr>
      </p:pic>
      <p:pic>
        <p:nvPicPr>
          <p:cNvPr id="1028" name="Picture 4" descr="C:\Documents and Settings\User\Local Settings\Temporary Internet Files\Content.IE5\AKISQTDF\MC90043161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786322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848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Научная литература. Английский – основной язык мира науки, 95 % статей в научных журналах написаны на английском языке.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Знания английского </a:t>
            </a:r>
            <a:r>
              <a:rPr lang="ru-RU" sz="4000" dirty="0" smtClean="0">
                <a:solidFill>
                  <a:srgbClr val="002060"/>
                </a:solidFill>
              </a:rPr>
              <a:t>увеличивает возможности получения информации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33" name="Picture 9" descr="C:\Documents and Settings\User\Local Settings\Temporary Internet Files\Content.IE5\OKH5UOF3\MP9002899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000504"/>
            <a:ext cx="2500330" cy="1950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428625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Обеспечивает доступ почти ко всей информации во всемирной паутине.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Можете читать произведения британских и американских авторов в оригинале, а также книги, переведенные на английский с других языков.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65416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Большинство всемирной информации дается на </a:t>
            </a:r>
            <a:r>
              <a:rPr lang="ru-RU" sz="3600" dirty="0" smtClean="0">
                <a:solidFill>
                  <a:srgbClr val="FF0000"/>
                </a:solidFill>
              </a:rPr>
              <a:t>английском языке.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Documents and Settings\User\Local Settings\Temporary Internet Files\Content.IE5\AKISQTDF\MC900440386[1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000636"/>
            <a:ext cx="319564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User\Local Settings\Temporary Internet Files\Content.IE5\OKH5UOF3\MP90042778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000636"/>
            <a:ext cx="178595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 у тебя проблемы </a:t>
            </a:r>
            <a:r>
              <a:rPr lang="ru-RU" dirty="0" smtClean="0">
                <a:solidFill>
                  <a:srgbClr val="FF0000"/>
                </a:solidFill>
              </a:rPr>
              <a:t>с английским?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Тебе сложно учить незнакомые слова?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 тебя не получается произношение?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 может быть просто лень тренировать свою память?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Тебе стыдно признаться в этом и ты говоришь: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«Зачем учить английский? Я не буду сдавать его на экзамене, он не пригодится мне в жизни».</a:t>
            </a:r>
          </a:p>
          <a:p>
            <a:pPr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http://im2-tub-ru.yandex.net/i?id=30466259-27-7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5214950"/>
            <a:ext cx="242889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393561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Пресса.  Во всех странах мира продаются газеты и журналы на английском языке.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Знания английского </a:t>
            </a:r>
            <a:r>
              <a:rPr lang="ru-RU" sz="4400" dirty="0" smtClean="0">
                <a:solidFill>
                  <a:srgbClr val="002060"/>
                </a:solidFill>
              </a:rPr>
              <a:t>увеличивает возможности получения информации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8" name="Picture 6" descr="C:\Documents and Settings\User\Local Settings\Temporary Internet Files\Content.IE5\OKH5UOF3\MP9004384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714752"/>
            <a:ext cx="2843210" cy="1901758"/>
          </a:xfrm>
          <a:prstGeom prst="rect">
            <a:avLst/>
          </a:prstGeom>
          <a:noFill/>
        </p:spPr>
      </p:pic>
      <p:pic>
        <p:nvPicPr>
          <p:cNvPr id="3079" name="Picture 7" descr="C:\Documents and Settings\User\Local Settings\Temporary Internet Files\Content.IE5\D427E0WP\MP9004033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214686"/>
            <a:ext cx="390144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0705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Обзоры новостей. Зная английский, вы легко можете смотреть международные телевизионные сети: </a:t>
            </a:r>
            <a:r>
              <a:rPr lang="en-US" dirty="0" smtClean="0">
                <a:solidFill>
                  <a:srgbClr val="002060"/>
                </a:solidFill>
              </a:rPr>
              <a:t>CNN International</a:t>
            </a:r>
            <a:r>
              <a:rPr lang="ru-RU" dirty="0" smtClean="0">
                <a:solidFill>
                  <a:srgbClr val="002060"/>
                </a:solidFill>
              </a:rPr>
              <a:t> и </a:t>
            </a:r>
            <a:r>
              <a:rPr lang="en-US" dirty="0" smtClean="0">
                <a:solidFill>
                  <a:srgbClr val="002060"/>
                </a:solidFill>
              </a:rPr>
              <a:t>NBC.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Знания английского </a:t>
            </a:r>
            <a:r>
              <a:rPr lang="ru-RU" sz="4400" dirty="0" smtClean="0">
                <a:solidFill>
                  <a:srgbClr val="002060"/>
                </a:solidFill>
              </a:rPr>
              <a:t>увеличивает возможности получения информации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User\Local Settings\Temporary Internet Files\Content.IE5\QPQTVQUW\MC9002346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714752"/>
            <a:ext cx="1739189" cy="1739189"/>
          </a:xfrm>
          <a:prstGeom prst="rect">
            <a:avLst/>
          </a:prstGeom>
          <a:noFill/>
        </p:spPr>
      </p:pic>
      <p:pic>
        <p:nvPicPr>
          <p:cNvPr id="2051" name="Picture 3" descr="C:\Documents and Settings\User\Local Settings\Temporary Internet Files\Content.IE5\AKISQTDF\MP90043103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429000"/>
            <a:ext cx="2000232" cy="2118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Почти все международные конференции и соревнования проводятся на английском языке. Такие как: Олимпийские игры или конкурс Мисс Мира.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Переговоры и совещания дипломатов из разных стран ведутся на английском языке.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Знание английского </a:t>
            </a:r>
            <a:r>
              <a:rPr lang="ru-RU" dirty="0" smtClean="0">
                <a:solidFill>
                  <a:srgbClr val="002060"/>
                </a:solidFill>
              </a:rPr>
              <a:t>помогает в общении с людьми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30" name="Picture 6" descr="C:\Documents and Settings\User\Local Settings\Temporary Internet Files\Content.IE5\D427E0WP\MP9004230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643446"/>
            <a:ext cx="2643206" cy="2000264"/>
          </a:xfrm>
          <a:prstGeom prst="rect">
            <a:avLst/>
          </a:prstGeom>
          <a:noFill/>
        </p:spPr>
      </p:pic>
      <p:pic>
        <p:nvPicPr>
          <p:cNvPr id="1026" name="Picture 2" descr="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500570"/>
            <a:ext cx="235745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 легкостью путешествовать по всему миру, так как на английском говорят более, чем в 100 странах мира.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Зная английский язык, вы без труда можете спросить дорогу.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Завязать беседу или попросить о помощи.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Кто знает, может однажды ваши знания английского спасут вам жизнь!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Знание английского </a:t>
            </a:r>
            <a:r>
              <a:rPr lang="ru-RU" dirty="0" smtClean="0">
                <a:solidFill>
                  <a:srgbClr val="002060"/>
                </a:solidFill>
              </a:rPr>
              <a:t>помогает в общении с людьми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3555" name="Picture 3" descr="C:\Documents and Settings\User\Local Settings\Temporary Internet Files\Content.IE5\QPQTVQUW\MP900402297[1].jpg"/>
          <p:cNvPicPr>
            <a:picLocks noChangeAspect="1" noChangeArrowheads="1"/>
          </p:cNvPicPr>
          <p:nvPr/>
        </p:nvPicPr>
        <p:blipFill>
          <a:blip r:embed="rId2" cstate="print"/>
          <a:srcRect l="1831" t="26758" b="9155"/>
          <a:stretch>
            <a:fillRect/>
          </a:stretch>
        </p:blipFill>
        <p:spPr bwMode="auto">
          <a:xfrm>
            <a:off x="4786314" y="4857736"/>
            <a:ext cx="383000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Быть бизнесменом или бизнес-леди мирового класса.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Стать хорошим ученым, контактировать с учеными из других стран, посещать международные конференции и академические центры за границей.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Знание английского языка </a:t>
            </a:r>
            <a:r>
              <a:rPr lang="ru-RU" dirty="0" smtClean="0">
                <a:solidFill>
                  <a:srgbClr val="002060"/>
                </a:solidFill>
              </a:rPr>
              <a:t>позволит вам: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Documents and Settings\User\Local Settings\Temporary Internet Files\Content.IE5\D427E0WP\MC90019819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071942"/>
            <a:ext cx="3357554" cy="250033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Local Settings\Temporary Internet Files\Content.IE5\QPQTVQUW\MP90043173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143380"/>
            <a:ext cx="378621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1897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Более эффективно использовать ваш компьютер.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Знание английского языка </a:t>
            </a:r>
            <a:r>
              <a:rPr lang="ru-RU" dirty="0" smtClean="0">
                <a:solidFill>
                  <a:srgbClr val="002060"/>
                </a:solidFill>
              </a:rPr>
              <a:t>позволит вам: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Documents and Settings\User\Local Settings\Temporary Internet Files\Content.IE5\AKISQTDF\MC9004315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71744"/>
            <a:ext cx="2928958" cy="3043018"/>
          </a:xfrm>
          <a:prstGeom prst="rect">
            <a:avLst/>
          </a:prstGeom>
          <a:noFill/>
        </p:spPr>
      </p:pic>
      <p:pic>
        <p:nvPicPr>
          <p:cNvPr id="2054" name="Picture 6" descr="C:\Documents and Settings\User\Local Settings\Temporary Internet Files\Content.IE5\QPQTVQUW\MC90044151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928934"/>
            <a:ext cx="321471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66205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Смотреть английские и американские фильмы в оригинале.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Читать произведения великих писателей.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Насладиться музыкой на английском языке. Ведь песни становятся еще лучше, если вы понимаете, о чем вы них поется.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Английский помогает </a:t>
            </a:r>
            <a:r>
              <a:rPr lang="ru-RU" dirty="0" smtClean="0">
                <a:solidFill>
                  <a:srgbClr val="002060"/>
                </a:solidFill>
              </a:rPr>
              <a:t>всецело насладиться искусством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074" name="Film"/>
          <p:cNvSpPr>
            <a:spLocks noEditPoints="1" noChangeArrowheads="1"/>
          </p:cNvSpPr>
          <p:nvPr/>
        </p:nvSpPr>
        <p:spPr bwMode="auto">
          <a:xfrm>
            <a:off x="2571736" y="4286256"/>
            <a:ext cx="1214446" cy="210980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Documents and Settings\User\Local Settings\Temporary Internet Files\Content.IE5\QPQTVQUW\MC9002865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256"/>
            <a:ext cx="1791310" cy="1686154"/>
          </a:xfrm>
          <a:prstGeom prst="rect">
            <a:avLst/>
          </a:prstGeom>
          <a:noFill/>
        </p:spPr>
      </p:pic>
      <p:pic>
        <p:nvPicPr>
          <p:cNvPr id="3077" name="Picture 5" descr="&amp;acy;&amp;ncy;&amp;icy;&amp;mcy;&amp;acy;&amp;tscy;&amp;icy;&amp;i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86256"/>
            <a:ext cx="242889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16198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Для поступления во все не технические ВУЗы абитуриенты сдают ЕГЭ по иностранному языку.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подготовка к такому экзамену занимает несколько лет.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Чтобы получить гуманитарное образование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9698" name="Picture 2" descr="C:\Documents and Settings\User\Local Settings\Temporary Internet Files\Content.IE5\AKISQTDF\MP9002851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00438"/>
            <a:ext cx="450059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66205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Написать в вашем резюме для приема на работу  </a:t>
            </a:r>
            <a:r>
              <a:rPr lang="ru-RU" dirty="0" smtClean="0">
                <a:solidFill>
                  <a:srgbClr val="FF0000"/>
                </a:solidFill>
              </a:rPr>
              <a:t>«отличное владение английским», </a:t>
            </a:r>
            <a:r>
              <a:rPr lang="ru-RU" dirty="0" smtClean="0">
                <a:solidFill>
                  <a:srgbClr val="002060"/>
                </a:solidFill>
              </a:rPr>
              <a:t>устроиться на работу вашей мечты.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Получать знания в области различных технологий. (вычислительные системы, генетика, медицина).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Знание английского языка </a:t>
            </a:r>
            <a:r>
              <a:rPr lang="ru-RU" dirty="0" smtClean="0">
                <a:solidFill>
                  <a:srgbClr val="002060"/>
                </a:solidFill>
              </a:rPr>
              <a:t>позволит вам: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Documents and Settings\User\Local Settings\Temporary Internet Files\Content.IE5\OKH5UOF3\MP900442549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14818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Documents and Settings\User\Local Settings\Temporary Internet Files\Content.IE5\QPQTVQUW\MP90040146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00504"/>
            <a:ext cx="271062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14555"/>
            <a:ext cx="8229600" cy="17145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Если вы ищите хорошую работу. Связанную с бизнесом, техникой или наукой. 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Немедленно принимайтесь учить английский язык!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Английский поможет в </a:t>
            </a:r>
            <a:r>
              <a:rPr lang="ru-RU" dirty="0" smtClean="0">
                <a:solidFill>
                  <a:srgbClr val="002060"/>
                </a:solidFill>
              </a:rPr>
              <a:t>продвижении по карьерной лестнице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Содержимое 3" descr="http://glingenglish.ru/images/stories/menr22.gif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38" y="3929066"/>
            <a:ext cx="350046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85738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Все ли думают</a:t>
            </a:r>
            <a:r>
              <a:rPr lang="ru-RU" sz="4000" dirty="0" smtClean="0">
                <a:solidFill>
                  <a:srgbClr val="FF0000"/>
                </a:solidFill>
              </a:rPr>
              <a:t>, что учить иностранный язык необязательно?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« Кто не знает иностранных языков, тот не знает своего собственного» 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И.В. Гете</a:t>
            </a:r>
          </a:p>
          <a:p>
            <a:endParaRPr lang="ru-RU" dirty="0"/>
          </a:p>
        </p:txBody>
      </p:sp>
      <p:pic>
        <p:nvPicPr>
          <p:cNvPr id="5" name="Picture 3" descr="C:\Documents and Settings\User\Local Settings\Temporary Internet Files\Content.IE5\OKH5UOF3\MC9004297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1656" y="4081466"/>
            <a:ext cx="2286016" cy="2071702"/>
          </a:xfrm>
          <a:prstGeom prst="rect">
            <a:avLst/>
          </a:prstGeom>
          <a:noFill/>
        </p:spPr>
      </p:pic>
      <p:pic>
        <p:nvPicPr>
          <p:cNvPr id="6" name="Рисунок 5" descr="http://im8-tub-ru.yandex.net/i?id=290944330-27-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214818"/>
            <a:ext cx="257176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Кем быть?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Documents and Settings\User\Рабочий стол\За голову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429684" cy="45005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5929330"/>
            <a:ext cx="8072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Зная английский </a:t>
            </a:r>
            <a:r>
              <a:rPr lang="ru-RU" sz="2800" dirty="0" smtClean="0">
                <a:solidFill>
                  <a:srgbClr val="002060"/>
                </a:solidFill>
              </a:rPr>
              <a:t>ты можешь быть!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3346542_professii_1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1632"/>
            <a:ext cx="3257544" cy="4940640"/>
          </a:xfrm>
        </p:spPr>
      </p:pic>
      <p:pic>
        <p:nvPicPr>
          <p:cNvPr id="8" name="Содержимое 7" descr="aif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71975" y="1785926"/>
            <a:ext cx="3657600" cy="464347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28596" y="571480"/>
            <a:ext cx="3657600" cy="65836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ЛЕТЧИК (ПИЛОТ)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9124" y="571480"/>
            <a:ext cx="3657600" cy="65836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СТЮАРДЕССА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voar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9715" y="1714500"/>
            <a:ext cx="3552569" cy="4533900"/>
          </a:xfrm>
        </p:spPr>
      </p:pic>
      <p:pic>
        <p:nvPicPr>
          <p:cNvPr id="8" name="Содержимое 7" descr="holmes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78380" y="1785938"/>
            <a:ext cx="2644789" cy="446246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00034" y="714356"/>
            <a:ext cx="3657600" cy="65836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УЧИТЕЛЬ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7686" y="714356"/>
            <a:ext cx="3657600" cy="65836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НАУЧНЫЙ ДЕЯТЕЛЬ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omp2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928802"/>
            <a:ext cx="3131820" cy="3657600"/>
          </a:xfrm>
        </p:spPr>
      </p:pic>
      <p:pic>
        <p:nvPicPr>
          <p:cNvPr id="8" name="Содержимое 7" descr="programador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57188" y="2048700"/>
            <a:ext cx="3657600" cy="37226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57158" y="571480"/>
            <a:ext cx="3657600" cy="65836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ПРОГРАММИСТ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86248" y="571480"/>
            <a:ext cx="3657600" cy="65836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ОФИСНЫЙ СОТРУДНИК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tock-vector-profession-set-confident-manager-more-high-quality-vectors-in-our-portfolio-2310924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r="2128" b="4478"/>
          <a:stretch>
            <a:fillRect/>
          </a:stretch>
        </p:blipFill>
        <p:spPr>
          <a:xfrm>
            <a:off x="571472" y="1571612"/>
            <a:ext cx="3643338" cy="5000660"/>
          </a:xfrm>
        </p:spPr>
      </p:pic>
      <p:pic>
        <p:nvPicPr>
          <p:cNvPr id="8" name="Содержимое 7" descr="smallbizcomp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571612"/>
            <a:ext cx="3641470" cy="500066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00034" y="642918"/>
            <a:ext cx="3657600" cy="65836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ДИПЛОМАТ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7686" y="642918"/>
            <a:ext cx="3657600" cy="65836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ЮРИСТ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review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371975" y="1857364"/>
            <a:ext cx="3657600" cy="500063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57158" y="642918"/>
            <a:ext cx="3657600" cy="65836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ЖУРНАЛИСТ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7686" y="642918"/>
            <a:ext cx="3657600" cy="6583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ТЕЛЕВЕДУЩИЙ (РАДИОВЕДУЩИЙ)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Содержимое 9" descr="88cc95bd88be3d86-larg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14348" y="1697227"/>
            <a:ext cx="3071834" cy="4946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61008e5f0c1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2643182"/>
            <a:ext cx="3657600" cy="390287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928670"/>
            <a:ext cx="3657600" cy="129941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ЗВЕЗДА ШОУ БИЗНЕСА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928670"/>
            <a:ext cx="3300434" cy="12994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АРТИСТ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Documents and Settings\User\Рабочий стол\билан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14620"/>
            <a:ext cx="414340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ПЖД нужны молодые волонтеры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2643182"/>
            <a:ext cx="3500461" cy="4000528"/>
          </a:xfrm>
        </p:spPr>
      </p:pic>
      <p:pic>
        <p:nvPicPr>
          <p:cNvPr id="8" name="Содержимое 7" descr="гостинечного сервиса, аэропортов и такси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9124" y="2643182"/>
            <a:ext cx="3857652" cy="400052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785794"/>
            <a:ext cx="3657600" cy="144229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ПЖД нужны МОЛОДЫЕ ВОЛОНТЕРЫ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857232"/>
            <a:ext cx="3657600" cy="137085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Гостиничный сервис аэропортов и такси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785794"/>
            <a:ext cx="3657600" cy="144229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АССИСТЕНТ - ПЕРЕВОДЧИК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857232"/>
            <a:ext cx="3657600" cy="137085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ПЕРЕВОДЧИК – УДАЛЕННЫЙ РАБОТНИК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Documents and Settings\User\Рабочий стол\Переводчик, удаленный работник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357430"/>
            <a:ext cx="3286148" cy="4214842"/>
          </a:xfrm>
          <a:prstGeom prst="rect">
            <a:avLst/>
          </a:prstGeom>
          <a:noFill/>
        </p:spPr>
      </p:pic>
      <p:pic>
        <p:nvPicPr>
          <p:cNvPr id="2" name="Picture 2" descr="C:\Documents and Settings\User\Рабочий стол\переводчик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6"/>
            <a:ext cx="335758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457200" y="857232"/>
            <a:ext cx="3657600" cy="137085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ОФИС - МЕНЕДЖЕР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785794"/>
            <a:ext cx="3657600" cy="144229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ГУВЕРНАНТКА - НЯНЯ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Picture 3" descr="C:\Documents and Settings\User\Рабочий стол\Гувернантка-няня 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428868"/>
            <a:ext cx="3657600" cy="4143404"/>
          </a:xfrm>
          <a:prstGeom prst="rect">
            <a:avLst/>
          </a:prstGeom>
          <a:noFill/>
        </p:spPr>
      </p:pic>
      <p:pic>
        <p:nvPicPr>
          <p:cNvPr id="5122" name="Picture 2" descr="C:\Documents and Settings\User\Рабочий стол\Мужчина в галстуке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00306"/>
            <a:ext cx="328614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Люди давно понимали важность знания языков.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Стремились к знаниям и общению с другими народами.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мире огромное количество </a:t>
            </a:r>
            <a:r>
              <a:rPr lang="ru-RU" dirty="0" smtClean="0">
                <a:solidFill>
                  <a:srgbClr val="FFFF00"/>
                </a:solidFill>
              </a:rPr>
              <a:t>полиглотов </a:t>
            </a:r>
            <a:r>
              <a:rPr lang="ru-RU" dirty="0" smtClean="0">
                <a:solidFill>
                  <a:srgbClr val="002060"/>
                </a:solidFill>
              </a:rPr>
              <a:t>–людей, владеющих более четырьмя языками.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Пора</a:t>
            </a:r>
            <a:r>
              <a:rPr lang="ru-RU" dirty="0" smtClean="0">
                <a:solidFill>
                  <a:srgbClr val="FF0000"/>
                </a:solidFill>
              </a:rPr>
              <a:t> учить английский!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9131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9131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57158" y="1500174"/>
            <a:ext cx="4040188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СЕКРЕТАРЬ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6" y="1357298"/>
            <a:ext cx="4041775" cy="857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ОПЕРАТОР СВЯЗИ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User\Рабочий стол\секретарь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428868"/>
            <a:ext cx="3143271" cy="4214842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Оператор связи i.jpg"/>
          <p:cNvPicPr>
            <a:picLocks noChangeAspect="1" noChangeArrowheads="1"/>
          </p:cNvPicPr>
          <p:nvPr/>
        </p:nvPicPr>
        <p:blipFill>
          <a:blip r:embed="rId3" cstate="print"/>
          <a:srcRect b="19231"/>
          <a:stretch>
            <a:fillRect/>
          </a:stretch>
        </p:blipFill>
        <p:spPr bwMode="auto">
          <a:xfrm>
            <a:off x="4643438" y="2357430"/>
            <a:ext cx="385765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83362"/>
          </a:xfrm>
        </p:spPr>
        <p:txBody>
          <a:bodyPr>
            <a:normAutofit/>
          </a:bodyPr>
          <a:lstStyle/>
          <a:p>
            <a:r>
              <a:rPr lang="ru-RU" b="1" dirty="0" smtClean="0"/>
              <a:t>	</a:t>
            </a:r>
            <a:r>
              <a:rPr lang="ru-RU" sz="3100" b="1" dirty="0" smtClean="0">
                <a:solidFill>
                  <a:srgbClr val="FF0000"/>
                </a:solidFill>
              </a:rPr>
              <a:t>Знание английского языка в </a:t>
            </a:r>
            <a:r>
              <a:rPr lang="ru-RU" sz="3100" b="1" dirty="0" smtClean="0">
                <a:solidFill>
                  <a:srgbClr val="002060"/>
                </a:solidFill>
              </a:rPr>
              <a:t>современном обществе все более </a:t>
            </a:r>
            <a:r>
              <a:rPr lang="ru-RU" sz="3100" b="1" dirty="0" smtClean="0">
                <a:solidFill>
                  <a:srgbClr val="FFFF00"/>
                </a:solidFill>
              </a:rPr>
              <a:t>востребовано. </a:t>
            </a: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3100" b="1" dirty="0" smtClean="0">
                <a:solidFill>
                  <a:srgbClr val="002060"/>
                </a:solidFill>
              </a:rPr>
              <a:t>Специалисты, свободно владеющие им, имеют конкурентное </a:t>
            </a:r>
            <a:r>
              <a:rPr lang="ru-RU" sz="3100" b="1" dirty="0" smtClean="0">
                <a:solidFill>
                  <a:srgbClr val="FFFF00"/>
                </a:solidFill>
              </a:rPr>
              <a:t>преимущество</a:t>
            </a:r>
            <a:r>
              <a:rPr lang="ru-RU" sz="3100" b="1" dirty="0" smtClean="0">
                <a:solidFill>
                  <a:srgbClr val="002060"/>
                </a:solidFill>
              </a:rPr>
              <a:t> на рынке труда перед прочими претендентами, а также могут рассчитывать на </a:t>
            </a:r>
            <a:r>
              <a:rPr lang="ru-RU" sz="3100" b="1" dirty="0" smtClean="0">
                <a:solidFill>
                  <a:srgbClr val="FFFF00"/>
                </a:solidFill>
              </a:rPr>
              <a:t>более высокий заработок.</a:t>
            </a:r>
            <a:endParaRPr lang="ru-RU" sz="3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400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700" dirty="0" smtClean="0">
                <a:solidFill>
                  <a:srgbClr val="002060"/>
                </a:solidFill>
              </a:rPr>
              <a:t>Изучение любого иностранного </a:t>
            </a:r>
            <a:r>
              <a:rPr lang="ru-RU" sz="2700" b="1" dirty="0" smtClean="0">
                <a:solidFill>
                  <a:srgbClr val="002060"/>
                </a:solidFill>
              </a:rPr>
              <a:t>языка</a:t>
            </a:r>
            <a:r>
              <a:rPr lang="ru-RU" sz="2700" dirty="0" smtClean="0">
                <a:solidFill>
                  <a:srgbClr val="002060"/>
                </a:solidFill>
              </a:rPr>
              <a:t> - это нелегкий труд, и </a:t>
            </a:r>
            <a:r>
              <a:rPr lang="ru-RU" sz="2700" dirty="0" smtClean="0">
                <a:solidFill>
                  <a:srgbClr val="FFFF00"/>
                </a:solidFill>
              </a:rPr>
              <a:t>это работа, </a:t>
            </a:r>
            <a:r>
              <a:rPr lang="ru-RU" sz="2700" dirty="0" smtClean="0">
                <a:solidFill>
                  <a:srgbClr val="002060"/>
                </a:solidFill>
              </a:rPr>
              <a:t>прежде всего, </a:t>
            </a:r>
            <a:r>
              <a:rPr lang="ru-RU" sz="2700" dirty="0" smtClean="0">
                <a:solidFill>
                  <a:srgbClr val="FFFF00"/>
                </a:solidFill>
              </a:rPr>
              <a:t>над самим собой.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700" dirty="0" smtClean="0">
                <a:solidFill>
                  <a:srgbClr val="002060"/>
                </a:solidFill>
              </a:rPr>
              <a:t>Ведь чем больше времени Вы посвящаете </a:t>
            </a:r>
            <a:r>
              <a:rPr lang="ru-RU" sz="2700" dirty="0" smtClean="0">
                <a:solidFill>
                  <a:srgbClr val="FF0000"/>
                </a:solidFill>
              </a:rPr>
              <a:t>изучению иностранного </a:t>
            </a:r>
            <a:r>
              <a:rPr lang="ru-RU" sz="2700" b="1" dirty="0" smtClean="0">
                <a:solidFill>
                  <a:srgbClr val="FF0000"/>
                </a:solidFill>
              </a:rPr>
              <a:t>языка</a:t>
            </a:r>
            <a:r>
              <a:rPr lang="ru-RU" sz="2700" dirty="0" smtClean="0">
                <a:solidFill>
                  <a:srgbClr val="FF0000"/>
                </a:solidFill>
              </a:rPr>
              <a:t>, </a:t>
            </a:r>
            <a:r>
              <a:rPr lang="ru-RU" sz="2700" dirty="0" smtClean="0">
                <a:solidFill>
                  <a:srgbClr val="002060"/>
                </a:solidFill>
              </a:rPr>
              <a:t>тем лучше будут</a:t>
            </a:r>
            <a:r>
              <a:rPr lang="ru-RU" sz="2700" dirty="0" smtClean="0">
                <a:solidFill>
                  <a:srgbClr val="FF0000"/>
                </a:solidFill>
              </a:rPr>
              <a:t> ваши успехи в будущем .</a:t>
            </a: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Documents and Settings\User\Рабочий стол\college_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000372"/>
            <a:ext cx="7072362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 знанием языков –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весь мир в твоих руках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Documents and Settings\User\Рабочий стол\1263252503_1255465739_shutterstock_27087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8501122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FFFF00"/>
                </a:solidFill>
              </a:rPr>
              <a:t>Группа «</a:t>
            </a:r>
            <a:r>
              <a:rPr lang="en-US" sz="2000" dirty="0" smtClean="0">
                <a:solidFill>
                  <a:srgbClr val="FFFF00"/>
                </a:solidFill>
              </a:rPr>
              <a:t>Yesterday</a:t>
            </a:r>
            <a:r>
              <a:rPr lang="ru-RU" sz="2000" dirty="0" smtClean="0">
                <a:solidFill>
                  <a:srgbClr val="FFFF00"/>
                </a:solidFill>
              </a:rPr>
              <a:t>»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Красилова Юлия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Яковлев Павел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Изотов Дмитрий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Группа «</a:t>
            </a:r>
            <a:r>
              <a:rPr lang="en-US" sz="2000" dirty="0" smtClean="0">
                <a:solidFill>
                  <a:srgbClr val="FFFF00"/>
                </a:solidFill>
              </a:rPr>
              <a:t>Today</a:t>
            </a:r>
            <a:r>
              <a:rPr lang="ru-RU" sz="2000" dirty="0" smtClean="0">
                <a:solidFill>
                  <a:srgbClr val="FFFF00"/>
                </a:solidFill>
              </a:rPr>
              <a:t>»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Морозова </a:t>
            </a:r>
            <a:r>
              <a:rPr lang="ru-RU" sz="2000" dirty="0" err="1" smtClean="0">
                <a:solidFill>
                  <a:srgbClr val="002060"/>
                </a:solidFill>
              </a:rPr>
              <a:t>Василина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Диденко Инна</a:t>
            </a:r>
          </a:p>
          <a:p>
            <a:r>
              <a:rPr lang="ru-RU" sz="2000" dirty="0" err="1" smtClean="0">
                <a:solidFill>
                  <a:srgbClr val="002060"/>
                </a:solidFill>
              </a:rPr>
              <a:t>Коганец</a:t>
            </a:r>
            <a:r>
              <a:rPr lang="ru-RU" sz="2000" dirty="0" smtClean="0">
                <a:solidFill>
                  <a:srgbClr val="002060"/>
                </a:solidFill>
              </a:rPr>
              <a:t> Юрий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Пушкарева Надежда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Участники проекта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5102225" y="1444625"/>
            <a:ext cx="4041775" cy="39417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Группа «</a:t>
            </a:r>
            <a:r>
              <a:rPr lang="en-US" sz="2000" dirty="0" smtClean="0">
                <a:solidFill>
                  <a:srgbClr val="FFFF00"/>
                </a:solidFill>
              </a:rPr>
              <a:t>Tomorrow</a:t>
            </a:r>
            <a:r>
              <a:rPr lang="ru-RU" sz="2000" dirty="0" smtClean="0">
                <a:solidFill>
                  <a:srgbClr val="FFFF00"/>
                </a:solidFill>
              </a:rPr>
              <a:t>»</a:t>
            </a:r>
          </a:p>
          <a:p>
            <a:r>
              <a:rPr lang="ru-RU" sz="2000" dirty="0" err="1" smtClean="0">
                <a:solidFill>
                  <a:srgbClr val="002060"/>
                </a:solidFill>
              </a:rPr>
              <a:t>Паульс</a:t>
            </a:r>
            <a:r>
              <a:rPr lang="ru-RU" sz="2000" dirty="0" smtClean="0">
                <a:solidFill>
                  <a:srgbClr val="002060"/>
                </a:solidFill>
              </a:rPr>
              <a:t> Кирилл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Войновский Влад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Гуревич Марк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Литвинова </a:t>
            </a:r>
            <a:r>
              <a:rPr lang="ru-RU" sz="2000" dirty="0" err="1" smtClean="0">
                <a:solidFill>
                  <a:srgbClr val="002060"/>
                </a:solidFill>
              </a:rPr>
              <a:t>Карина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83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100" dirty="0" smtClean="0">
                <a:solidFill>
                  <a:srgbClr val="002060"/>
                </a:solidFill>
              </a:rPr>
              <a:t>Учебный проект по программе </a:t>
            </a:r>
            <a:r>
              <a:rPr lang="ru-RU" sz="3100" dirty="0" err="1" smtClean="0">
                <a:solidFill>
                  <a:srgbClr val="00B0F0"/>
                </a:solidFill>
              </a:rPr>
              <a:t>Intel</a:t>
            </a:r>
            <a:r>
              <a:rPr lang="ru-RU" sz="3100" dirty="0" smtClean="0">
                <a:solidFill>
                  <a:srgbClr val="00B0F0"/>
                </a:solidFill>
              </a:rPr>
              <a:t> «Образование  для будущего»: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rgbClr val="FF0000"/>
                </a:solidFill>
              </a:rPr>
              <a:t>«Английский в нашей жизни сегодня и завтра»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rgbClr val="002060"/>
                </a:solidFill>
              </a:rPr>
              <a:t>Автор проекта:  Пушкарева О. М.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учитель английского языка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Анжеро-Судженск, 2012</a:t>
            </a:r>
            <a:r>
              <a:rPr lang="ru-RU" sz="31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Клеопатра (</a:t>
            </a:r>
            <a:r>
              <a:rPr lang="el-GR" dirty="0" smtClean="0">
                <a:solidFill>
                  <a:srgbClr val="002060"/>
                </a:solidFill>
              </a:rPr>
              <a:t>69</a:t>
            </a:r>
            <a:r>
              <a:rPr lang="ru-RU" dirty="0" smtClean="0">
                <a:solidFill>
                  <a:srgbClr val="002060"/>
                </a:solidFill>
              </a:rPr>
              <a:t> -30 гг.до н. э.)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8596" y="1643050"/>
            <a:ext cx="4023360" cy="4900618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Знаменитая Клеопатра, владела </a:t>
            </a:r>
            <a:r>
              <a:rPr lang="ru-RU" dirty="0" smtClean="0">
                <a:solidFill>
                  <a:srgbClr val="FFFF00"/>
                </a:solidFill>
              </a:rPr>
              <a:t>12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языками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160px-Cleopatra_VII_from_Hermitage_Peterburg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919694" y="1514408"/>
            <a:ext cx="1795578" cy="502926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28588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</a:rPr>
              <a:t>Джузеппе</a:t>
            </a:r>
            <a:r>
              <a:rPr lang="en-US" sz="36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effectLst/>
              </a:rPr>
              <a:t>Каспар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effectLst/>
              </a:rPr>
              <a:t>Меццофанти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 (1774 - 1849 гг.)</a:t>
            </a:r>
            <a:endParaRPr lang="ru-RU" sz="360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714488"/>
            <a:ext cx="4023360" cy="5143512"/>
          </a:xfrm>
        </p:spPr>
        <p:txBody>
          <a:bodyPr>
            <a:normAutofit fontScale="77500" lnSpcReduction="20000"/>
          </a:bodyPr>
          <a:lstStyle/>
          <a:p>
            <a:pPr marL="396000" indent="0">
              <a:buNone/>
            </a:pPr>
            <a:r>
              <a:rPr lang="ru-RU" sz="2600" dirty="0" smtClean="0"/>
              <a:t>Итальянский священник,, мог изучить иностранный язык за день. Священник свободно владел </a:t>
            </a:r>
            <a:r>
              <a:rPr lang="ru-RU" sz="2600" dirty="0" smtClean="0">
                <a:solidFill>
                  <a:srgbClr val="FFFF00"/>
                </a:solidFill>
              </a:rPr>
              <a:t>39 языками</a:t>
            </a:r>
            <a:r>
              <a:rPr lang="ru-RU" sz="2600" dirty="0" smtClean="0"/>
              <a:t>, немного говорил на 11, и понимал еще 20.Кардинал знал все европейские языки. Он переводил </a:t>
            </a:r>
            <a:r>
              <a:rPr lang="ru-RU" sz="2600" dirty="0" smtClean="0">
                <a:solidFill>
                  <a:srgbClr val="FFFF00"/>
                </a:solidFill>
              </a:rPr>
              <a:t>со 114 языков и 72 «наречий», </a:t>
            </a:r>
            <a:r>
              <a:rPr lang="ru-RU" sz="2600" dirty="0" smtClean="0"/>
              <a:t>а также с нескольких десятков диалектов. Он также </a:t>
            </a:r>
            <a:r>
              <a:rPr lang="ru-RU" sz="2600" dirty="0" smtClean="0">
                <a:solidFill>
                  <a:srgbClr val="FFFF00"/>
                </a:solidFill>
              </a:rPr>
              <a:t>свободно говорил на 60 языках, почти на 50 писал стихи и эпиграммы. </a:t>
            </a:r>
            <a:r>
              <a:rPr lang="ru-RU" sz="2600" dirty="0" smtClean="0"/>
              <a:t>При этом кардинал никогда не выезжал за пределы Италии.</a:t>
            </a:r>
          </a:p>
          <a:p>
            <a:pPr marL="396000" indent="0">
              <a:buNone/>
            </a:pPr>
            <a:endParaRPr lang="ru-RU" dirty="0" smtClean="0"/>
          </a:p>
          <a:p>
            <a:pPr marL="396000" indent="0">
              <a:buNone/>
            </a:pPr>
            <a:endParaRPr lang="ru-RU" dirty="0"/>
          </a:p>
        </p:txBody>
      </p:sp>
      <p:pic>
        <p:nvPicPr>
          <p:cNvPr id="7" name="Содержимое 6" descr="giuseppe-caspar-mezzofanti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928802"/>
            <a:ext cx="3286148" cy="42851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Ричард </a:t>
            </a:r>
            <a:r>
              <a:rPr lang="ru-RU" sz="3600" dirty="0" err="1" smtClean="0">
                <a:solidFill>
                  <a:srgbClr val="002060"/>
                </a:solidFill>
              </a:rPr>
              <a:t>Фрэнсис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Бертон</a:t>
            </a:r>
            <a:r>
              <a:rPr lang="ru-RU" sz="3600" dirty="0" smtClean="0">
                <a:solidFill>
                  <a:srgbClr val="002060"/>
                </a:solidFill>
              </a:rPr>
              <a:t> (1821-1890 гг.)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714488"/>
            <a:ext cx="4023360" cy="4757742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dirty="0" smtClean="0"/>
              <a:t> Британский путешественник, писатель, поэт, переводчик, этнограф, лингвист, гипнотизёр, фехтовальщик и дипломат, владевший, по некоторым оценкам, </a:t>
            </a:r>
            <a:r>
              <a:rPr lang="ru-RU" dirty="0" smtClean="0">
                <a:solidFill>
                  <a:srgbClr val="FFFF00"/>
                </a:solidFill>
              </a:rPr>
              <a:t>29 языками</a:t>
            </a:r>
            <a:r>
              <a:rPr lang="ru-RU" dirty="0" smtClean="0"/>
              <a:t>, относящимися к различным языковым семьям.</a:t>
            </a:r>
            <a:endParaRPr lang="ru-RU" dirty="0"/>
          </a:p>
        </p:txBody>
      </p:sp>
      <p:pic>
        <p:nvPicPr>
          <p:cNvPr id="7" name="Содержимое 6" descr="220px-RichardFrancisBurton.jpe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928802"/>
            <a:ext cx="3714776" cy="418756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1755</Words>
  <Application>Microsoft Office PowerPoint</Application>
  <PresentationFormat>Экран (4:3)</PresentationFormat>
  <Paragraphs>385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Открытая</vt:lpstr>
      <vt:lpstr>Учи английский язык - и тебе откроется весь мир!</vt:lpstr>
      <vt:lpstr>Наша планета</vt:lpstr>
      <vt:lpstr>Но всех их объединяет English</vt:lpstr>
      <vt:lpstr>А у тебя проблемы с английским?</vt:lpstr>
      <vt:lpstr>Все ли думают, что учить иностранный язык необязательно?</vt:lpstr>
      <vt:lpstr>Пора учить английский!</vt:lpstr>
      <vt:lpstr>Клеопатра (69 -30 гг.до н. э.)</vt:lpstr>
      <vt:lpstr>Джузеппе Каспар Меццофанти (1774 - 1849 гг.)</vt:lpstr>
      <vt:lpstr>Ричард Фрэнсис Бертон (1821-1890 гг.)</vt:lpstr>
      <vt:lpstr>Уильям Джеймс Сидис (1898-1944 гг.)</vt:lpstr>
      <vt:lpstr>Соллертинский Иван Иванович (1902-1944гг.)</vt:lpstr>
      <vt:lpstr>Като Ломб (1909-2003 гг.)</vt:lpstr>
      <vt:lpstr>Иштван Даби (1943 г.)</vt:lpstr>
      <vt:lpstr>Вилли Мельников (1962 гг.)</vt:lpstr>
      <vt:lpstr>Всем полиглотам свойственны  качества:</vt:lpstr>
      <vt:lpstr>Советы для начинающих полиглотов:</vt:lpstr>
      <vt:lpstr>Пора учить английский!</vt:lpstr>
      <vt:lpstr>Советы -памятка</vt:lpstr>
      <vt:lpstr>Советы -памятка</vt:lpstr>
      <vt:lpstr>Советы -памятка</vt:lpstr>
      <vt:lpstr>Начни учить английский язык!</vt:lpstr>
      <vt:lpstr>Где я сегодня встречаюсь с английским?</vt:lpstr>
      <vt:lpstr>Английский в школе</vt:lpstr>
      <vt:lpstr>В офисе</vt:lpstr>
      <vt:lpstr>В магазинах одежды</vt:lpstr>
      <vt:lpstr>Парфюмерия</vt:lpstr>
      <vt:lpstr>Бытовая химия</vt:lpstr>
      <vt:lpstr>Бытовая химия</vt:lpstr>
      <vt:lpstr>Английский и мой компьютер</vt:lpstr>
      <vt:lpstr>Моя музыка</vt:lpstr>
      <vt:lpstr>Пресса</vt:lpstr>
      <vt:lpstr>Мелочи</vt:lpstr>
      <vt:lpstr>Слайд 33</vt:lpstr>
      <vt:lpstr>Слайд 34</vt:lpstr>
      <vt:lpstr>Слайд 35</vt:lpstr>
      <vt:lpstr>Зачем учить английский язык?</vt:lpstr>
      <vt:lpstr>Знания английского увеличивает возможности получения информации</vt:lpstr>
      <vt:lpstr>Знания английского увеличивает возможности получения информации</vt:lpstr>
      <vt:lpstr>Большинство всемирной информации дается на английском языке.</vt:lpstr>
      <vt:lpstr>Знания английского увеличивает возможности получения информации</vt:lpstr>
      <vt:lpstr>Знания английского увеличивает возможности получения информации</vt:lpstr>
      <vt:lpstr>Знание английского помогает в общении с людьми</vt:lpstr>
      <vt:lpstr>Знание английского помогает в общении с людьми</vt:lpstr>
      <vt:lpstr>Знание английского языка позволит вам:</vt:lpstr>
      <vt:lpstr>Знание английского языка позволит вам:</vt:lpstr>
      <vt:lpstr>Английский помогает всецело насладиться искусством</vt:lpstr>
      <vt:lpstr>Чтобы получить гуманитарное образование</vt:lpstr>
      <vt:lpstr>Знание английского языка позволит вам:</vt:lpstr>
      <vt:lpstr>Английский поможет в продвижении по карьерной лестнице</vt:lpstr>
      <vt:lpstr>Кем быть?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 Знание английского языка в современном обществе все более востребовано.    Специалисты, свободно владеющие им, имеют конкурентное преимущество на рынке труда перед прочими претендентами, а также могут рассчитывать на более высокий заработок.</vt:lpstr>
      <vt:lpstr> Изучение любого иностранного языка - это нелегкий труд, и это работа, прежде всего, над самим собой.   Ведь чем больше времени Вы посвящаете изучению иностранного языка, тем лучше будут ваши успехи в будущем .</vt:lpstr>
      <vt:lpstr>Со знанием языков –   весь мир в твоих руках</vt:lpstr>
      <vt:lpstr>Участники проекта  </vt:lpstr>
      <vt:lpstr>    Учебный проект по программе Intel «Образование  для будущего»: «Английский в нашей жизни сегодня и завтра» Автор проекта:  Пушкарева О. М. учитель английского языка Анжеро-Судженск, 2012                                            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 английский язык -  и тебе откроется весь мир</dc:title>
  <dc:creator>Admin</dc:creator>
  <cp:lastModifiedBy>Admin</cp:lastModifiedBy>
  <cp:revision>50</cp:revision>
  <dcterms:created xsi:type="dcterms:W3CDTF">2012-06-08T14:43:55Z</dcterms:created>
  <dcterms:modified xsi:type="dcterms:W3CDTF">2012-06-10T12:26:07Z</dcterms:modified>
</cp:coreProperties>
</file>