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86" r:id="rId3"/>
    <p:sldId id="272" r:id="rId4"/>
    <p:sldId id="273" r:id="rId5"/>
    <p:sldId id="274" r:id="rId6"/>
    <p:sldId id="280" r:id="rId7"/>
    <p:sldId id="276" r:id="rId8"/>
    <p:sldId id="277" r:id="rId9"/>
    <p:sldId id="282" r:id="rId10"/>
    <p:sldId id="278" r:id="rId11"/>
    <p:sldId id="279" r:id="rId12"/>
    <p:sldId id="284" r:id="rId13"/>
    <p:sldId id="283" r:id="rId14"/>
    <p:sldId id="285" r:id="rId15"/>
    <p:sldId id="262" r:id="rId16"/>
    <p:sldId id="268" r:id="rId17"/>
    <p:sldId id="267" r:id="rId18"/>
    <p:sldId id="269" r:id="rId19"/>
    <p:sldId id="270" r:id="rId20"/>
    <p:sldId id="266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765F5-B84F-4A5A-A310-02AFA409ED2B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106A8D-CBBF-4DE1-80DD-626543A406D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Английский сегодня </a:t>
          </a:r>
        </a:p>
        <a:p>
          <a:r>
            <a:rPr lang="ru-RU" sz="2400" b="1" dirty="0" smtClean="0">
              <a:solidFill>
                <a:srgbClr val="FFFF00"/>
              </a:solidFill>
            </a:rPr>
            <a:t>4чел.</a:t>
          </a:r>
          <a:endParaRPr lang="ru-RU" sz="2400" b="1" dirty="0">
            <a:solidFill>
              <a:srgbClr val="FFFF00"/>
            </a:solidFill>
          </a:endParaRPr>
        </a:p>
      </dgm:t>
    </dgm:pt>
    <dgm:pt modelId="{825B971B-00E7-4072-A6D3-712F05F8E09D}" type="parTrans" cxnId="{A169EFBF-23D3-48F3-BC2F-EFB1225DFAE7}">
      <dgm:prSet/>
      <dgm:spPr/>
      <dgm:t>
        <a:bodyPr/>
        <a:lstStyle/>
        <a:p>
          <a:endParaRPr lang="ru-RU"/>
        </a:p>
      </dgm:t>
    </dgm:pt>
    <dgm:pt modelId="{881AFC2C-1103-4C1C-8DE6-1F3D2BA7316D}" type="sibTrans" cxnId="{A169EFBF-23D3-48F3-BC2F-EFB1225DFAE7}">
      <dgm:prSet/>
      <dgm:spPr/>
      <dgm:t>
        <a:bodyPr/>
        <a:lstStyle/>
        <a:p>
          <a:endParaRPr lang="ru-RU"/>
        </a:p>
      </dgm:t>
    </dgm:pt>
    <dgm:pt modelId="{A3ABFE08-3CC3-4333-839F-74B04882125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Английский вчера</a:t>
          </a:r>
        </a:p>
        <a:p>
          <a:r>
            <a:rPr lang="ru-RU" sz="2400" b="1" dirty="0" smtClean="0">
              <a:solidFill>
                <a:srgbClr val="FFFF00"/>
              </a:solidFill>
            </a:rPr>
            <a:t>3чел.</a:t>
          </a:r>
          <a:endParaRPr lang="ru-RU" sz="2400" b="1" dirty="0">
            <a:solidFill>
              <a:srgbClr val="FFFF00"/>
            </a:solidFill>
          </a:endParaRPr>
        </a:p>
      </dgm:t>
    </dgm:pt>
    <dgm:pt modelId="{897F4A1B-7D60-4213-8CC9-5A11D65EA7AF}" type="parTrans" cxnId="{7C075624-6A51-4EFC-9D05-93338B3A29DA}">
      <dgm:prSet/>
      <dgm:spPr/>
      <dgm:t>
        <a:bodyPr/>
        <a:lstStyle/>
        <a:p>
          <a:endParaRPr lang="ru-RU"/>
        </a:p>
      </dgm:t>
    </dgm:pt>
    <dgm:pt modelId="{E8F7229E-696D-468E-AC54-CFC66786AF56}" type="sibTrans" cxnId="{7C075624-6A51-4EFC-9D05-93338B3A29DA}">
      <dgm:prSet/>
      <dgm:spPr/>
      <dgm:t>
        <a:bodyPr/>
        <a:lstStyle/>
        <a:p>
          <a:endParaRPr lang="ru-RU"/>
        </a:p>
      </dgm:t>
    </dgm:pt>
    <dgm:pt modelId="{498D9BE6-8F7F-479E-8568-6201593EE3E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Английский завтра 4чел.</a:t>
          </a:r>
          <a:endParaRPr lang="ru-RU" sz="2400" b="1" dirty="0">
            <a:solidFill>
              <a:srgbClr val="FFFF00"/>
            </a:solidFill>
          </a:endParaRPr>
        </a:p>
      </dgm:t>
    </dgm:pt>
    <dgm:pt modelId="{BB6856D0-2A4E-46D1-B405-E0155506E3C6}" type="parTrans" cxnId="{20644D9C-8258-4705-AC17-18C00FA28342}">
      <dgm:prSet/>
      <dgm:spPr/>
      <dgm:t>
        <a:bodyPr/>
        <a:lstStyle/>
        <a:p>
          <a:endParaRPr lang="ru-RU"/>
        </a:p>
      </dgm:t>
    </dgm:pt>
    <dgm:pt modelId="{CB4C88B8-B3A1-450F-BEB2-35894B4471BF}" type="sibTrans" cxnId="{20644D9C-8258-4705-AC17-18C00FA28342}">
      <dgm:prSet/>
      <dgm:spPr/>
      <dgm:t>
        <a:bodyPr/>
        <a:lstStyle/>
        <a:p>
          <a:endParaRPr lang="ru-RU"/>
        </a:p>
      </dgm:t>
    </dgm:pt>
    <dgm:pt modelId="{AA55AFB7-0FC9-4F3A-9230-CACE5D1E847A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Количество участников 11</a:t>
          </a:r>
          <a:endParaRPr lang="ru-RU" b="1" dirty="0">
            <a:solidFill>
              <a:srgbClr val="7030A0"/>
            </a:solidFill>
          </a:endParaRPr>
        </a:p>
      </dgm:t>
    </dgm:pt>
    <dgm:pt modelId="{BEB28DDC-0D51-4266-889A-59402F75C96C}" type="parTrans" cxnId="{44778A89-0693-4538-A085-C5503C89571D}">
      <dgm:prSet/>
      <dgm:spPr/>
      <dgm:t>
        <a:bodyPr/>
        <a:lstStyle/>
        <a:p>
          <a:endParaRPr lang="ru-RU"/>
        </a:p>
      </dgm:t>
    </dgm:pt>
    <dgm:pt modelId="{D2584901-0FAE-44E5-84D6-D8EC0D46200F}" type="sibTrans" cxnId="{44778A89-0693-4538-A085-C5503C89571D}">
      <dgm:prSet/>
      <dgm:spPr/>
      <dgm:t>
        <a:bodyPr/>
        <a:lstStyle/>
        <a:p>
          <a:endParaRPr lang="ru-RU"/>
        </a:p>
      </dgm:t>
    </dgm:pt>
    <dgm:pt modelId="{94FC4422-D215-476A-AFDF-244A376F06A9}" type="pres">
      <dgm:prSet presAssocID="{282765F5-B84F-4A5A-A310-02AFA409ED2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053B37-5F14-41DF-92A8-4CBAC1AFD9CB}" type="pres">
      <dgm:prSet presAssocID="{282765F5-B84F-4A5A-A310-02AFA409ED2B}" presName="ellipse" presStyleLbl="trBgShp" presStyleIdx="0" presStyleCnt="1" custLinFactNeighborX="-176" custLinFactNeighborY="-32718"/>
      <dgm:spPr/>
    </dgm:pt>
    <dgm:pt modelId="{2EBF7543-918B-49E3-AE4E-6909CED4E599}" type="pres">
      <dgm:prSet presAssocID="{282765F5-B84F-4A5A-A310-02AFA409ED2B}" presName="arrow1" presStyleLbl="fgShp" presStyleIdx="0" presStyleCnt="1" custLinFactNeighborX="-24203" custLinFactNeighborY="92330"/>
      <dgm:spPr/>
    </dgm:pt>
    <dgm:pt modelId="{97C35311-FF3D-4D8F-B63D-9BCBCFC3F215}" type="pres">
      <dgm:prSet presAssocID="{282765F5-B84F-4A5A-A310-02AFA409ED2B}" presName="rectangle" presStyleLbl="revTx" presStyleIdx="0" presStyleCnt="1" custScaleY="71389" custLinFactNeighborX="-4106" custLinFactNeighborY="7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789FD-E1FC-4018-8B0A-4F07CBA34519}" type="pres">
      <dgm:prSet presAssocID="{A3ABFE08-3CC3-4333-839F-74B04882125C}" presName="item1" presStyleLbl="node1" presStyleIdx="0" presStyleCnt="3" custScaleX="171060" custScaleY="148747" custLinFactNeighborX="-27974" custLinFactNeighborY="39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4431D-4B81-4DCE-AC89-D3724EA92C69}" type="pres">
      <dgm:prSet presAssocID="{498D9BE6-8F7F-479E-8568-6201593EE3E7}" presName="item2" presStyleLbl="node1" presStyleIdx="1" presStyleCnt="3" custScaleX="272178" custScaleY="154261" custLinFactNeighborX="-60449" custLinFactNeighborY="-6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65119-1838-400F-8679-C80DB2F8FE40}" type="pres">
      <dgm:prSet presAssocID="{AA55AFB7-0FC9-4F3A-9230-CACE5D1E847A}" presName="item3" presStyleLbl="node1" presStyleIdx="2" presStyleCnt="3" custScaleX="224203" custScaleY="148098" custLinFactNeighborX="21989" custLinFactNeighborY="9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60A0B-DB68-4963-9C53-A4E0C1DEFCBB}" type="pres">
      <dgm:prSet presAssocID="{282765F5-B84F-4A5A-A310-02AFA409ED2B}" presName="funnel" presStyleLbl="trAlignAcc1" presStyleIdx="0" presStyleCnt="1" custScaleX="165759" custScaleY="142857" custLinFactNeighborX="-6689" custLinFactNeighborY="8461"/>
      <dgm:spPr/>
    </dgm:pt>
  </dgm:ptLst>
  <dgm:cxnLst>
    <dgm:cxn modelId="{D40846B6-E58F-49E0-BE19-36D172E179CE}" type="presOf" srcId="{A3ABFE08-3CC3-4333-839F-74B04882125C}" destId="{0ED4431D-4B81-4DCE-AC89-D3724EA92C69}" srcOrd="0" destOrd="0" presId="urn:microsoft.com/office/officeart/2005/8/layout/funnel1"/>
    <dgm:cxn modelId="{7C075624-6A51-4EFC-9D05-93338B3A29DA}" srcId="{282765F5-B84F-4A5A-A310-02AFA409ED2B}" destId="{A3ABFE08-3CC3-4333-839F-74B04882125C}" srcOrd="1" destOrd="0" parTransId="{897F4A1B-7D60-4213-8CC9-5A11D65EA7AF}" sibTransId="{E8F7229E-696D-468E-AC54-CFC66786AF56}"/>
    <dgm:cxn modelId="{C8BA4315-0E29-4259-BEF3-D77528BBCBFE}" type="presOf" srcId="{282765F5-B84F-4A5A-A310-02AFA409ED2B}" destId="{94FC4422-D215-476A-AFDF-244A376F06A9}" srcOrd="0" destOrd="0" presId="urn:microsoft.com/office/officeart/2005/8/layout/funnel1"/>
    <dgm:cxn modelId="{A74D147F-52F2-48C3-98C4-3D716EFB5F35}" type="presOf" srcId="{498D9BE6-8F7F-479E-8568-6201593EE3E7}" destId="{4B7789FD-E1FC-4018-8B0A-4F07CBA34519}" srcOrd="0" destOrd="0" presId="urn:microsoft.com/office/officeart/2005/8/layout/funnel1"/>
    <dgm:cxn modelId="{44778A89-0693-4538-A085-C5503C89571D}" srcId="{282765F5-B84F-4A5A-A310-02AFA409ED2B}" destId="{AA55AFB7-0FC9-4F3A-9230-CACE5D1E847A}" srcOrd="3" destOrd="0" parTransId="{BEB28DDC-0D51-4266-889A-59402F75C96C}" sibTransId="{D2584901-0FAE-44E5-84D6-D8EC0D46200F}"/>
    <dgm:cxn modelId="{20644D9C-8258-4705-AC17-18C00FA28342}" srcId="{282765F5-B84F-4A5A-A310-02AFA409ED2B}" destId="{498D9BE6-8F7F-479E-8568-6201593EE3E7}" srcOrd="2" destOrd="0" parTransId="{BB6856D0-2A4E-46D1-B405-E0155506E3C6}" sibTransId="{CB4C88B8-B3A1-450F-BEB2-35894B4471BF}"/>
    <dgm:cxn modelId="{A169EFBF-23D3-48F3-BC2F-EFB1225DFAE7}" srcId="{282765F5-B84F-4A5A-A310-02AFA409ED2B}" destId="{7B106A8D-CBBF-4DE1-80DD-626543A406D7}" srcOrd="0" destOrd="0" parTransId="{825B971B-00E7-4072-A6D3-712F05F8E09D}" sibTransId="{881AFC2C-1103-4C1C-8DE6-1F3D2BA7316D}"/>
    <dgm:cxn modelId="{C8B5AE4D-059A-4507-A60F-D420FD2EE6F9}" type="presOf" srcId="{7B106A8D-CBBF-4DE1-80DD-626543A406D7}" destId="{D4565119-1838-400F-8679-C80DB2F8FE40}" srcOrd="0" destOrd="0" presId="urn:microsoft.com/office/officeart/2005/8/layout/funnel1"/>
    <dgm:cxn modelId="{1E899480-683D-432D-8DE4-6C4D5E4E8C51}" type="presOf" srcId="{AA55AFB7-0FC9-4F3A-9230-CACE5D1E847A}" destId="{97C35311-FF3D-4D8F-B63D-9BCBCFC3F215}" srcOrd="0" destOrd="0" presId="urn:microsoft.com/office/officeart/2005/8/layout/funnel1"/>
    <dgm:cxn modelId="{B2C5F2B6-5A38-497D-ADA5-7B947B222288}" type="presParOf" srcId="{94FC4422-D215-476A-AFDF-244A376F06A9}" destId="{E3053B37-5F14-41DF-92A8-4CBAC1AFD9CB}" srcOrd="0" destOrd="0" presId="urn:microsoft.com/office/officeart/2005/8/layout/funnel1"/>
    <dgm:cxn modelId="{82D94711-6B47-4346-BDFB-37D93D09D967}" type="presParOf" srcId="{94FC4422-D215-476A-AFDF-244A376F06A9}" destId="{2EBF7543-918B-49E3-AE4E-6909CED4E599}" srcOrd="1" destOrd="0" presId="urn:microsoft.com/office/officeart/2005/8/layout/funnel1"/>
    <dgm:cxn modelId="{59362D9F-2445-4599-A6DF-DB5D6B5337E7}" type="presParOf" srcId="{94FC4422-D215-476A-AFDF-244A376F06A9}" destId="{97C35311-FF3D-4D8F-B63D-9BCBCFC3F215}" srcOrd="2" destOrd="0" presId="urn:microsoft.com/office/officeart/2005/8/layout/funnel1"/>
    <dgm:cxn modelId="{B9DCF3ED-CA59-4D20-A794-58875DF141C5}" type="presParOf" srcId="{94FC4422-D215-476A-AFDF-244A376F06A9}" destId="{4B7789FD-E1FC-4018-8B0A-4F07CBA34519}" srcOrd="3" destOrd="0" presId="urn:microsoft.com/office/officeart/2005/8/layout/funnel1"/>
    <dgm:cxn modelId="{A3638101-798C-4A36-92EC-0737804DDA52}" type="presParOf" srcId="{94FC4422-D215-476A-AFDF-244A376F06A9}" destId="{0ED4431D-4B81-4DCE-AC89-D3724EA92C69}" srcOrd="4" destOrd="0" presId="urn:microsoft.com/office/officeart/2005/8/layout/funnel1"/>
    <dgm:cxn modelId="{7F128967-E265-46FC-B87C-9E8B5E847BDA}" type="presParOf" srcId="{94FC4422-D215-476A-AFDF-244A376F06A9}" destId="{D4565119-1838-400F-8679-C80DB2F8FE40}" srcOrd="5" destOrd="0" presId="urn:microsoft.com/office/officeart/2005/8/layout/funnel1"/>
    <dgm:cxn modelId="{600CB9A1-1F55-4C8D-95A2-752A5C5FB7F8}" type="presParOf" srcId="{94FC4422-D215-476A-AFDF-244A376F06A9}" destId="{42B60A0B-DB68-4963-9C53-A4E0C1DEFCB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053B37-5F14-41DF-92A8-4CBAC1AFD9CB}">
      <dsp:nvSpPr>
        <dsp:cNvPr id="0" name=""/>
        <dsp:cNvSpPr/>
      </dsp:nvSpPr>
      <dsp:spPr>
        <a:xfrm>
          <a:off x="2214577" y="184478"/>
          <a:ext cx="3974157" cy="138017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F7543-918B-49E3-AE4E-6909CED4E599}">
      <dsp:nvSpPr>
        <dsp:cNvPr id="0" name=""/>
        <dsp:cNvSpPr/>
      </dsp:nvSpPr>
      <dsp:spPr>
        <a:xfrm>
          <a:off x="3643311" y="4436269"/>
          <a:ext cx="770185" cy="49291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35311-FF3D-4D8F-B63D-9BCBCFC3F215}">
      <dsp:nvSpPr>
        <dsp:cNvPr id="0" name=""/>
        <dsp:cNvSpPr/>
      </dsp:nvSpPr>
      <dsp:spPr>
        <a:xfrm>
          <a:off x="2214572" y="4542167"/>
          <a:ext cx="3696891" cy="6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</a:rPr>
            <a:t>Количество участников 11</a:t>
          </a:r>
          <a:endParaRPr lang="ru-RU" sz="2000" b="1" kern="1200" dirty="0">
            <a:solidFill>
              <a:srgbClr val="7030A0"/>
            </a:solidFill>
          </a:endParaRPr>
        </a:p>
      </dsp:txBody>
      <dsp:txXfrm>
        <a:off x="2214572" y="4542167"/>
        <a:ext cx="3696891" cy="659793"/>
      </dsp:txXfrm>
    </dsp:sp>
    <dsp:sp modelId="{4B7789FD-E1FC-4018-8B0A-4F07CBA34519}">
      <dsp:nvSpPr>
        <dsp:cNvPr id="0" name=""/>
        <dsp:cNvSpPr/>
      </dsp:nvSpPr>
      <dsp:spPr>
        <a:xfrm>
          <a:off x="2786062" y="2327606"/>
          <a:ext cx="2371463" cy="20621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Английский завтра 4чел.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2786062" y="2327606"/>
        <a:ext cx="2371463" cy="2062130"/>
      </dsp:txXfrm>
    </dsp:sp>
    <dsp:sp modelId="{0ED4431D-4B81-4DCE-AC89-D3724EA92C69}">
      <dsp:nvSpPr>
        <dsp:cNvPr id="0" name=""/>
        <dsp:cNvSpPr/>
      </dsp:nvSpPr>
      <dsp:spPr>
        <a:xfrm>
          <a:off x="642934" y="613109"/>
          <a:ext cx="3773296" cy="2138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Английский вчера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3чел.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642934" y="613109"/>
        <a:ext cx="3773296" cy="2138572"/>
      </dsp:txXfrm>
    </dsp:sp>
    <dsp:sp modelId="{D4565119-1838-400F-8679-C80DB2F8FE40}">
      <dsp:nvSpPr>
        <dsp:cNvPr id="0" name=""/>
        <dsp:cNvSpPr/>
      </dsp:nvSpPr>
      <dsp:spPr>
        <a:xfrm>
          <a:off x="3535489" y="541668"/>
          <a:ext cx="3108202" cy="2053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Английский сегодня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4чел.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3535489" y="541668"/>
        <a:ext cx="3108202" cy="2053133"/>
      </dsp:txXfrm>
    </dsp:sp>
    <dsp:sp modelId="{42B60A0B-DB68-4963-9C53-A4E0C1DEFCBB}">
      <dsp:nvSpPr>
        <dsp:cNvPr id="0" name=""/>
        <dsp:cNvSpPr/>
      </dsp:nvSpPr>
      <dsp:spPr>
        <a:xfrm>
          <a:off x="351687" y="4"/>
          <a:ext cx="7149251" cy="492918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91ABA-DAB3-44CF-ADDF-2F3114E7B4A7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6681B-B7FE-42F9-8872-1973B8819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9C2E43-F0C7-41FE-939B-8786813BDC53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9BC25F-F475-460E-B311-829720D65C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moemesto.ru/kopilochka11/file/14253463/%D0%9A%D0%BE%D0%BD%D1%82%D1%80%D0%BE%D0%BB%D1%8C%D0%BD%D1%8B%D0%B9%20%20%D0%BB%D0%B8%D1%81%D1%82%20%D1%84%D0%BE%D1%80%D0%BC%D0%B8%D1%80%D0%BE%D0%B2%D0%B0%D0%BD%D0%B8%D1%8F%20%D0%BC%D1%8B%D1%81%D0%BB%D0%B8%D1%82%D0%B5%D0%BB%D1%8C%D0%BD%D1%8B%D1%85%20%D1%81%D0%BF%D0%BE%D1%81%D0%BE%D0%B1%D0%BD%D0%BE%D1%81%D1%82%D0%B5%D0%B9.docx|" TargetMode="External"/><Relationship Id="rId3" Type="http://schemas.openxmlformats.org/officeDocument/2006/relationships/hyperlink" Target="http://moemesto.ru/kopilochka11/file/14253448/%D0%90%D0%BD%D0%BA%D0%B5%D1%82%D0%B0%20%D0%B2%D1%8B%D1%8F%D0%B2%D0%BB%D0%B5%D0%BD%D0%B8%D1%8F%20%D0%BF%D0%B5%D1%80%D0%B2%D0%BE%D0%BD%D0%B0%D1%87%D0%B0%D0%BB%D1%8C%D0%BD%D1%8B%D1%85%20%D1%83%D0%BC%D0%B5%D0%BD%D0%B8%D0%B9%20%D1%83%D1%87%D0%B0%D1%81%D1%82%D0%BD%D0%B8%D0%BA%D0%B0%20%D0%BF%D1%80%D0%BE%D0%B5%D0%BA%D1%82%D0%B0.docx|" TargetMode="External"/><Relationship Id="rId7" Type="http://schemas.openxmlformats.org/officeDocument/2006/relationships/hyperlink" Target="http://moemesto.ru/kopilochka11/file/14253458/%D0%9A%D1%80%D0%B8%D1%82%D0%B5%D1%80%D0%B8%D0%B8%20%D0%BF%D0%BE%D0%B7%D0%B8%D1%86%D0%B8%D0%B8%20%D0%B8%20%D0%BE%D1%86%D0%B5%D0%BD%D0%BA%D0%B8%20%D0%B8%D0%B4%D0%B5%D0%B9.docx|" TargetMode="External"/><Relationship Id="rId2" Type="http://schemas.openxmlformats.org/officeDocument/2006/relationships/hyperlink" Target="http://moemesto.ru/kopilochka11/file/14253443/%D0%90%D0%BD%D0%BA%D0%B5%D1%82%D0%B0%20%D0%B2%D1%8B%D1%8F%D0%B2%D0%BB%D0%B5%D0%BD%D0%B8%D1%8F%20%D0%B8%D0%BD%D1%82%D0%B5%D1%80%D0%B5%D1%81%D0%BE%D0%B2,%20%D0%B7%D0%BD%D0%B0%D0%BD%D0%B8%D0%B9,%20%D1%81%D0%BA%D0%BB%D0%BE%D0%BD%D0%BD%D0%BE%D1%81%D1%82%D0%B5%D0%B9%20%D0%BF%D1%80%D0%B8%20%D0%B2%D1%8B%D0%B1%D0%BE%D1%80%D0%B5%20%D0%BF%D1%80%D0%BE%D1%84%D0%B5%D1%81%D1%81%D0%B8%D0%B8.docx|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emesto.ru/kopilochka11/file/14230601/%D0%94%D0%BD%D0%B5%D0%B2%D0%BD%D0%B8%D0%BA%20%D1%83%D1%87%D0%B0%D1%81%D1%82%D0%BD%D0%B8%D0%BA%D0%B0%20%D0%BF%D1%80%D0%BE%D0%B5%D0%BA%D1%82%D0%B0.docx" TargetMode="External"/><Relationship Id="rId5" Type="http://schemas.openxmlformats.org/officeDocument/2006/relationships/hyperlink" Target="http://moemesto.ru/kopilochka11/file/14225686/%D0%A1%D0%B0%D0%BC%D0%BE%D0%B0%D0%BD%D0%B0%D0%BB%D0%B8%D0%B7%20%D1%83%D1%87%D0%B0%D1%81%D1%82%D0%BD%D0%B8%D0%BA%D0%B0%20%D0%B3%D1%80%D1%83%D0%BF%D0%BF%D1%8B.docx" TargetMode="External"/><Relationship Id="rId4" Type="http://schemas.openxmlformats.org/officeDocument/2006/relationships/hyperlink" Target="http://moemesto.ru/kopilochka11/file/14224783/%D0%9E%D1%86%D0%B5%D0%BD%D0%BE%D1%87%D0%BD%D1%8B%D0%B9%20%D0%BB%D0%B8%D1%81%D1%82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emesto.ru/kopilochka11/file/14230991/%D0%9A%D1%80%D0%B8%D1%82%D0%B5%D1%80%D0%B8%D0%B8%20%D0%BE%D1%86%D0%B5%D0%BD%D0%BA%D0%B8%20%D0%BF%D1%80%D0%B5%D0%B7%D0%B5%D0%BD%D1%82%D0%B0%D1%86%D0%B8%D0%B8.docx" TargetMode="External"/><Relationship Id="rId2" Type="http://schemas.openxmlformats.org/officeDocument/2006/relationships/hyperlink" Target="http://moemesto.ru/kopilochka11/file/14253451/%D0%9E%D1%86%D0%B5%D0%BD%D0%BE%D1%87%D0%BD%D1%8B%D0%B9%20%D0%BB%D0%B8%D1%81%D1%82%20%D0%BA%D0%BE%D0%BD%D0%B5%D1%87%D0%BD%D0%BE%D0%B3%D0%BE%20%D0%BF%D1%80%D0%BE%D0%B4%D1%83%D0%BA%D1%82%D0%B0.docx|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emesto.ru/kopilochka11/file/14253275/%D0%98%D1%82%D0%BE%D0%B3%D0%BE%D0%B2%D0%BE%D0%B5%20%D0%BE%D1%86%D0%B5%D0%BD%D0%B8%D0%B2%D0%B0%D0%BD%D0%B8%D0%B5%20%D0%BF%D1%80%D0%BE%D0%B5%D0%BA%D1%82%D0%B0.docx|" TargetMode="External"/><Relationship Id="rId4" Type="http://schemas.openxmlformats.org/officeDocument/2006/relationships/hyperlink" Target="http://moemesto.ru/kopilochka11/file/14240995/%D0%98%D1%82%D0%BE%D0%B3%D0%BE%D0%B2%D0%B0%D1%8F%20%D0%B0%D0%BD%D0%BA%D0%B5%D1%82%D0%B0%20%D1%83%D1%87%D0%B0%D1%81%D1%82%D0%BD%D0%B8%D0%BA%D0%B0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533400"/>
            <a:ext cx="6757788" cy="286816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Английский в нашей жизни сегодня и завтра</a:t>
            </a:r>
            <a:br>
              <a:rPr lang="ru-RU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Georgia" pitchFamily="18" charset="0"/>
              </a:rPr>
              <a:t>итоговая работа</a:t>
            </a:r>
            <a:br>
              <a:rPr lang="ru-RU" sz="20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 рамках курса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</a:rPr>
              <a:t>Intel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«Обучение для будущего»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4286256"/>
            <a:ext cx="4182972" cy="16430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Пушкарева Ольга Михайловна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МБОУ «СОШ №3 с УИОП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 им. Германа Панфилова»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г. Анжеро-Судженск , 2012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im5-tub-ru.yandex.net/i?id=458631100-22-72"/>
          <p:cNvPicPr/>
          <p:nvPr/>
        </p:nvPicPr>
        <p:blipFill>
          <a:blip r:embed="rId2" cstate="print"/>
          <a:srcRect l="6667" t="6250" r="13333"/>
          <a:stretch>
            <a:fillRect/>
          </a:stretch>
        </p:blipFill>
        <p:spPr bwMode="auto">
          <a:xfrm>
            <a:off x="357158" y="357166"/>
            <a:ext cx="17145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&amp;Kcy;&amp;acy;&amp;rcy;&amp;tcy;&amp;icy;&amp;ncy;&amp;kcy;&amp;acy; 2 &amp;icy;&amp;zcy; 295692"/>
          <p:cNvPicPr/>
          <p:nvPr/>
        </p:nvPicPr>
        <p:blipFill>
          <a:blip r:embed="rId3" cstate="print"/>
          <a:srcRect r="4822" b="8536"/>
          <a:stretch>
            <a:fillRect/>
          </a:stretch>
        </p:blipFill>
        <p:spPr bwMode="auto">
          <a:xfrm>
            <a:off x="2143108" y="4143380"/>
            <a:ext cx="178595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Результаты педагогического контроля: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1. Формирование внутренней образовательной мотивации: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  <a:hlinkClick r:id="rId2"/>
              </a:rPr>
              <a:t>Анкета выявления знаний, интересов, склонностей участника проекта при определении выбора будущей профессии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  <a:hlinkClick r:id="rId3"/>
              </a:rPr>
              <a:t>Анкета выявления первоначальных умений участников проекта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2. Формирование навыков </a:t>
            </a:r>
            <a:r>
              <a:rPr lang="ru-RU" i="1" dirty="0" err="1" smtClean="0">
                <a:solidFill>
                  <a:srgbClr val="002060"/>
                </a:solidFill>
              </a:rPr>
              <a:t>саморегуляции</a:t>
            </a:r>
            <a:r>
              <a:rPr lang="ru-RU" i="1" dirty="0" smtClean="0">
                <a:solidFill>
                  <a:srgbClr val="002060"/>
                </a:solidFill>
              </a:rPr>
              <a:t> и сотрудничества: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hlinkClick r:id="rId4"/>
              </a:rPr>
              <a:t>Индивидуальный оценочный лист участника проекта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5"/>
              </a:rPr>
              <a:t>Самоанализ участника группы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Промежуточная рефлексия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3. Формирование </a:t>
            </a:r>
            <a:r>
              <a:rPr lang="ru-RU" i="1" dirty="0" err="1" smtClean="0">
                <a:solidFill>
                  <a:srgbClr val="002060"/>
                </a:solidFill>
              </a:rPr>
              <a:t>метапознания</a:t>
            </a:r>
            <a:r>
              <a:rPr lang="ru-RU" i="1" dirty="0" smtClean="0">
                <a:solidFill>
                  <a:srgbClr val="002060"/>
                </a:solidFill>
              </a:rPr>
              <a:t> и понимания: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hlinkClick r:id="rId6"/>
              </a:rPr>
              <a:t>Дневник участника проекта</a:t>
            </a:r>
            <a:r>
              <a:rPr lang="ru-RU" dirty="0" smtClean="0"/>
              <a:t>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4. Формирование стремления навыков к достижению цели: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hlinkClick r:id="rId7"/>
              </a:rPr>
              <a:t>Критерии отбора и оценки идей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8"/>
              </a:rPr>
              <a:t>Контрольный лист формирования мыслительных способностей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Результаты педагогического контроля: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5. Формирование навыков продуктивной деятельности: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/>
              <a:t>Оценка активности участия в проекте </a:t>
            </a:r>
          </a:p>
          <a:p>
            <a:r>
              <a:rPr lang="ru-RU" dirty="0" smtClean="0">
                <a:hlinkClick r:id="rId2"/>
              </a:rPr>
              <a:t>Оценочный лист конечного продукта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3"/>
              </a:rPr>
              <a:t>Критерии оценки презентации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Оценочный лист публичного выступления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6. Формирование навыков работать с информацией: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7. Итоговое оценивание: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hlinkClick r:id="rId4"/>
              </a:rPr>
              <a:t>Итоговая анкета участника проекта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5"/>
              </a:rPr>
              <a:t>Итоговое оценивание проекта учащимися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Итоговая рефлексия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178592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Для реализации проекта понадобилось  </a:t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16 часов из них:</a:t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- 4 учебных часа,</a:t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-4 консультации,</a:t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- 8 часов самостоятельной  работы</a:t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idx="4294967295"/>
          </p:nvPr>
        </p:nvGraphicFramePr>
        <p:xfrm>
          <a:off x="0" y="1571625"/>
          <a:ext cx="8429625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Результаты выполнения проекта: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7239000" cy="4846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Для проблемных вопросов были созданы следующие промежуточные продукты: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учащихся «Зачем учить английский в 21 веке?»;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-памятка « Как учить английский язык?»;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словарь англицизмов из школьной жизни;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- фото коллаж «Английский вокруг нас..не так ли и как я к этому отношусь?»;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анкета –размышления «Почему английский прочно вошел в нашу жизнь?»;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Результаты выполнения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заметка об </a:t>
            </a:r>
            <a:r>
              <a:rPr lang="ru-RU" dirty="0" err="1" smtClean="0">
                <a:solidFill>
                  <a:srgbClr val="002060"/>
                </a:solidFill>
              </a:rPr>
              <a:t>эсперинге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Для учебных вопросов были созданы следующие промежуточные продукты: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анкета для учащихся «Трудности в изучении английского языка»;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опросник</a:t>
            </a:r>
            <a:r>
              <a:rPr lang="ru-RU" dirty="0" smtClean="0">
                <a:solidFill>
                  <a:srgbClr val="002060"/>
                </a:solidFill>
              </a:rPr>
              <a:t>,  анализ анкетирования;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учащихся «Полиглоты»;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заметка об известном полиглоте </a:t>
            </a:r>
            <a:r>
              <a:rPr lang="ru-RU" dirty="0" err="1" smtClean="0">
                <a:solidFill>
                  <a:srgbClr val="002060"/>
                </a:solidFill>
              </a:rPr>
              <a:t>Вилли</a:t>
            </a:r>
            <a:r>
              <a:rPr lang="ru-RU" dirty="0" smtClean="0">
                <a:solidFill>
                  <a:srgbClr val="002060"/>
                </a:solidFill>
              </a:rPr>
              <a:t> Мельникове;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интервью с одноклассником;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 «Английский – один из самых легких языков»;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презентация «Хочу быть и в этом мне поможет..английский язык!»; 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информация для размышления </a:t>
            </a:r>
            <a:r>
              <a:rPr lang="ru-RU" dirty="0" smtClean="0">
                <a:solidFill>
                  <a:srgbClr val="002060"/>
                </a:solidFill>
              </a:rPr>
              <a:t>«об </a:t>
            </a:r>
            <a:r>
              <a:rPr lang="ru-RU" dirty="0" smtClean="0">
                <a:solidFill>
                  <a:srgbClr val="002060"/>
                </a:solidFill>
              </a:rPr>
              <a:t>инопланетянах, которые знают английский </a:t>
            </a:r>
            <a:r>
              <a:rPr lang="ru-RU" dirty="0" smtClean="0">
                <a:solidFill>
                  <a:srgbClr val="002060"/>
                </a:solidFill>
              </a:rPr>
              <a:t>язык».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0000"/>
                </a:solidFill>
                <a:latin typeface="Georgia" pitchFamily="18" charset="0"/>
              </a:rPr>
              <a:t>Наши результаты</a:t>
            </a:r>
            <a:endParaRPr lang="ru-RU" sz="40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25" y="857250"/>
            <a:ext cx="4040188" cy="750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Успехи и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достижения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785794"/>
            <a:ext cx="4041775" cy="822344"/>
          </a:xfrm>
        </p:spPr>
        <p:txBody>
          <a:bodyPr>
            <a:noAutofit/>
          </a:bodyPr>
          <a:lstStyle/>
          <a:p>
            <a:pPr>
              <a:buClr>
                <a:schemeClr val="tx1">
                  <a:shade val="95000"/>
                </a:schemeClr>
              </a:buClr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Успехи и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достижения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197" name="Содержимое 4"/>
          <p:cNvSpPr>
            <a:spLocks noGrp="1"/>
          </p:cNvSpPr>
          <p:nvPr>
            <p:ph sz="quarter" idx="2"/>
          </p:nvPr>
        </p:nvSpPr>
        <p:spPr>
          <a:xfrm>
            <a:off x="285750" y="1785938"/>
            <a:ext cx="4283075" cy="5072062"/>
          </a:xfrm>
        </p:spPr>
        <p:txBody>
          <a:bodyPr>
            <a:normAutofit fontScale="92500"/>
          </a:bodyPr>
          <a:lstStyle/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Участники проекта научились составлять план деятельности по решению ключевой проблемы.</a:t>
            </a:r>
          </a:p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Собрали различный материал  агитационного характера о роли иностранного языка в нашей жизни.</a:t>
            </a:r>
          </a:p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Научились создавать компьютерные презентации с элементами  агитации и рекламы.</a:t>
            </a:r>
          </a:p>
        </p:txBody>
      </p:sp>
      <p:sp>
        <p:nvSpPr>
          <p:cNvPr id="11270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785938"/>
            <a:ext cx="4284662" cy="5072062"/>
          </a:xfrm>
        </p:spPr>
        <p:txBody>
          <a:bodyPr>
            <a:normAutofit lnSpcReduction="10000"/>
          </a:bodyPr>
          <a:lstStyle/>
          <a:p>
            <a:pPr marL="265176" indent="-265176"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Создан конечный продукт: пакет документаций (</a:t>
            </a:r>
            <a:r>
              <a:rPr lang="ru-RU" sz="2000" b="1" dirty="0" smtClean="0">
                <a:solidFill>
                  <a:srgbClr val="002060"/>
                </a:solidFill>
              </a:rPr>
              <a:t>16 </a:t>
            </a:r>
            <a:r>
              <a:rPr lang="ru-RU" sz="2000" b="1" dirty="0" smtClean="0">
                <a:solidFill>
                  <a:srgbClr val="002060"/>
                </a:solidFill>
              </a:rPr>
              <a:t>продуктов), не включая планы групп.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Создали  презентация -агитацию</a:t>
            </a:r>
          </a:p>
          <a:p>
            <a:pPr marL="265176" indent="-265176"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« Учите английский язык – и тебе откроется весь мир!»</a:t>
            </a:r>
            <a:r>
              <a:rPr lang="ru-RU" sz="2000" b="1" dirty="0" smtClean="0">
                <a:solidFill>
                  <a:srgbClr val="002060"/>
                </a:solidFill>
              </a:rPr>
              <a:t>  (65 слайдов).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Сформированы у учащихся навыки и умения агитации и мотивации окружающих на изучение английского языка с  целью осознания ими роли иностранного языка в жизни </a:t>
            </a:r>
            <a:r>
              <a:rPr lang="ru-RU" sz="2000" b="1" dirty="0" smtClean="0">
                <a:solidFill>
                  <a:srgbClr val="002060"/>
                </a:solidFill>
              </a:rPr>
              <a:t>современной </a:t>
            </a:r>
            <a:r>
              <a:rPr lang="ru-RU" sz="2000" b="1" dirty="0" smtClean="0">
                <a:solidFill>
                  <a:srgbClr val="002060"/>
                </a:solidFill>
              </a:rPr>
              <a:t>успешной личности.</a:t>
            </a:r>
          </a:p>
          <a:p>
            <a:pPr marL="265176" indent="-265176">
              <a:buFont typeface="Wingdings 2"/>
              <a:buChar char=""/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0034" y="0"/>
            <a:ext cx="735811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indent="-265176"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Нам хотелось бы отметить огромную инициативность и </a:t>
            </a:r>
            <a:r>
              <a:rPr lang="ru-RU" sz="2800" b="1" dirty="0" err="1" smtClean="0">
                <a:solidFill>
                  <a:srgbClr val="002060"/>
                </a:solidFill>
              </a:rPr>
              <a:t>креативность</a:t>
            </a:r>
            <a:r>
              <a:rPr lang="ru-RU" sz="2800" b="1" dirty="0" smtClean="0">
                <a:solidFill>
                  <a:srgbClr val="002060"/>
                </a:solidFill>
              </a:rPr>
              <a:t> участников проекта. Особенно Красилову Юлию, ученицу 9а класса как самую активную участницу проекта.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Радует то, что данный проект повлиял  на отношение учащихся к английскому языку и увеличилось количество учащихся, которые хотели бы выбрать профессию и связать свою судьбу с языком.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Участники проекта выступили с предложением продолжить начатую работу по проекту.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0000"/>
                </a:solidFill>
                <a:latin typeface="Georgia" pitchFamily="18" charset="0"/>
              </a:rPr>
              <a:t>Наши результаты</a:t>
            </a:r>
            <a:endParaRPr lang="ru-RU" sz="40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25" y="857250"/>
            <a:ext cx="4040188" cy="750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Проблемы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857232"/>
            <a:ext cx="4041775" cy="78581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Рекомендации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8197" name="Содержимое 4"/>
          <p:cNvSpPr>
            <a:spLocks noGrp="1"/>
          </p:cNvSpPr>
          <p:nvPr>
            <p:ph sz="quarter" idx="2"/>
          </p:nvPr>
        </p:nvSpPr>
        <p:spPr>
          <a:xfrm>
            <a:off x="285750" y="1785938"/>
            <a:ext cx="4283075" cy="5072062"/>
          </a:xfrm>
        </p:spPr>
        <p:txBody>
          <a:bodyPr>
            <a:normAutofit/>
          </a:bodyPr>
          <a:lstStyle/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Периодическое пополнение материалов к проекту.</a:t>
            </a:r>
          </a:p>
        </p:txBody>
      </p:sp>
      <p:sp>
        <p:nvSpPr>
          <p:cNvPr id="11270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785938"/>
            <a:ext cx="4284662" cy="5072062"/>
          </a:xfrm>
        </p:spPr>
        <p:txBody>
          <a:bodyPr>
            <a:normAutofit/>
          </a:bodyPr>
          <a:lstStyle/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При работе над проектом надо учитывать:</a:t>
            </a:r>
          </a:p>
          <a:p>
            <a:pPr marL="265176" indent="-265176"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Индивидуальные качества обучающихся, личные интересы и желание каждого участника.</a:t>
            </a:r>
          </a:p>
          <a:p>
            <a:pPr marL="265176" indent="-265176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Психологическую комфортность процесса обучения.</a:t>
            </a:r>
          </a:p>
          <a:p>
            <a:pPr marL="265176" indent="-265176">
              <a:buFont typeface="Wingdings 2"/>
              <a:buChar char=""/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b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Рефлексия по проведенному проекту: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002060"/>
                </a:solidFill>
              </a:rPr>
              <a:t>Применив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метод проектов </a:t>
            </a:r>
            <a:r>
              <a:rPr lang="ru-RU" dirty="0" smtClean="0">
                <a:solidFill>
                  <a:srgbClr val="002060"/>
                </a:solidFill>
              </a:rPr>
              <a:t>в процессе обучения  поняли, что важными чертами проектного метода являются: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внимание к личности ученика и его уважение;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развитие самостоятельности и самореализация ученика;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понимание учеником конечного продукта.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Рефлексия по проведенному проекту: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FFFF00"/>
                </a:solidFill>
              </a:rPr>
              <a:t>Метод проектов </a:t>
            </a:r>
            <a:r>
              <a:rPr lang="ru-RU" dirty="0" smtClean="0">
                <a:solidFill>
                  <a:srgbClr val="002060"/>
                </a:solidFill>
              </a:rPr>
              <a:t>помог 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сблизиться с учениками;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совершенствовать умения и навыки работы  с ИКТ;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овладеть мышлением высокого уровня.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Измениться самому учителю,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учить по-новому!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5721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Участники проекта: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9 классы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Предмет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solidFill>
                  <a:srgbClr val="002060"/>
                </a:solidFill>
              </a:rPr>
              <a:t>Английский язык и классное руководство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67151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Учебный проект по программе </a:t>
            </a:r>
            <a:r>
              <a:rPr lang="ru-RU" sz="2400" dirty="0" err="1" smtClean="0">
                <a:solidFill>
                  <a:srgbClr val="00B0F0"/>
                </a:solidFill>
              </a:rPr>
              <a:t>Intel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00B0F0"/>
                </a:solidFill>
              </a:rPr>
              <a:t>«Обучение  для будущего»: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«Английский в нашей жизни сегодня и завтра»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>
                <a:solidFill>
                  <a:srgbClr val="002060"/>
                </a:solidFill>
              </a:rPr>
              <a:t>Автор проекта:  Пушкарева О. М.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учитель английского языка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Анжеро-Судженск, 2012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im7-tub-ru.yandex.net/i?id=4317972-59-72"/>
          <p:cNvPicPr/>
          <p:nvPr/>
        </p:nvPicPr>
        <p:blipFill>
          <a:blip r:embed="rId2" cstate="print"/>
          <a:srcRect l="10795" t="6130" r="4261" b="17241"/>
          <a:stretch>
            <a:fillRect/>
          </a:stretch>
        </p:blipFill>
        <p:spPr bwMode="auto">
          <a:xfrm>
            <a:off x="4714876" y="4143380"/>
            <a:ext cx="242889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7430"/>
            <a:ext cx="7242048" cy="200026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Спасибо 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за внимание!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Работа учащихся в проекте направлена на достижение следующих целей :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формирование навыков умения решать проблему в процессе сотрудничества;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развитие умений работать с информацией и </a:t>
            </a:r>
            <a:r>
              <a:rPr lang="ru-RU" dirty="0" err="1" smtClean="0">
                <a:solidFill>
                  <a:srgbClr val="002060"/>
                </a:solidFill>
              </a:rPr>
              <a:t>медиасрествами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формирование стремления и навыков к достижению цели;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формирование навыков продуктивной деятельности.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Планируемые результаты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В ходе выполнения проекта дети должны были научиться: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1. Самостоятельно работать с источником информации в сети Интернета с помощью поисковых систем.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2. Работать с информацией (классифицировать, обобщать, систематизировать).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3. Быстро и слаженно работать в коллективе.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4. Наблюдать, </a:t>
            </a:r>
            <a:r>
              <a:rPr lang="ru-RU" dirty="0" err="1" smtClean="0">
                <a:solidFill>
                  <a:srgbClr val="002060"/>
                </a:solidFill>
              </a:rPr>
              <a:t>креативно</a:t>
            </a:r>
            <a:r>
              <a:rPr lang="ru-RU" dirty="0" smtClean="0">
                <a:solidFill>
                  <a:srgbClr val="002060"/>
                </a:solidFill>
              </a:rPr>
              <a:t> мыслить.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5. Ставить и решать проблемы.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6. Разрабатывать анкеты, памятки, словари.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7. Находить материал для </a:t>
            </a:r>
            <a:r>
              <a:rPr lang="ru-RU" dirty="0" err="1" smtClean="0">
                <a:solidFill>
                  <a:srgbClr val="002060"/>
                </a:solidFill>
              </a:rPr>
              <a:t>фотоколлажа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8. Проводить интервью.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9. Создавать презентации с элементами рекламы.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10. Агитировать и убеждать.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5716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 процессе реализации проекта участники решали следующую проблему: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как привлечь учащихся к изучению сложного для них английского языка.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98" y="320040"/>
            <a:ext cx="1627050" cy="68006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ВНП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928670"/>
            <a:ext cx="7143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b="1" i="1" u="sng" dirty="0" smtClean="0">
                <a:solidFill>
                  <a:srgbClr val="FFFF00"/>
                </a:solidFill>
              </a:rPr>
              <a:t>Основополагающий вопрос</a:t>
            </a:r>
            <a:r>
              <a:rPr lang="ru-RU" b="1" u="sng" dirty="0" smtClean="0">
                <a:solidFill>
                  <a:srgbClr val="FFFF00"/>
                </a:solidFill>
              </a:rPr>
              <a:t>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А на других планетах  знают английский язык?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i="1" u="sng" dirty="0" smtClean="0">
                <a:solidFill>
                  <a:srgbClr val="FFFF00"/>
                </a:solidFill>
              </a:rPr>
              <a:t>Проблемные вопросы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Зачем  учить английский язык в 21 веке?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Как помочь другу учить английский?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Какие английские  слова (заимствования) вошли в нашу школьную жизнь?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Английский вокруг нас, не так ли? И как я к этому отношусь?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Что я думаю о роли английского языка в нашей жизни?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Как вы думаете? </a:t>
            </a:r>
            <a:r>
              <a:rPr lang="ru-RU" dirty="0" err="1" smtClean="0">
                <a:solidFill>
                  <a:srgbClr val="002060"/>
                </a:solidFill>
              </a:rPr>
              <a:t>Эсперинг</a:t>
            </a:r>
            <a:r>
              <a:rPr lang="ru-RU" dirty="0" smtClean="0">
                <a:solidFill>
                  <a:srgbClr val="002060"/>
                </a:solidFill>
              </a:rPr>
              <a:t> - язык будущего?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b="1" i="1" u="sng" dirty="0" smtClean="0">
                <a:solidFill>
                  <a:srgbClr val="FFFF00"/>
                </a:solidFill>
              </a:rPr>
              <a:t>Учебные вопросы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Какие трудности возникают при изучении </a:t>
            </a:r>
            <a:r>
              <a:rPr lang="ru-RU" dirty="0" err="1" smtClean="0">
                <a:solidFill>
                  <a:srgbClr val="002060"/>
                </a:solidFill>
              </a:rPr>
              <a:t>анг</a:t>
            </a:r>
            <a:r>
              <a:rPr lang="ru-RU" dirty="0" smtClean="0">
                <a:solidFill>
                  <a:srgbClr val="002060"/>
                </a:solidFill>
              </a:rPr>
              <a:t>. языка и как их преодолеть?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Кто такие полиглоты и какими качествами они обладают?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Почему на английском языке говорят во всем мире?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Почему английский язык считают самым легким?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</a:rPr>
              <a:t>Для каких профессий важно знание иностранного языка? 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Для решения данной проблемы учащиеся: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составляли планы деятельности групп по решению ключевой проблемы,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собирали информацию о роли иностранных языков в жизни человека,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систематизировали и выбирали материал о языках (в прошлом, настоящем и будущем),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проводили анкетирование о трудностях английского языка и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анализировали причины такого отношения </a:t>
            </a:r>
            <a:r>
              <a:rPr lang="ru-RU" dirty="0" smtClean="0">
                <a:solidFill>
                  <a:srgbClr val="002060"/>
                </a:solidFill>
              </a:rPr>
              <a:t>учащихся к языку,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составляли памятки,  анкеты,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проводили интервью,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делали заметки,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Для решения данной проблемы учащиеся: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подбирали вопросы для анкеты- размышления,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составляли словарь заимствований (англицизмов) из школьной жизни,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делали фото коллаж,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создавали презентации с использованием методов убеждения и мотивации,  рекламировали роль английского языка в жизни современной успешной личности.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Конечный продукт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914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Пакет документаций для агитации и мотивации  </a:t>
            </a:r>
            <a:r>
              <a:rPr lang="ru-RU" dirty="0" smtClean="0">
                <a:solidFill>
                  <a:srgbClr val="002060"/>
                </a:solidFill>
              </a:rPr>
              <a:t>окружающих на  изучение английского языка.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Все промежуточные продукты объединены от прошлого к настоящему и будущему.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Создание методического пакета </a:t>
            </a:r>
            <a:r>
              <a:rPr lang="ru-RU" sz="2800" dirty="0" smtClean="0">
                <a:solidFill>
                  <a:srgbClr val="002060"/>
                </a:solidFill>
              </a:rPr>
              <a:t>с инструментами для оценивания  меры достижения заявленных целей проекта.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1047</Words>
  <Application>Microsoft Office PowerPoint</Application>
  <PresentationFormat>Экран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Английский в нашей жизни сегодня и завтра итоговая работа в рамках курса Intel  «Обучение для будущего»</vt:lpstr>
      <vt:lpstr>Участники проекта:  9 классы  Предмет Английский язык и классное руководство  </vt:lpstr>
      <vt:lpstr>Работа учащихся в проекте направлена на достижение следующих целей : </vt:lpstr>
      <vt:lpstr>Планируемые результаты</vt:lpstr>
      <vt:lpstr>В процессе реализации проекта участники решали следующую проблему:</vt:lpstr>
      <vt:lpstr>ВНП</vt:lpstr>
      <vt:lpstr>Для решения данной проблемы учащиеся:</vt:lpstr>
      <vt:lpstr>Для решения данной проблемы учащиеся:</vt:lpstr>
      <vt:lpstr>Конечный продукт</vt:lpstr>
      <vt:lpstr>Результаты педагогического контроля:</vt:lpstr>
      <vt:lpstr>Результаты педагогического контроля:</vt:lpstr>
      <vt:lpstr>Для реализации проекта понадобилось   16 часов из них:  - 4 учебных часа, -4 консультации,  - 8 часов самостоятельной  работы </vt:lpstr>
      <vt:lpstr>Результаты выполнения проекта:</vt:lpstr>
      <vt:lpstr>Результаты выполнения проекта:</vt:lpstr>
      <vt:lpstr>Наши результаты</vt:lpstr>
      <vt:lpstr>Слайд 16</vt:lpstr>
      <vt:lpstr>Наши результаты</vt:lpstr>
      <vt:lpstr>Рефлексия по проведенному проекту:</vt:lpstr>
      <vt:lpstr>Рефлексия по проведенному проекту:</vt:lpstr>
      <vt:lpstr>Слайд 20</vt:lpstr>
      <vt:lpstr>Спасибо  за внимание!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в нашей жизни сегодня и завтра (защита проекта)</dc:title>
  <dc:creator>Admin</dc:creator>
  <cp:lastModifiedBy>Admin</cp:lastModifiedBy>
  <cp:revision>43</cp:revision>
  <dcterms:created xsi:type="dcterms:W3CDTF">2012-06-05T17:49:11Z</dcterms:created>
  <dcterms:modified xsi:type="dcterms:W3CDTF">2012-06-21T00:04:54Z</dcterms:modified>
</cp:coreProperties>
</file>