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50"/>
  </p:notesMasterIdLst>
  <p:sldIdLst>
    <p:sldId id="256" r:id="rId2"/>
    <p:sldId id="303" r:id="rId3"/>
    <p:sldId id="304" r:id="rId4"/>
    <p:sldId id="257" r:id="rId5"/>
    <p:sldId id="258" r:id="rId6"/>
    <p:sldId id="259" r:id="rId7"/>
    <p:sldId id="260" r:id="rId8"/>
    <p:sldId id="261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309" r:id="rId30"/>
    <p:sldId id="310" r:id="rId31"/>
    <p:sldId id="286" r:id="rId32"/>
    <p:sldId id="289" r:id="rId33"/>
    <p:sldId id="288" r:id="rId34"/>
    <p:sldId id="290" r:id="rId35"/>
    <p:sldId id="291" r:id="rId36"/>
    <p:sldId id="292" r:id="rId37"/>
    <p:sldId id="308" r:id="rId38"/>
    <p:sldId id="293" r:id="rId39"/>
    <p:sldId id="294" r:id="rId40"/>
    <p:sldId id="295" r:id="rId41"/>
    <p:sldId id="298" r:id="rId42"/>
    <p:sldId id="299" r:id="rId43"/>
    <p:sldId id="300" r:id="rId44"/>
    <p:sldId id="301" r:id="rId45"/>
    <p:sldId id="302" r:id="rId46"/>
    <p:sldId id="263" r:id="rId47"/>
    <p:sldId id="264" r:id="rId48"/>
    <p:sldId id="306" r:id="rId4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11C5"/>
    <a:srgbClr val="16FA6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01" autoAdjust="0"/>
    <p:restoredTop sz="94660"/>
  </p:normalViewPr>
  <p:slideViewPr>
    <p:cSldViewPr>
      <p:cViewPr>
        <p:scale>
          <a:sx n="66" d="100"/>
          <a:sy n="66" d="100"/>
        </p:scale>
        <p:origin x="-1326" y="-23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E7D6E-C528-4BF7-83CF-273E184C24F4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4780A-6B24-4646-83D8-ECFC19F2F3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4780A-6B24-4646-83D8-ECFC19F2F359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4780A-6B24-4646-83D8-ECFC19F2F359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4780A-6B24-4646-83D8-ECFC19F2F359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4780A-6B24-4646-83D8-ECFC19F2F359}" type="slidenum">
              <a:rPr lang="ru-RU" smtClean="0"/>
              <a:pPr/>
              <a:t>41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8B42822-6CF5-4EC6-A3D9-788F53790FE7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BAB342-8F28-4709-8E3E-0D474865CED9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2D8664-C7A4-4DE7-A5B9-B1EEA9F8C4A4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21915-9EC8-4667-9B34-AF47FA818272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0A58FE-5CAE-48C0-969F-B533659EF07C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18E927-381C-4BC6-915F-AE04B16352E4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66DA23-60A8-4ED4-8B53-A2832BE4D52A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ru-RU" smtClean="0"/>
              <a:t>Козина Лариса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3B295CA2-D612-4DA2-848E-C375CC3259CC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F52D93-666E-46FF-BE9C-80259141FD82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21E228-647A-44D1-9276-260EF83657DA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AFE5FC-C862-4F6D-92E5-AC154B57A5C9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36BB89D-3893-46DD-A400-853CCF0A877A}" type="datetime1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lang="ru-RU" smtClean="0"/>
              <a:t>Козина Лариса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slide" Target="slide46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chemica-book.ucoz.ru/tab_mendeleeva.jpg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hyperlink" Target="http://chem.reshuege.ru/test?theme=20" TargetMode="External"/><Relationship Id="rId2" Type="http://schemas.openxmlformats.org/officeDocument/2006/relationships/hyperlink" Target="http://www.fipi.ru/os11/xmodules/qprint/afrms.php?proj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content.foto.mail.ru/mail/borisovna2004/_answers/i-1229.jpg" TargetMode="External"/><Relationship Id="rId5" Type="http://schemas.openxmlformats.org/officeDocument/2006/relationships/hyperlink" Target="http://chemica-book.ucoz.ru/tab_mendeleeva.jpg" TargetMode="External"/><Relationship Id="rId4" Type="http://schemas.openxmlformats.org/officeDocument/2006/relationships/hyperlink" Target="http://www.otbet.ru/ege/demo-varianty-ege/demo-himiya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" Target="slide47.xml"/><Relationship Id="rId2" Type="http://schemas.openxmlformats.org/officeDocument/2006/relationships/slide" Target="slide2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" Target="slide24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slide" Target="slide4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188640"/>
            <a:ext cx="8964488" cy="1944216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  <a:t/>
            </a:r>
            <a:br>
              <a:rPr lang="ru-RU" sz="3600" b="1" dirty="0" smtClean="0">
                <a:ln>
                  <a:prstDash val="solid"/>
                </a:ln>
                <a:gradFill rotWithShape="1">
                  <a:gsLst>
                    <a:gs pos="0">
                      <a:schemeClr val="accent4">
                        <a:tint val="70000"/>
                        <a:satMod val="200000"/>
                      </a:schemeClr>
                    </a:gs>
                    <a:gs pos="40000">
                      <a:schemeClr val="accent4">
                        <a:tint val="90000"/>
                        <a:satMod val="130000"/>
                      </a:schemeClr>
                    </a:gs>
                    <a:gs pos="50000">
                      <a:schemeClr val="accent4">
                        <a:tint val="90000"/>
                        <a:satMod val="130000"/>
                      </a:schemeClr>
                    </a:gs>
                    <a:gs pos="68000">
                      <a:schemeClr val="accent4">
                        <a:tint val="90000"/>
                        <a:satMod val="130000"/>
                      </a:schemeClr>
                    </a:gs>
                    <a:gs pos="100000">
                      <a:schemeClr val="accent4">
                        <a:tint val="70000"/>
                        <a:satMod val="200000"/>
                      </a:schemeClr>
                    </a:gs>
                  </a:gsLst>
                  <a:lin ang="5400000"/>
                </a:gradFill>
                <a:effectLst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Calibri" pitchFamily="34" charset="0"/>
              </a:rPr>
            </a:br>
            <a:r>
              <a:rPr lang="ru-RU" sz="3600" b="1" dirty="0" smtClean="0">
                <a:ln>
                  <a:prstDash val="solid"/>
                </a:ln>
                <a:latin typeface="Calibri" pitchFamily="34" charset="0"/>
              </a:rPr>
              <a:t>Тренировочный тест </a:t>
            </a:r>
            <a:br>
              <a:rPr lang="ru-RU" sz="3600" b="1" dirty="0" smtClean="0">
                <a:ln>
                  <a:prstDash val="solid"/>
                </a:ln>
                <a:latin typeface="Calibri" pitchFamily="34" charset="0"/>
              </a:rPr>
            </a:br>
            <a:r>
              <a:rPr lang="ru-RU" sz="3600" b="1" dirty="0" smtClean="0">
                <a:ln>
                  <a:prstDash val="solid"/>
                </a:ln>
                <a:latin typeface="Calibri" pitchFamily="34" charset="0"/>
              </a:rPr>
              <a:t>для подготовки  </a:t>
            </a:r>
            <a:r>
              <a:rPr lang="ru-RU" sz="3600" b="1" dirty="0" smtClean="0">
                <a:ln>
                  <a:prstDash val="solid"/>
                </a:ln>
                <a:latin typeface="Calibri" pitchFamily="34" charset="0"/>
              </a:rPr>
              <a:t>к ЕГЭ по химии</a:t>
            </a:r>
            <a:endParaRPr lang="ru-RU" sz="3600" b="1" dirty="0">
              <a:ln>
                <a:prstDash val="solid"/>
              </a:ln>
              <a:latin typeface="Calibri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5013176"/>
            <a:ext cx="6984776" cy="1320552"/>
          </a:xfrm>
        </p:spPr>
        <p:txBody>
          <a:bodyPr>
            <a:noAutofit/>
          </a:bodyPr>
          <a:lstStyle/>
          <a:p>
            <a:pPr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Работу выполнила учащаяся 11 </a:t>
            </a: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А класса</a:t>
            </a:r>
            <a:endParaRPr lang="ru-RU" sz="1800" dirty="0" smtClean="0">
              <a:solidFill>
                <a:schemeClr val="tx1"/>
              </a:solidFill>
              <a:latin typeface="Calibri" pitchFamily="34" charset="0"/>
              <a:cs typeface="Arial" pitchFamily="34" charset="0"/>
            </a:endParaRPr>
          </a:p>
          <a:p>
            <a:pPr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 МБОУ СОШ №26 Козина Лариса. </a:t>
            </a:r>
          </a:p>
          <a:p>
            <a:pPr algn="r">
              <a:defRPr/>
            </a:pPr>
            <a:r>
              <a:rPr lang="ru-RU" sz="1800" dirty="0" smtClean="0">
                <a:solidFill>
                  <a:schemeClr val="tx1"/>
                </a:solidFill>
                <a:latin typeface="Calibri" pitchFamily="34" charset="0"/>
                <a:cs typeface="Arial" pitchFamily="34" charset="0"/>
              </a:rPr>
              <a:t>Руководитель:  Алексеева Лариса Александровна</a:t>
            </a:r>
            <a:endParaRPr lang="ru-RU" sz="1800" dirty="0" smtClean="0">
              <a:solidFill>
                <a:schemeClr val="tx1"/>
              </a:solidFill>
              <a:latin typeface="Calibri" pitchFamily="34" charset="0"/>
            </a:endParaRPr>
          </a:p>
          <a:p>
            <a:pPr algn="r"/>
            <a:endParaRPr lang="ru-RU" sz="1800" dirty="0">
              <a:solidFill>
                <a:schemeClr val="tx1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4499992" y="4941168"/>
            <a:ext cx="4104456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4427984" y="2924944"/>
            <a:ext cx="4142805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4427984" y="3933056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4427984" y="1927101"/>
            <a:ext cx="415992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26064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4427984" y="1844824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АБД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4427984" y="2852936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 </a:t>
            </a:r>
            <a:r>
              <a:rPr lang="ru-RU" sz="2800" dirty="0" smtClean="0">
                <a:latin typeface="Calibri" pitchFamily="34" charset="0"/>
              </a:rPr>
              <a:t>АВД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4427984" y="3861048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ВГЕ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4427984" y="4869160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БДЕ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548680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7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</a:rPr>
              <a:t>Среди перечня формул 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альдегидам соответствуют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11560" y="2132856"/>
            <a:ext cx="29523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   А) С</a:t>
            </a:r>
            <a:r>
              <a:rPr lang="ru-RU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6</a:t>
            </a:r>
            <a:r>
              <a:rPr lang="en-US" sz="2800" dirty="0" smtClean="0">
                <a:latin typeface="Calibri" pitchFamily="34" charset="0"/>
              </a:rPr>
              <a:t>O</a:t>
            </a:r>
          </a:p>
          <a:p>
            <a:r>
              <a:rPr lang="en-US" sz="2800" dirty="0" smtClean="0">
                <a:latin typeface="Calibri" pitchFamily="34" charset="0"/>
              </a:rPr>
              <a:t>    </a:t>
            </a:r>
            <a:r>
              <a:rPr lang="ru-RU" sz="2800" dirty="0" smtClean="0">
                <a:latin typeface="Calibri" pitchFamily="34" charset="0"/>
              </a:rPr>
              <a:t>Б) </a:t>
            </a:r>
            <a:r>
              <a:rPr lang="en-US" sz="2800" dirty="0" smtClean="0">
                <a:latin typeface="Calibri" pitchFamily="34" charset="0"/>
              </a:rPr>
              <a:t>C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endParaRPr lang="en-US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    </a:t>
            </a:r>
            <a:r>
              <a:rPr lang="ru-RU" sz="2800" dirty="0" smtClean="0">
                <a:latin typeface="Calibri" pitchFamily="34" charset="0"/>
              </a:rPr>
              <a:t>В) </a:t>
            </a:r>
            <a:r>
              <a:rPr lang="en-US" sz="2800" dirty="0" smtClean="0">
                <a:latin typeface="Calibri" pitchFamily="34" charset="0"/>
              </a:rPr>
              <a:t>CH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</a:p>
          <a:p>
            <a:r>
              <a:rPr lang="en-US" sz="2800" dirty="0" smtClean="0">
                <a:latin typeface="Calibri" pitchFamily="34" charset="0"/>
              </a:rPr>
              <a:t>    </a:t>
            </a:r>
            <a:r>
              <a:rPr lang="ru-RU" sz="2800" dirty="0" smtClean="0">
                <a:latin typeface="Calibri" pitchFamily="34" charset="0"/>
              </a:rPr>
              <a:t>Г) </a:t>
            </a:r>
            <a:r>
              <a:rPr lang="en-US" sz="2800" dirty="0" smtClean="0">
                <a:latin typeface="Calibri" pitchFamily="34" charset="0"/>
              </a:rPr>
              <a:t>CH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</a:rPr>
              <a:t>O</a:t>
            </a:r>
          </a:p>
          <a:p>
            <a:r>
              <a:rPr lang="en-US" sz="2800" dirty="0" smtClean="0">
                <a:latin typeface="Calibri" pitchFamily="34" charset="0"/>
              </a:rPr>
              <a:t>    </a:t>
            </a:r>
            <a:r>
              <a:rPr lang="ru-RU" sz="2800" dirty="0" smtClean="0">
                <a:latin typeface="Calibri" pitchFamily="34" charset="0"/>
              </a:rPr>
              <a:t>Д) </a:t>
            </a:r>
            <a:r>
              <a:rPr lang="en-US" sz="2800" dirty="0" smtClean="0">
                <a:latin typeface="Calibri" pitchFamily="34" charset="0"/>
              </a:rPr>
              <a:t>C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</a:rPr>
              <a:t>O</a:t>
            </a:r>
          </a:p>
          <a:p>
            <a:r>
              <a:rPr lang="en-US" sz="2800" dirty="0" smtClean="0">
                <a:latin typeface="Calibri" pitchFamily="34" charset="0"/>
              </a:rPr>
              <a:t>    E) C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6</a:t>
            </a:r>
            <a:r>
              <a:rPr lang="en-US" sz="2800" dirty="0" smtClean="0">
                <a:latin typeface="Calibri" pitchFamily="34" charset="0"/>
              </a:rPr>
              <a:t>O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2060848"/>
            <a:ext cx="446449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ru-RU" sz="2800" dirty="0" smtClean="0">
                <a:latin typeface="Calibri" pitchFamily="34" charset="0"/>
              </a:rPr>
              <a:t> растворе </a:t>
            </a:r>
            <a:r>
              <a:rPr lang="en-US" sz="2800" dirty="0" smtClean="0">
                <a:latin typeface="Calibri" pitchFamily="34" charset="0"/>
              </a:rPr>
              <a:t>KOH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3068960"/>
            <a:ext cx="446449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холодной конц.Н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SO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 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5085184"/>
            <a:ext cx="446449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077072"/>
            <a:ext cx="446449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 </a:t>
            </a:r>
            <a:r>
              <a:rPr lang="ru-RU" sz="2800" dirty="0" smtClean="0">
                <a:latin typeface="Calibri" pitchFamily="34" charset="0"/>
              </a:rPr>
              <a:t>растворе </a:t>
            </a:r>
            <a:r>
              <a:rPr lang="en-US" sz="2800" dirty="0" err="1" smtClean="0">
                <a:latin typeface="Calibri" pitchFamily="34" charset="0"/>
              </a:rPr>
              <a:t>HCl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908720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8. </a:t>
            </a:r>
            <a:r>
              <a:rPr lang="ru-RU" sz="2800" dirty="0" smtClean="0">
                <a:latin typeface="Calibri" pitchFamily="34" charset="0"/>
              </a:rPr>
              <a:t>И железо, и хром растворяются в  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530120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2060848"/>
            <a:ext cx="446449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N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3068960"/>
            <a:ext cx="446449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SO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5085184"/>
            <a:ext cx="446449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SiO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077072"/>
            <a:ext cx="446449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 </a:t>
            </a:r>
            <a:r>
              <a:rPr lang="en-US" sz="2800" dirty="0" smtClean="0">
                <a:latin typeface="Calibri" pitchFamily="34" charset="0"/>
              </a:rPr>
              <a:t>Fe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69269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9. </a:t>
            </a:r>
            <a:r>
              <a:rPr lang="ru-RU" sz="2800" dirty="0" smtClean="0">
                <a:latin typeface="Calibri" pitchFamily="34" charset="0"/>
              </a:rPr>
              <a:t>Какой оксид при взаимодействии с серной кислотой образует соль: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530120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068835" y="4071367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68835" y="3071242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068835" y="5071492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068835" y="1927101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259632" y="1844824"/>
            <a:ext cx="684076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ru-RU" sz="2800" dirty="0" smtClean="0">
                <a:latin typeface="Calibri" pitchFamily="34" charset="0"/>
              </a:rPr>
              <a:t> нитратом натрия и нитратом серебра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259632" y="2924944"/>
            <a:ext cx="6912768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гидроксидом</a:t>
            </a:r>
            <a:r>
              <a:rPr lang="ru-RU" sz="2800" dirty="0" smtClean="0">
                <a:latin typeface="Calibri" pitchFamily="34" charset="0"/>
              </a:rPr>
              <a:t> цинка и оксидом лития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259632" y="5013176"/>
            <a:ext cx="691276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сульфатом бария и оксидом фосфора(V)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259632" y="4005064"/>
            <a:ext cx="691276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 </a:t>
            </a:r>
            <a:r>
              <a:rPr lang="ru-RU" sz="2800" dirty="0" smtClean="0">
                <a:latin typeface="Calibri" pitchFamily="34" charset="0"/>
              </a:rPr>
              <a:t>оксидом серы(IV) и сульфатом меди(II)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620688"/>
            <a:ext cx="874846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10. </a:t>
            </a:r>
            <a:r>
              <a:rPr lang="ru-RU" sz="2800" dirty="0" err="1" smtClean="0">
                <a:latin typeface="Calibri" pitchFamily="34" charset="0"/>
              </a:rPr>
              <a:t>Гидроксид</a:t>
            </a:r>
            <a:r>
              <a:rPr lang="ru-RU" sz="2800" dirty="0" smtClean="0">
                <a:latin typeface="Calibri" pitchFamily="34" charset="0"/>
              </a:rPr>
              <a:t> калия взаимодействует с каждым из двух веществ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395536" y="602128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4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11760" y="4149080"/>
            <a:ext cx="4214813" cy="8248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11760" y="2924944"/>
            <a:ext cx="4214813" cy="82668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11760" y="5401290"/>
            <a:ext cx="4214813" cy="8308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11760" y="1628800"/>
            <a:ext cx="4214813" cy="83322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0"/>
            <a:ext cx="88924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51720" y="1556792"/>
            <a:ext cx="6552728" cy="101838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нитратом цинка и </a:t>
            </a:r>
            <a:r>
              <a:rPr lang="ru-RU" sz="2800" dirty="0" err="1" smtClean="0">
                <a:latin typeface="Calibri" pitchFamily="34" charset="0"/>
              </a:rPr>
              <a:t>гидроксидом</a:t>
            </a:r>
            <a:r>
              <a:rPr lang="ru-RU" sz="2800" dirty="0" smtClean="0">
                <a:latin typeface="Calibri" pitchFamily="34" charset="0"/>
              </a:rPr>
              <a:t> калия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51721" y="2850655"/>
            <a:ext cx="6552727" cy="101039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хлоридом натрия и нитратом серебра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1721" y="5301208"/>
            <a:ext cx="6552727" cy="10155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сульфатом калия и хлоридом бария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51721" y="4082777"/>
            <a:ext cx="6552727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 </a:t>
            </a:r>
            <a:r>
              <a:rPr lang="ru-RU" sz="2800" dirty="0" smtClean="0">
                <a:latin typeface="Calibri" pitchFamily="34" charset="0"/>
              </a:rPr>
              <a:t>сульфатом натрия и хлоридом магния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3568" y="836712"/>
            <a:ext cx="79928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11. </a:t>
            </a:r>
            <a:r>
              <a:rPr lang="ru-RU" sz="2800" dirty="0" smtClean="0">
                <a:latin typeface="Calibri" pitchFamily="34" charset="0"/>
              </a:rPr>
              <a:t>Химическая реакция НЕ протекает между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251520" y="5949280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863454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863329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863579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863204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644627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2780927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 </a:t>
            </a:r>
            <a:r>
              <a:rPr lang="en-US" sz="2800" dirty="0" smtClean="0">
                <a:latin typeface="Calibri" pitchFamily="34" charset="0"/>
              </a:rPr>
              <a:t>X–CO,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Y–HgCl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3789039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X–Fe,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Y–FeCl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5805263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X–CO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,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Y–MnCl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797151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X–H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,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Y–</a:t>
            </a:r>
            <a:r>
              <a:rPr lang="en-US" sz="2800" dirty="0" err="1" smtClean="0">
                <a:latin typeface="Calibri" pitchFamily="34" charset="0"/>
              </a:rPr>
              <a:t>NaCl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620688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12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</a:rPr>
              <a:t>В схеме превращений:</a:t>
            </a:r>
            <a:endParaRPr lang="en-US" sz="2800" dirty="0" smtClean="0">
              <a:latin typeface="Calibri" pitchFamily="34" charset="0"/>
            </a:endParaRPr>
          </a:p>
          <a:p>
            <a:pPr algn="ctr"/>
            <a:r>
              <a:rPr lang="en-US" sz="2800" dirty="0" smtClean="0">
                <a:latin typeface="Calibri" pitchFamily="34" charset="0"/>
              </a:rPr>
              <a:t>+X              +Y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Cu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 ——→ Cu ——→ CuCl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endParaRPr lang="ru-RU" sz="2800" baseline="-25000" dirty="0" smtClean="0">
              <a:latin typeface="Calibri" pitchFamily="34" charset="0"/>
            </a:endParaRPr>
          </a:p>
          <a:p>
            <a:pPr algn="ctr"/>
            <a:r>
              <a:rPr lang="ru-RU" sz="2800" dirty="0" smtClean="0">
                <a:latin typeface="Calibri" pitchFamily="34" charset="0"/>
              </a:rPr>
              <a:t>Определите вещества X и Y.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5517231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267744" y="5301207"/>
            <a:ext cx="4104456" cy="80241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339752" y="3068960"/>
            <a:ext cx="4142805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339752" y="4005064"/>
            <a:ext cx="4214813" cy="94265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339752" y="1894370"/>
            <a:ext cx="4159920" cy="81968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195736" y="1772816"/>
            <a:ext cx="5688632" cy="100183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пентен-1  и пентадиен-1,3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95736" y="2924944"/>
            <a:ext cx="576064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 </a:t>
            </a:r>
            <a:r>
              <a:rPr lang="ru-RU" sz="2800" dirty="0" smtClean="0">
                <a:latin typeface="Calibri" pitchFamily="34" charset="0"/>
              </a:rPr>
              <a:t>ацетон и </a:t>
            </a:r>
            <a:r>
              <a:rPr lang="ru-RU" sz="2800" dirty="0" err="1" smtClean="0">
                <a:latin typeface="Calibri" pitchFamily="34" charset="0"/>
              </a:rPr>
              <a:t>пропаналь</a:t>
            </a:r>
            <a:r>
              <a:rPr lang="ru-RU" sz="2800" dirty="0" smtClean="0"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95736" y="4005064"/>
            <a:ext cx="5760640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уксусная кислота и </a:t>
            </a:r>
            <a:r>
              <a:rPr lang="ru-RU" sz="2800" dirty="0" err="1" smtClean="0">
                <a:latin typeface="Calibri" pitchFamily="34" charset="0"/>
              </a:rPr>
              <a:t>этилформиат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95736" y="5157192"/>
            <a:ext cx="5760640" cy="9807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этанол и </a:t>
            </a:r>
            <a:r>
              <a:rPr lang="ru-RU" sz="2800" dirty="0" err="1" smtClean="0">
                <a:latin typeface="Calibri" pitchFamily="34" charset="0"/>
              </a:rPr>
              <a:t>метилацетат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836712"/>
            <a:ext cx="80648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13. </a:t>
            </a:r>
            <a:r>
              <a:rPr lang="ru-RU" sz="2800" dirty="0" err="1" smtClean="0">
                <a:latin typeface="Calibri" pitchFamily="34" charset="0"/>
              </a:rPr>
              <a:t>Изомерны</a:t>
            </a:r>
            <a:r>
              <a:rPr lang="ru-RU" sz="2800" dirty="0" smtClean="0">
                <a:latin typeface="Calibri" pitchFamily="34" charset="0"/>
              </a:rPr>
              <a:t> друг другу :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284859" y="414337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284859" y="314325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284859" y="514350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284859" y="21431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619672" y="2060848"/>
            <a:ext cx="61206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пропан</a:t>
            </a:r>
            <a:r>
              <a:rPr lang="ru-RU" sz="2800" dirty="0" smtClean="0">
                <a:latin typeface="Calibri" pitchFamily="34" charset="0"/>
              </a:rPr>
              <a:t>, ацетилен, бензол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619672" y="3068960"/>
            <a:ext cx="61206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этилен, фенол, пентан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619672" y="5085184"/>
            <a:ext cx="61206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толуол, пропанол-1, бутадиен-1,3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619672" y="4077072"/>
            <a:ext cx="61206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 </a:t>
            </a:r>
            <a:r>
              <a:rPr lang="ru-RU" sz="2800" dirty="0" err="1" smtClean="0">
                <a:latin typeface="Calibri" pitchFamily="34" charset="0"/>
              </a:rPr>
              <a:t>пропаналь</a:t>
            </a:r>
            <a:r>
              <a:rPr lang="ru-RU" sz="2800" dirty="0" smtClean="0">
                <a:latin typeface="Calibri" pitchFamily="34" charset="0"/>
              </a:rPr>
              <a:t>, </a:t>
            </a:r>
            <a:r>
              <a:rPr lang="ru-RU" sz="2800" dirty="0" err="1" smtClean="0">
                <a:latin typeface="Calibri" pitchFamily="34" charset="0"/>
              </a:rPr>
              <a:t>пропадиен</a:t>
            </a:r>
            <a:r>
              <a:rPr lang="ru-RU" sz="2800" dirty="0" smtClean="0">
                <a:latin typeface="Calibri" pitchFamily="34" charset="0"/>
              </a:rPr>
              <a:t>, пропилен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548680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14. </a:t>
            </a:r>
            <a:r>
              <a:rPr lang="ru-RU" sz="2800" dirty="0" smtClean="0">
                <a:latin typeface="Calibri" pitchFamily="34" charset="0"/>
              </a:rPr>
              <a:t>В реакцию гидрирования (присоединения водорода) вступает каждое из веществ :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647431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647306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262322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574352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5661248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 </a:t>
            </a:r>
            <a:r>
              <a:rPr lang="ru-RU" sz="2800" dirty="0" err="1" smtClean="0">
                <a:latin typeface="Calibri" pitchFamily="34" charset="0"/>
              </a:rPr>
              <a:t>хлорэтан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3573016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ацетилен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2564904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этаналь</a:t>
            </a: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581128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1,2-</a:t>
            </a:r>
            <a:r>
              <a:rPr lang="ru-RU" sz="2800" dirty="0" err="1" smtClean="0">
                <a:latin typeface="Calibri" pitchFamily="34" charset="0"/>
              </a:rPr>
              <a:t>дибромэтан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476672"/>
            <a:ext cx="84969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15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</a:rPr>
              <a:t>В схеме реакции</a:t>
            </a:r>
          </a:p>
          <a:p>
            <a:pPr algn="ctr"/>
            <a:r>
              <a:rPr lang="en-US" sz="2800" dirty="0" err="1" smtClean="0">
                <a:latin typeface="Calibri" pitchFamily="34" charset="0"/>
              </a:rPr>
              <a:t>NaOH</a:t>
            </a:r>
            <a:r>
              <a:rPr lang="en-US" sz="2800" dirty="0" smtClean="0">
                <a:latin typeface="Calibri" pitchFamily="34" charset="0"/>
              </a:rPr>
              <a:t> + X → C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5</a:t>
            </a:r>
            <a:r>
              <a:rPr lang="en-US" sz="2800" dirty="0" smtClean="0">
                <a:latin typeface="Calibri" pitchFamily="34" charset="0"/>
              </a:rPr>
              <a:t>OH + </a:t>
            </a:r>
            <a:r>
              <a:rPr lang="en-US" sz="2800" dirty="0" err="1" smtClean="0">
                <a:latin typeface="Calibri" pitchFamily="34" charset="0"/>
              </a:rPr>
              <a:t>NaCl</a:t>
            </a:r>
            <a:r>
              <a:rPr lang="en-US" sz="2800" dirty="0" smtClean="0">
                <a:latin typeface="Calibri" pitchFamily="34" charset="0"/>
              </a:rPr>
              <a:t>   </a:t>
            </a:r>
            <a:endParaRPr lang="ru-RU" sz="2800" dirty="0" smtClean="0">
              <a:latin typeface="Calibri" pitchFamily="34" charset="0"/>
            </a:endParaRPr>
          </a:p>
          <a:p>
            <a:pPr algn="ctr"/>
            <a:r>
              <a:rPr lang="ru-RU" sz="2800" dirty="0" smtClean="0">
                <a:latin typeface="Calibri" pitchFamily="34" charset="0"/>
              </a:rPr>
              <a:t>веществом </a:t>
            </a:r>
            <a:r>
              <a:rPr lang="en-US" sz="2800" dirty="0" smtClean="0">
                <a:latin typeface="Calibri" pitchFamily="34" charset="0"/>
              </a:rPr>
              <a:t>«</a:t>
            </a:r>
            <a:r>
              <a:rPr lang="ru-RU" sz="2800" dirty="0" smtClean="0">
                <a:latin typeface="Calibri" pitchFamily="34" charset="0"/>
              </a:rPr>
              <a:t>Х</a:t>
            </a:r>
            <a:r>
              <a:rPr lang="en-US" sz="2800" dirty="0" smtClean="0">
                <a:latin typeface="Calibri" pitchFamily="34" charset="0"/>
              </a:rPr>
              <a:t>» </a:t>
            </a:r>
            <a:r>
              <a:rPr lang="ru-RU" sz="2800" dirty="0" smtClean="0">
                <a:latin typeface="Calibri" pitchFamily="34" charset="0"/>
              </a:rPr>
              <a:t>является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284859" y="4287391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284859" y="3287266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284859" y="5287516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284859" y="2287141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67744" y="2204864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 </a:t>
            </a:r>
            <a:r>
              <a:rPr lang="en-US" sz="2800" dirty="0" smtClean="0">
                <a:latin typeface="Calibri" pitchFamily="34" charset="0"/>
              </a:rPr>
              <a:t>Cu(OH)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,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Ag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67744" y="3212976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,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HI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67744" y="5229200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KOH,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67744" y="4221088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K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Cr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en-US" sz="2800" baseline="-25000" dirty="0" smtClean="0">
                <a:latin typeface="Calibri" pitchFamily="34" charset="0"/>
              </a:rPr>
              <a:t>7</a:t>
            </a:r>
            <a:r>
              <a:rPr lang="en-US" sz="2800" dirty="0" smtClean="0">
                <a:latin typeface="Calibri" pitchFamily="34" charset="0"/>
              </a:rPr>
              <a:t>,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SO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764704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16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</a:rPr>
              <a:t>С </a:t>
            </a:r>
            <a:r>
              <a:rPr lang="ru-RU" sz="2800" dirty="0" err="1" smtClean="0">
                <a:latin typeface="Calibri" pitchFamily="34" charset="0"/>
              </a:rPr>
              <a:t>пропаналем</a:t>
            </a:r>
            <a:r>
              <a:rPr lang="ru-RU" sz="2800" dirty="0" smtClean="0">
                <a:latin typeface="Calibri" pitchFamily="34" charset="0"/>
              </a:rPr>
              <a:t> взаимодействует каждое из двух веществ: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cap="none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</a:rPr>
              <a:t>Цели:</a:t>
            </a:r>
            <a:endParaRPr lang="ru-RU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71500" indent="-571500">
              <a:defRPr/>
            </a:pPr>
            <a:r>
              <a:rPr lang="ru-RU" sz="2800" dirty="0">
                <a:ln w="11430"/>
                <a:latin typeface="Calibri" pitchFamily="34" charset="0"/>
                <a:cs typeface="Arial" pitchFamily="34" charset="0"/>
              </a:rPr>
              <a:t>Ознакомиться с материалом экзаменационной работы по химии.</a:t>
            </a:r>
          </a:p>
          <a:p>
            <a:pPr marL="571500" indent="-571500">
              <a:defRPr/>
            </a:pPr>
            <a:r>
              <a:rPr lang="ru-RU" sz="2800" dirty="0">
                <a:ln w="11430"/>
                <a:latin typeface="Calibri" pitchFamily="34" charset="0"/>
                <a:cs typeface="Arial" pitchFamily="34" charset="0"/>
              </a:rPr>
              <a:t>Проверить свою подготовленность к </a:t>
            </a:r>
            <a:r>
              <a:rPr lang="ru-RU" sz="2800" dirty="0" smtClean="0">
                <a:ln w="11430"/>
                <a:latin typeface="Calibri" pitchFamily="34" charset="0"/>
                <a:cs typeface="Arial" pitchFamily="34" charset="0"/>
              </a:rPr>
              <a:t>экзамену.</a:t>
            </a:r>
          </a:p>
          <a:p>
            <a:pPr marL="571500" indent="-571500">
              <a:defRPr/>
            </a:pPr>
            <a:r>
              <a:rPr lang="ru-RU" sz="2800" dirty="0" smtClean="0">
                <a:ln w="11430"/>
                <a:latin typeface="Calibri" pitchFamily="34" charset="0"/>
                <a:cs typeface="Arial" pitchFamily="34" charset="0"/>
              </a:rPr>
              <a:t>Расширить опыт выполнения тестовых заданий по химии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356867" y="4431407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356867" y="3385459"/>
            <a:ext cx="4214813" cy="76076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339752" y="234888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356867" y="5481678"/>
            <a:ext cx="4214813" cy="760769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67744" y="5373216"/>
            <a:ext cx="4608512" cy="92982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 </a:t>
            </a:r>
            <a:r>
              <a:rPr lang="ru-RU" sz="2800" dirty="0" smtClean="0">
                <a:latin typeface="Calibri" pitchFamily="34" charset="0"/>
              </a:rPr>
              <a:t>дегидратации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195736" y="3356992"/>
            <a:ext cx="4680520" cy="85782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дегалогенирования</a:t>
            </a: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195736" y="2276872"/>
            <a:ext cx="4680519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err="1" smtClean="0">
                <a:latin typeface="Calibri" pitchFamily="34" charset="0"/>
              </a:rPr>
              <a:t>дегидрогалогенирования</a:t>
            </a: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195736" y="4365104"/>
            <a:ext cx="4680520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дегидрирования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69269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17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</a:rPr>
              <a:t> Этилен из этанола можно получить в результате реакции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11760" y="5445224"/>
            <a:ext cx="4104456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339752" y="3429000"/>
            <a:ext cx="4142805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339752" y="4437112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339752" y="2431157"/>
            <a:ext cx="415992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90872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339752" y="2348880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бутадиен-1,3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339752" y="3356992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 </a:t>
            </a:r>
            <a:r>
              <a:rPr lang="ru-RU" sz="2800" dirty="0" smtClean="0">
                <a:latin typeface="Calibri" pitchFamily="34" charset="0"/>
              </a:rPr>
              <a:t>бутин-1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339752" y="4365104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пентин-1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339752" y="5373216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бутин-2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0" y="69269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18. </a:t>
            </a:r>
            <a:r>
              <a:rPr lang="ru-RU" sz="2800" dirty="0" smtClean="0">
                <a:latin typeface="Calibri" pitchFamily="34" charset="0"/>
              </a:rPr>
              <a:t>Из 1,1-дибромбутана можно получить непредельный углеводород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339752" y="5589240"/>
            <a:ext cx="4104456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267744" y="3573016"/>
            <a:ext cx="4142805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267744" y="4581128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267744" y="2575173"/>
            <a:ext cx="415992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26064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267744" y="2492896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гидролиза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267744" y="3501008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 </a:t>
            </a:r>
            <a:r>
              <a:rPr lang="ru-RU" sz="2800" dirty="0" smtClean="0">
                <a:latin typeface="Calibri" pitchFamily="34" charset="0"/>
              </a:rPr>
              <a:t>этерификации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267744" y="4509120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дегидратации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267744" y="5517232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нейтрализации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692696"/>
            <a:ext cx="80648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19. </a:t>
            </a:r>
            <a:r>
              <a:rPr lang="ru-RU" sz="2800" dirty="0" smtClean="0">
                <a:latin typeface="Calibri" pitchFamily="34" charset="0"/>
              </a:rPr>
              <a:t>Схема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CH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COOH + CH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OH → CH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-CO-O-CH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 + 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относится к реакции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068835" y="4431407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68835" y="3431282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068835" y="5431532"/>
            <a:ext cx="4214813" cy="7337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068835" y="2287141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51720" y="2204864"/>
            <a:ext cx="4968552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ru-RU" sz="2800" dirty="0" smtClean="0">
                <a:latin typeface="Calibri" pitchFamily="34" charset="0"/>
              </a:rPr>
              <a:t> добавить этанол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51720" y="3284984"/>
            <a:ext cx="4968552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добавить уксусную кислоту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1720" y="5373216"/>
            <a:ext cx="4968552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увеличить давление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51720" y="4365104"/>
            <a:ext cx="5040560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ru-RU" sz="2800" dirty="0" smtClean="0">
                <a:latin typeface="Calibri" pitchFamily="34" charset="0"/>
              </a:rPr>
              <a:t> нагреть раствор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1560" y="764704"/>
            <a:ext cx="79208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20. </a:t>
            </a:r>
            <a:r>
              <a:rPr lang="ru-RU" sz="2800" dirty="0" smtClean="0">
                <a:latin typeface="Calibri" pitchFamily="34" charset="0"/>
              </a:rPr>
              <a:t>Для увеличения скорости реакции гидролиза этилацетата необходимо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73020" y="3927351"/>
            <a:ext cx="3800858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libri" pitchFamily="34" charset="0"/>
              </a:rPr>
              <a:t>Неверно</a:t>
            </a:r>
            <a:r>
              <a:rPr lang="ru-RU" sz="2800" b="1" dirty="0" smtClean="0">
                <a:latin typeface="Calibri" pitchFamily="34" charset="0"/>
              </a:rPr>
              <a:t>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73020" y="2927226"/>
            <a:ext cx="3800858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73020" y="4927476"/>
            <a:ext cx="3800858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73020" y="1927101"/>
            <a:ext cx="3800858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827584" y="1844824"/>
            <a:ext cx="7272808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1) </a:t>
            </a:r>
            <a:r>
              <a:rPr lang="en-US" sz="3200" dirty="0" smtClean="0">
                <a:latin typeface="Calibri" pitchFamily="34" charset="0"/>
              </a:rPr>
              <a:t>CH</a:t>
            </a:r>
            <a:r>
              <a:rPr lang="en-US" sz="3200" baseline="-25000" dirty="0" smtClean="0">
                <a:latin typeface="Calibri" pitchFamily="34" charset="0"/>
              </a:rPr>
              <a:t>3</a:t>
            </a:r>
            <a:r>
              <a:rPr lang="en-US" sz="3200" dirty="0" smtClean="0">
                <a:latin typeface="Calibri" pitchFamily="34" charset="0"/>
              </a:rPr>
              <a:t>COOCH</a:t>
            </a:r>
            <a:r>
              <a:rPr lang="en-US" sz="3200" baseline="-25000" dirty="0" smtClean="0">
                <a:latin typeface="Calibri" pitchFamily="34" charset="0"/>
              </a:rPr>
              <a:t>3</a:t>
            </a:r>
            <a:r>
              <a:rPr lang="en-US" sz="3200" dirty="0" smtClean="0">
                <a:latin typeface="Calibri" pitchFamily="34" charset="0"/>
              </a:rPr>
              <a:t>+H</a:t>
            </a:r>
            <a:r>
              <a:rPr lang="en-US" sz="3200" baseline="-25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O=CH</a:t>
            </a:r>
            <a:r>
              <a:rPr lang="en-US" sz="3200" baseline="-25000" dirty="0" smtClean="0">
                <a:latin typeface="Calibri" pitchFamily="34" charset="0"/>
              </a:rPr>
              <a:t>3</a:t>
            </a:r>
            <a:r>
              <a:rPr lang="en-US" sz="3200" dirty="0" smtClean="0">
                <a:latin typeface="Calibri" pitchFamily="34" charset="0"/>
              </a:rPr>
              <a:t>COOH+CH</a:t>
            </a:r>
            <a:r>
              <a:rPr lang="en-US" sz="3200" baseline="-25000" dirty="0" smtClean="0">
                <a:latin typeface="Calibri" pitchFamily="34" charset="0"/>
              </a:rPr>
              <a:t>3</a:t>
            </a:r>
            <a:r>
              <a:rPr lang="en-US" sz="3200" dirty="0" smtClean="0">
                <a:latin typeface="Calibri" pitchFamily="34" charset="0"/>
              </a:rPr>
              <a:t>OH 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827584" y="2852936"/>
            <a:ext cx="727280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2Li+2H</a:t>
            </a:r>
            <a:r>
              <a:rPr lang="en-US" sz="3200" baseline="-25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O=2LiOH+H</a:t>
            </a:r>
            <a:r>
              <a:rPr lang="en-US" sz="3200" baseline="-25000" dirty="0" smtClean="0">
                <a:latin typeface="Calibri" pitchFamily="34" charset="0"/>
              </a:rPr>
              <a:t>2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827584" y="4869160"/>
            <a:ext cx="727280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Cl</a:t>
            </a:r>
            <a:r>
              <a:rPr lang="en-US" sz="3200" baseline="-25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+ H</a:t>
            </a:r>
            <a:r>
              <a:rPr lang="en-US" sz="3200" baseline="-25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O=</a:t>
            </a:r>
            <a:r>
              <a:rPr lang="en-US" sz="3200" dirty="0" err="1" smtClean="0">
                <a:latin typeface="Calibri" pitchFamily="34" charset="0"/>
              </a:rPr>
              <a:t>HCl</a:t>
            </a:r>
            <a:r>
              <a:rPr lang="en-US" sz="3200" dirty="0" smtClean="0">
                <a:latin typeface="Calibri" pitchFamily="34" charset="0"/>
              </a:rPr>
              <a:t> +</a:t>
            </a:r>
            <a:r>
              <a:rPr lang="en-US" sz="3200" dirty="0" err="1" smtClean="0">
                <a:latin typeface="Calibri" pitchFamily="34" charset="0"/>
              </a:rPr>
              <a:t>HClO</a:t>
            </a: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827584" y="3861048"/>
            <a:ext cx="7272808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CaO+H</a:t>
            </a:r>
            <a:r>
              <a:rPr lang="en-US" sz="3200" baseline="-25000" dirty="0" smtClean="0">
                <a:latin typeface="Calibri" pitchFamily="34" charset="0"/>
              </a:rPr>
              <a:t>2</a:t>
            </a:r>
            <a:r>
              <a:rPr lang="en-US" sz="3200" dirty="0" smtClean="0">
                <a:latin typeface="Calibri" pitchFamily="34" charset="0"/>
              </a:rPr>
              <a:t>O=Ca(OH)</a:t>
            </a:r>
            <a:r>
              <a:rPr lang="en-US" sz="3200" baseline="-25000" dirty="0" smtClean="0">
                <a:latin typeface="Calibri" pitchFamily="34" charset="0"/>
              </a:rPr>
              <a:t>2</a:t>
            </a:r>
            <a:endParaRPr lang="ru-RU" sz="3200" dirty="0" smtClean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620688"/>
            <a:ext cx="849694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21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3200" dirty="0" smtClean="0">
                <a:latin typeface="Calibri" pitchFamily="34" charset="0"/>
              </a:rPr>
              <a:t>Какая реакция с участием воды обратима при обычных условиях?</a:t>
            </a: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467544" y="602128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3855343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2855218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4855468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1855093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1772816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 </a:t>
            </a:r>
            <a:r>
              <a:rPr lang="en-US" sz="2800" dirty="0" err="1" smtClean="0">
                <a:latin typeface="Calibri" pitchFamily="34" charset="0"/>
              </a:rPr>
              <a:t>KCl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2780928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К</a:t>
            </a:r>
            <a:r>
              <a:rPr lang="en-US" sz="2800" dirty="0" smtClean="0">
                <a:latin typeface="Calibri" pitchFamily="34" charset="0"/>
              </a:rPr>
              <a:t>ClO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4797152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NaClO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3789040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С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Н</a:t>
            </a:r>
            <a:r>
              <a:rPr lang="ru-RU" sz="2800" baseline="-25000" dirty="0" smtClean="0">
                <a:latin typeface="Calibri" pitchFamily="34" charset="0"/>
              </a:rPr>
              <a:t>5</a:t>
            </a:r>
            <a:r>
              <a:rPr lang="en-US" sz="2800" dirty="0" err="1" smtClean="0">
                <a:latin typeface="Calibri" pitchFamily="34" charset="0"/>
              </a:rPr>
              <a:t>Cl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23528" y="836712"/>
            <a:ext cx="84969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22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</a:rPr>
              <a:t>Ионы </a:t>
            </a:r>
            <a:r>
              <a:rPr lang="ru-RU" sz="2800" dirty="0" err="1" smtClean="0">
                <a:latin typeface="Calibri" pitchFamily="34" charset="0"/>
              </a:rPr>
              <a:t>Cl</a:t>
            </a:r>
            <a:r>
              <a:rPr lang="ru-RU" sz="2800" baseline="30000" dirty="0" smtClean="0">
                <a:latin typeface="Calibri" pitchFamily="34" charset="0"/>
              </a:rPr>
              <a:t>-</a:t>
            </a:r>
            <a:r>
              <a:rPr lang="ru-RU" sz="2800" dirty="0" smtClean="0">
                <a:latin typeface="Calibri" pitchFamily="34" charset="0"/>
              </a:rPr>
              <a:t>   образуются при диссоциации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5733256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123726" y="5229200"/>
            <a:ext cx="4838459" cy="7659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051721" y="3068960"/>
            <a:ext cx="4883668" cy="7659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051720" y="4149080"/>
            <a:ext cx="4968552" cy="7659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051720" y="1927101"/>
            <a:ext cx="4903841" cy="765905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260648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051720" y="1916832"/>
            <a:ext cx="6480720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сульфата натрия и соляной кислоты</a:t>
            </a: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051720" y="3068960"/>
            <a:ext cx="6480720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 </a:t>
            </a:r>
            <a:r>
              <a:rPr lang="ru-RU" sz="2800" dirty="0" err="1" smtClean="0">
                <a:latin typeface="Calibri" pitchFamily="34" charset="0"/>
              </a:rPr>
              <a:t>гидроксида</a:t>
            </a:r>
            <a:r>
              <a:rPr lang="ru-RU" sz="2800" dirty="0" smtClean="0">
                <a:latin typeface="Calibri" pitchFamily="34" charset="0"/>
              </a:rPr>
              <a:t> калия и хлорида аммония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051720" y="4077072"/>
            <a:ext cx="6480720" cy="10081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серной кислоты и хлорида калия 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051720" y="5229200"/>
            <a:ext cx="6480720" cy="936104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хлорида калия и </a:t>
            </a:r>
            <a:r>
              <a:rPr lang="ru-RU" sz="2800" dirty="0" err="1" smtClean="0">
                <a:latin typeface="Calibri" pitchFamily="34" charset="0"/>
              </a:rPr>
              <a:t>гидроксида</a:t>
            </a:r>
            <a:r>
              <a:rPr lang="ru-RU" sz="2800" dirty="0" smtClean="0">
                <a:latin typeface="Calibri" pitchFamily="34" charset="0"/>
              </a:rPr>
              <a:t> кальция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836712"/>
            <a:ext cx="82809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23. </a:t>
            </a:r>
            <a:r>
              <a:rPr lang="ru-RU" sz="2800" dirty="0" smtClean="0">
                <a:latin typeface="Calibri" pitchFamily="34" charset="0"/>
              </a:rPr>
              <a:t>Газ выделяется при взаимодействии растворов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467544" y="5733256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644899" y="4981285"/>
            <a:ext cx="4214813" cy="5891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44899" y="3981160"/>
            <a:ext cx="4214813" cy="5891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44899" y="2957074"/>
            <a:ext cx="4214813" cy="5891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644899" y="6077379"/>
            <a:ext cx="4214813" cy="58915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932660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627784" y="6021288"/>
            <a:ext cx="432048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 </a:t>
            </a:r>
            <a:r>
              <a:rPr lang="ru-RU" sz="2800" dirty="0" smtClean="0">
                <a:latin typeface="Calibri" pitchFamily="34" charset="0"/>
              </a:rPr>
              <a:t>верно только А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627784" y="3933056"/>
            <a:ext cx="432048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оба суждения верны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627784" y="2924944"/>
            <a:ext cx="432048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оба суждения неверны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627784" y="4941168"/>
            <a:ext cx="4320480" cy="720080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верно только Б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1520" y="548680"/>
            <a:ext cx="889248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24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400" b="1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Верны ли следующие суждения о правилах техники безопасности?</a:t>
            </a:r>
            <a:br>
              <a:rPr lang="ru-RU" sz="2400" dirty="0" smtClean="0">
                <a:latin typeface="Calibri" pitchFamily="34" charset="0"/>
              </a:rPr>
            </a:br>
            <a:r>
              <a:rPr lang="ru-RU" sz="2400" b="1" dirty="0" smtClean="0">
                <a:latin typeface="Calibri" pitchFamily="34" charset="0"/>
              </a:rPr>
              <a:t>А. Пробирку с бензолом запрещается нагревать на открытом пламени.</a:t>
            </a:r>
            <a:br>
              <a:rPr lang="ru-RU" sz="2400" b="1" dirty="0" smtClean="0">
                <a:latin typeface="Calibri" pitchFamily="34" charset="0"/>
              </a:rPr>
            </a:br>
            <a:r>
              <a:rPr lang="ru-RU" sz="2400" b="1" dirty="0" smtClean="0">
                <a:latin typeface="Calibri" pitchFamily="34" charset="0"/>
              </a:rPr>
              <a:t>Б. Для приготовления раствора серной кислоты нужно приливать воду к концентрированной кислоте.</a:t>
            </a:r>
            <a:br>
              <a:rPr lang="ru-RU" sz="2400" b="1" dirty="0" smtClean="0">
                <a:latin typeface="Calibri" pitchFamily="34" charset="0"/>
              </a:rPr>
            </a:br>
            <a:endParaRPr lang="ru-RU" sz="2400" b="1" dirty="0" smtClean="0"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5805264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01012" y="4791447"/>
            <a:ext cx="3800858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libri" pitchFamily="34" charset="0"/>
              </a:rPr>
              <a:t>Неверно</a:t>
            </a:r>
            <a:r>
              <a:rPr lang="ru-RU" sz="2800" b="1" dirty="0" smtClean="0">
                <a:latin typeface="Calibri" pitchFamily="34" charset="0"/>
              </a:rPr>
              <a:t>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01012" y="3791322"/>
            <a:ext cx="3800858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01012" y="5791572"/>
            <a:ext cx="3800858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01012" y="2791197"/>
            <a:ext cx="3800858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776882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1979712" y="2708920"/>
            <a:ext cx="5184576" cy="8640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1) </a:t>
            </a:r>
            <a:r>
              <a:rPr lang="ru-RU" sz="3200" dirty="0" smtClean="0">
                <a:latin typeface="Calibri" pitchFamily="34" charset="0"/>
              </a:rPr>
              <a:t>верны оба суждения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1979712" y="3717032"/>
            <a:ext cx="518457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dirty="0" err="1" smtClean="0">
                <a:latin typeface="Calibri" pitchFamily="34" charset="0"/>
              </a:rPr>
              <a:t>обы</a:t>
            </a:r>
            <a:r>
              <a:rPr lang="ru-RU" sz="3200" dirty="0" smtClean="0">
                <a:latin typeface="Calibri" pitchFamily="34" charset="0"/>
              </a:rPr>
              <a:t> суждения неверны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1979712" y="5733256"/>
            <a:ext cx="518457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верно только А</a:t>
            </a: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1979712" y="4725144"/>
            <a:ext cx="518457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верно только Б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51520" y="680934"/>
            <a:ext cx="87129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25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400" dirty="0" smtClean="0">
                <a:latin typeface="Calibri" pitchFamily="34" charset="0"/>
              </a:rPr>
              <a:t>Верны ли следующие суждения о синтезе метанола и аммиака в промышленности? </a:t>
            </a:r>
          </a:p>
          <a:p>
            <a:r>
              <a:rPr lang="ru-RU" sz="2400" b="1" dirty="0" smtClean="0">
                <a:latin typeface="Calibri" pitchFamily="34" charset="0"/>
              </a:rPr>
              <a:t>А. Реакции синтеза метанола и аммиака экзотермические.</a:t>
            </a:r>
            <a:br>
              <a:rPr lang="ru-RU" sz="2400" b="1" dirty="0" smtClean="0">
                <a:latin typeface="Calibri" pitchFamily="34" charset="0"/>
              </a:rPr>
            </a:br>
            <a:r>
              <a:rPr lang="ru-RU" sz="2400" b="1" dirty="0" smtClean="0">
                <a:latin typeface="Calibri" pitchFamily="34" charset="0"/>
              </a:rPr>
              <a:t>Б. В производстве метанола и аммиака применяется циркуляционный </a:t>
            </a: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323528" y="5229200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323528" y="602128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4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49024" y="4437112"/>
            <a:ext cx="3933826" cy="549821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676788" y="3542992"/>
            <a:ext cx="3696411" cy="5078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549024" y="2750904"/>
            <a:ext cx="3933826" cy="5078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549024" y="5487208"/>
            <a:ext cx="3933826" cy="507837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0466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3768" y="5373216"/>
            <a:ext cx="4044450" cy="6926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 </a:t>
            </a:r>
            <a:r>
              <a:rPr lang="ru-RU" sz="2800" dirty="0" smtClean="0">
                <a:latin typeface="Calibri" pitchFamily="34" charset="0"/>
              </a:rPr>
              <a:t>8,4 г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3768" y="3501008"/>
            <a:ext cx="3965240" cy="6926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4,2 г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3768" y="2636912"/>
            <a:ext cx="4032448" cy="64807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 </a:t>
            </a:r>
            <a:r>
              <a:rPr lang="ru-RU" sz="2800" dirty="0" smtClean="0">
                <a:latin typeface="Calibri" pitchFamily="34" charset="0"/>
              </a:rPr>
              <a:t>2,8 г          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3768" y="4437112"/>
            <a:ext cx="4032448" cy="692696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5,6 г</a:t>
            </a:r>
            <a:endParaRPr lang="en-US" sz="2800" dirty="0" smtClean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76470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26. </a:t>
            </a:r>
            <a:r>
              <a:rPr lang="ru-RU" sz="2800" dirty="0" smtClean="0">
                <a:latin typeface="Calibri" pitchFamily="34" charset="0"/>
              </a:rPr>
              <a:t>Какую массу оксида кальция необходимо взять для приготовления 200 г раствора </a:t>
            </a:r>
            <a:r>
              <a:rPr lang="ru-RU" sz="2800" dirty="0" err="1" smtClean="0">
                <a:latin typeface="Calibri" pitchFamily="34" charset="0"/>
              </a:rPr>
              <a:t>гидроксида</a:t>
            </a:r>
            <a:r>
              <a:rPr lang="ru-RU" sz="2800" dirty="0" smtClean="0">
                <a:latin typeface="Calibri" pitchFamily="34" charset="0"/>
              </a:rPr>
              <a:t> кальция с массовой долей 3,7%?</a:t>
            </a:r>
          </a:p>
          <a:p>
            <a:pPr algn="ctr"/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4509120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530120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4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8258204" cy="3733587"/>
          </a:xfrm>
        </p:spPr>
        <p:txBody>
          <a:bodyPr>
            <a:normAutofit fontScale="77500" lnSpcReduction="20000"/>
          </a:bodyPr>
          <a:lstStyle/>
          <a:p>
            <a:pPr marL="324000">
              <a:buNone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   В презентации представлены задания из трех частей: </a:t>
            </a:r>
          </a:p>
          <a:p>
            <a:pPr marL="324000">
              <a:buFont typeface="Wingdings" pitchFamily="2" charset="2"/>
              <a:buChar char="Ø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часть «А» в виде тестов – 28 заданий с одним правильным ответом;</a:t>
            </a:r>
          </a:p>
          <a:p>
            <a:pPr marL="324000">
              <a:buFont typeface="Wingdings" pitchFamily="2" charset="2"/>
              <a:buChar char="Ø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часть «В» – 9 заданий (В1-6 - с выбором 4 цифр  – цифры могут повторяться, В7-9- с выбором  трех последовательных цифр </a:t>
            </a:r>
          </a:p>
          <a:p>
            <a:pPr marL="324000">
              <a:buFont typeface="Wingdings" pitchFamily="2" charset="2"/>
              <a:buChar char="Ø"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часть «С» – 5 заданий с развернутым ответом.</a:t>
            </a:r>
          </a:p>
          <a:p>
            <a:pPr marL="324000">
              <a:buNone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   Чтобы выбрать правильный ответ на вопрос части А1-28 наведите курсор на выбираемый ответ и кликните на левую кнопку мышки, при правильном ответе появится слово «Верно», при неправильном - «Неверно»</a:t>
            </a:r>
          </a:p>
          <a:p>
            <a:pPr marL="324000">
              <a:buNone/>
            </a:pPr>
            <a:r>
              <a:rPr lang="ru-RU" dirty="0" smtClean="0">
                <a:latin typeface="Calibri" pitchFamily="34" charset="0"/>
                <a:cs typeface="Times New Roman" pitchFamily="18" charset="0"/>
              </a:rPr>
              <a:t>    Ответы и решения заданий части С1 – С5 появятся по щелчку</a:t>
            </a:r>
          </a:p>
          <a:p>
            <a:pPr>
              <a:lnSpc>
                <a:spcPct val="90000"/>
              </a:lnSpc>
              <a:defRPr/>
            </a:pPr>
            <a:endParaRPr lang="ru-RU" sz="3300" b="1" dirty="0">
              <a:latin typeface="Calibri" pitchFamily="34" charset="0"/>
              <a:cs typeface="Arial" pitchFamily="34" charset="0"/>
            </a:endParaRPr>
          </a:p>
          <a:p>
            <a:endParaRPr lang="ru-RU" dirty="0">
              <a:latin typeface="Calibri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467544" y="620688"/>
            <a:ext cx="8229600" cy="648072"/>
          </a:xfrm>
          <a:prstGeom prst="rect">
            <a:avLst/>
          </a:prstGeom>
        </p:spPr>
        <p:txBody>
          <a:bodyPr vert="horz" lIns="0" rIns="0" bIns="0"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5000" b="1" i="0" u="none" strike="noStrike" kern="1200" cap="none" spc="0" normalizeH="0" baseline="0" noProof="0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Calibri" pitchFamily="34" charset="0"/>
                <a:ea typeface="+mj-ea"/>
                <a:cs typeface="+mj-cs"/>
              </a:rPr>
              <a:t>Инструкции и рекомендации:</a:t>
            </a:r>
            <a:endParaRPr kumimoji="0" lang="ru-RU" sz="50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7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755576" y="602128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8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755576" y="5157192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4" action="ppaction://hlinksldjump"/>
              </a:rPr>
              <a:t>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4" action="ppaction://hlinksldjump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4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555776" y="5301208"/>
            <a:ext cx="45365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Таблица Менделеева</a:t>
            </a:r>
          </a:p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/>
            </a:r>
            <a:b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</a:br>
            <a:endParaRPr lang="ru-RU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r>
              <a:rPr lang="ru-RU" b="1" dirty="0" smtClean="0">
                <a:solidFill>
                  <a:srgbClr val="C00000"/>
                </a:solidFill>
                <a:latin typeface="Calibri" pitchFamily="34" charset="0"/>
              </a:rPr>
              <a:t>Таблица растворимости</a:t>
            </a:r>
            <a:endParaRPr lang="ru-RU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627784" y="4941168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771801" y="4005064"/>
            <a:ext cx="396044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627784" y="3212976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627784" y="594928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libri" pitchFamily="34" charset="0"/>
              </a:rPr>
              <a:t>Неверно</a:t>
            </a:r>
            <a:endParaRPr lang="ru-RU" sz="24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555776" y="5877272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4) </a:t>
            </a:r>
            <a:r>
              <a:rPr lang="ru-RU" sz="3200" dirty="0" smtClean="0">
                <a:latin typeface="Calibri" pitchFamily="34" charset="0"/>
              </a:rPr>
              <a:t>5,6 л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555776" y="4005064"/>
            <a:ext cx="4248472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22,4 л</a:t>
            </a: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555776" y="3068960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33,6 л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555776" y="4941168"/>
            <a:ext cx="4320480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3200" dirty="0" smtClean="0">
                <a:latin typeface="Calibri" pitchFamily="34" charset="0"/>
              </a:rPr>
              <a:t>11,2 </a:t>
            </a:r>
            <a:r>
              <a:rPr lang="ru-RU" sz="3200" dirty="0" smtClean="0">
                <a:latin typeface="Calibri" pitchFamily="34" charset="0"/>
              </a:rPr>
              <a:t>л </a:t>
            </a:r>
            <a:endParaRPr lang="en-US" sz="3200" dirty="0" smtClean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692696"/>
            <a:ext cx="9144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27. </a:t>
            </a:r>
            <a:r>
              <a:rPr lang="ru-RU" sz="2800" dirty="0" smtClean="0">
                <a:latin typeface="Calibri" pitchFamily="34" charset="0"/>
              </a:rPr>
              <a:t>В результате реакции, термохимическое уравнение которой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С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Н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 +5О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 = 4СО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 + 2Н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О + 2610 кДж.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Выделилось 652,5 кДж теплоты. 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Объем сгоревшего ацетилена равен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437112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62500" lnSpcReduction="2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r>
              <a:rPr kumimoji="0" lang="ru-RU" sz="45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3724861" y="4719439"/>
            <a:ext cx="193769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 smtClean="0">
                <a:latin typeface="Calibri" pitchFamily="34" charset="0"/>
              </a:rPr>
              <a:t>Неверно</a:t>
            </a:r>
            <a:r>
              <a:rPr lang="ru-RU" sz="2800" b="1" dirty="0" smtClean="0">
                <a:latin typeface="Calibri" pitchFamily="34" charset="0"/>
              </a:rPr>
              <a:t>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3724861" y="3719314"/>
            <a:ext cx="193769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3724861" y="5719564"/>
            <a:ext cx="193769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3724861" y="2719189"/>
            <a:ext cx="1937692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7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7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843808" y="2636912"/>
            <a:ext cx="3744416" cy="79208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1) </a:t>
            </a:r>
            <a:r>
              <a:rPr lang="ru-RU" sz="3200" dirty="0" smtClean="0">
                <a:latin typeface="Calibri" pitchFamily="34" charset="0"/>
              </a:rPr>
              <a:t>50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843808" y="3645024"/>
            <a:ext cx="374441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40</a:t>
            </a:r>
            <a:endParaRPr lang="ru-RU" sz="32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843808" y="5661248"/>
            <a:ext cx="374441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32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3200" dirty="0" smtClean="0">
                <a:latin typeface="Calibri" pitchFamily="34" charset="0"/>
              </a:rPr>
              <a:t>60</a:t>
            </a: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843808" y="4653136"/>
            <a:ext cx="3744416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/>
            <a:r>
              <a:rPr lang="ru-RU" sz="3200" dirty="0" smtClean="0">
                <a:latin typeface="Calibri" pitchFamily="34" charset="0"/>
              </a:rPr>
              <a:t> </a:t>
            </a:r>
            <a:r>
              <a:rPr lang="ru-RU" sz="32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ru-RU" sz="3200" dirty="0" smtClean="0">
                <a:latin typeface="Calibri" pitchFamily="34" charset="0"/>
              </a:rPr>
              <a:t> 30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95536" y="620688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28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</a:t>
            </a:r>
            <a:r>
              <a:rPr lang="ru-RU" sz="2800" b="1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Сколько литров кислорода потребуется для каталитического окисления 100 л оксида серы (</a:t>
            </a:r>
            <a:r>
              <a:rPr lang="en-US" sz="2800" dirty="0" smtClean="0">
                <a:latin typeface="Calibri" pitchFamily="34" charset="0"/>
              </a:rPr>
              <a:t>IV</a:t>
            </a:r>
            <a:r>
              <a:rPr lang="ru-RU" sz="2800" dirty="0" smtClean="0">
                <a:latin typeface="Calibri" pitchFamily="34" charset="0"/>
              </a:rPr>
              <a:t>) до оксида серы (</a:t>
            </a:r>
            <a:r>
              <a:rPr lang="en-US" sz="2800" dirty="0" smtClean="0">
                <a:latin typeface="Calibri" pitchFamily="34" charset="0"/>
              </a:rPr>
              <a:t>VI</a:t>
            </a:r>
            <a:r>
              <a:rPr lang="ru-RU" sz="2800" dirty="0" smtClean="0">
                <a:latin typeface="Calibri" pitchFamily="34" charset="0"/>
              </a:rPr>
              <a:t>)? Объёмы газов измерены при одинаковых условиях</a:t>
            </a: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 txBox="1">
            <a:spLocks noGrp="1"/>
          </p:cNvSpPr>
          <p:nvPr>
            <p:ph type="title"/>
          </p:nvPr>
        </p:nvSpPr>
        <p:spPr>
          <a:xfrm>
            <a:off x="467544" y="620688"/>
            <a:ext cx="843528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B1.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Установите соответствие между названием вещества и классом (группой) неорганических соединений, к которому оно принадлежит</a:t>
            </a: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17" name="Содержимое 16"/>
          <p:cNvSpPr>
            <a:spLocks noGrp="1"/>
          </p:cNvSpPr>
          <p:nvPr>
            <p:ph sz="half" idx="1"/>
          </p:nvPr>
        </p:nvSpPr>
        <p:spPr>
          <a:xfrm>
            <a:off x="4427984" y="2132856"/>
            <a:ext cx="4716016" cy="2582028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классы соединений</a:t>
            </a:r>
          </a:p>
          <a:p>
            <a:r>
              <a:rPr lang="en-US" sz="2800" dirty="0" smtClean="0">
                <a:latin typeface="Calibri" pitchFamily="34" charset="0"/>
              </a:rPr>
              <a:t>1</a:t>
            </a:r>
            <a:r>
              <a:rPr lang="en-US" sz="2800" dirty="0">
                <a:latin typeface="Calibri" pitchFamily="34" charset="0"/>
              </a:rPr>
              <a:t>) </a:t>
            </a:r>
            <a:r>
              <a:rPr lang="ru-RU" sz="2800" dirty="0" err="1">
                <a:latin typeface="Calibri" pitchFamily="34" charset="0"/>
              </a:rPr>
              <a:t>алкен</a:t>
            </a:r>
            <a:endParaRPr lang="ru-RU" sz="2800" dirty="0">
              <a:latin typeface="Calibri" pitchFamily="34" charset="0"/>
            </a:endParaRPr>
          </a:p>
          <a:p>
            <a:r>
              <a:rPr lang="ru-RU" sz="2800" dirty="0" smtClean="0">
                <a:latin typeface="Calibri" pitchFamily="34" charset="0"/>
              </a:rPr>
              <a:t>2) </a:t>
            </a:r>
            <a:r>
              <a:rPr lang="ru-RU" sz="2800" dirty="0">
                <a:latin typeface="Calibri" pitchFamily="34" charset="0"/>
              </a:rPr>
              <a:t>одноатомный спирт</a:t>
            </a:r>
          </a:p>
          <a:p>
            <a:r>
              <a:rPr lang="ru-RU" sz="2800" dirty="0" smtClean="0">
                <a:latin typeface="Calibri" pitchFamily="34" charset="0"/>
              </a:rPr>
              <a:t>3</a:t>
            </a:r>
            <a:r>
              <a:rPr lang="ru-RU" sz="2800" dirty="0">
                <a:latin typeface="Calibri" pitchFamily="34" charset="0"/>
              </a:rPr>
              <a:t>) многоатомный спирт</a:t>
            </a:r>
          </a:p>
          <a:p>
            <a:r>
              <a:rPr lang="ru-RU" sz="2800" dirty="0" smtClean="0">
                <a:latin typeface="Calibri" pitchFamily="34" charset="0"/>
              </a:rPr>
              <a:t>4</a:t>
            </a:r>
            <a:r>
              <a:rPr lang="ru-RU" sz="2800" dirty="0">
                <a:latin typeface="Calibri" pitchFamily="34" charset="0"/>
              </a:rPr>
              <a:t>) простой эфир</a:t>
            </a:r>
          </a:p>
          <a:p>
            <a:r>
              <a:rPr lang="en-US" sz="2800" dirty="0" smtClean="0">
                <a:latin typeface="Calibri" pitchFamily="34" charset="0"/>
              </a:rPr>
              <a:t>5</a:t>
            </a:r>
            <a:r>
              <a:rPr lang="en-US" sz="2800" dirty="0">
                <a:latin typeface="Calibri" pitchFamily="34" charset="0"/>
              </a:rPr>
              <a:t>) </a:t>
            </a:r>
            <a:r>
              <a:rPr lang="ru-RU" sz="2800" dirty="0">
                <a:latin typeface="Calibri" pitchFamily="34" charset="0"/>
              </a:rPr>
              <a:t>сложный эфир </a:t>
            </a:r>
            <a:r>
              <a:rPr lang="ru-RU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2"/>
          </p:nvPr>
        </p:nvSpPr>
        <p:spPr>
          <a:xfrm>
            <a:off x="467544" y="2132856"/>
            <a:ext cx="3640488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  <a:cs typeface="Times New Roman" pitchFamily="18" charset="0"/>
              </a:rPr>
              <a:t>название вещества</a:t>
            </a:r>
          </a:p>
          <a:p>
            <a:r>
              <a:rPr lang="ru-RU" sz="2800" dirty="0" smtClean="0">
                <a:latin typeface="Calibri" pitchFamily="34" charset="0"/>
              </a:rPr>
              <a:t>А</a:t>
            </a:r>
            <a:r>
              <a:rPr lang="ru-RU" sz="2800" dirty="0">
                <a:latin typeface="Calibri" pitchFamily="34" charset="0"/>
              </a:rPr>
              <a:t>) </a:t>
            </a:r>
            <a:r>
              <a:rPr lang="en-US" sz="2800" dirty="0" smtClean="0">
                <a:latin typeface="Calibri" pitchFamily="34" charset="0"/>
              </a:rPr>
              <a:t>CH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OCH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>
                <a:latin typeface="Calibri" pitchFamily="34" charset="0"/>
              </a:rPr>
              <a:t>	                </a:t>
            </a:r>
            <a:endParaRPr lang="ru-RU" sz="2800" dirty="0">
              <a:latin typeface="Calibri" pitchFamily="34" charset="0"/>
            </a:endParaRPr>
          </a:p>
          <a:p>
            <a:r>
              <a:rPr lang="ru-RU" sz="2800" dirty="0">
                <a:latin typeface="Calibri" pitchFamily="34" charset="0"/>
              </a:rPr>
              <a:t>Б) </a:t>
            </a:r>
            <a:r>
              <a:rPr lang="ru-RU" sz="2800" dirty="0" smtClean="0">
                <a:latin typeface="Calibri" pitchFamily="34" charset="0"/>
              </a:rPr>
              <a:t>HOCH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CH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CH</a:t>
            </a:r>
            <a:r>
              <a:rPr lang="ru-RU" sz="2800" baseline="-25000" dirty="0" smtClean="0">
                <a:latin typeface="Calibri" pitchFamily="34" charset="0"/>
              </a:rPr>
              <a:t>3</a:t>
            </a:r>
            <a:endParaRPr lang="ru-RU" sz="2800" dirty="0">
              <a:latin typeface="Calibri" pitchFamily="34" charset="0"/>
            </a:endParaRPr>
          </a:p>
          <a:p>
            <a:r>
              <a:rPr lang="ru-RU" sz="2800" dirty="0">
                <a:latin typeface="Calibri" pitchFamily="34" charset="0"/>
              </a:rPr>
              <a:t>В) </a:t>
            </a:r>
            <a:r>
              <a:rPr lang="ru-RU" sz="2800" dirty="0" smtClean="0">
                <a:latin typeface="Calibri" pitchFamily="34" charset="0"/>
              </a:rPr>
              <a:t>HCOOCH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CH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endParaRPr lang="ru-RU" sz="2800" dirty="0">
              <a:latin typeface="Calibri" pitchFamily="34" charset="0"/>
            </a:endParaRPr>
          </a:p>
          <a:p>
            <a:r>
              <a:rPr lang="ru-RU" sz="2800" dirty="0">
                <a:latin typeface="Calibri" pitchFamily="34" charset="0"/>
              </a:rPr>
              <a:t>Г) </a:t>
            </a:r>
            <a:r>
              <a:rPr lang="ru-RU" sz="2800" dirty="0" smtClean="0">
                <a:latin typeface="Calibri" pitchFamily="34" charset="0"/>
              </a:rPr>
              <a:t>CH</a:t>
            </a:r>
            <a:r>
              <a:rPr lang="ru-RU" sz="2800" baseline="-25000" dirty="0" smtClean="0">
                <a:latin typeface="Calibri" pitchFamily="34" charset="0"/>
              </a:rPr>
              <a:t>3</a:t>
            </a:r>
            <a:r>
              <a:rPr lang="ru-RU" sz="2800" dirty="0" smtClean="0">
                <a:latin typeface="Calibri" pitchFamily="34" charset="0"/>
              </a:rPr>
              <a:t>C(OH)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CH</a:t>
            </a:r>
            <a:r>
              <a:rPr lang="ru-RU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	</a:t>
            </a:r>
          </a:p>
          <a:p>
            <a:pPr>
              <a:buNone/>
            </a:pP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827088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4643438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Верно</a:t>
            </a: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27146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6516688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6516688" y="593617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4) 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4352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2714612" y="593617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) 1523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4644008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) </a:t>
            </a:r>
            <a:r>
              <a:rPr lang="en-US" sz="2800" b="1" dirty="0" smtClean="0">
                <a:latin typeface="Calibri" pitchFamily="34" charset="0"/>
              </a:rPr>
              <a:t>4253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827584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1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) 2351 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 txBox="1">
            <a:spLocks noGrp="1"/>
          </p:cNvSpPr>
          <p:nvPr>
            <p:ph type="title"/>
          </p:nvPr>
        </p:nvSpPr>
        <p:spPr>
          <a:xfrm>
            <a:off x="395536" y="692696"/>
            <a:ext cx="8435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Установите соответствие между названием вещества и степенью окисления углерода</a:t>
            </a: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539552" y="1772816"/>
            <a:ext cx="8352928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    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вещества	</a:t>
            </a:r>
            <a:r>
              <a:rPr lang="ru-RU" sz="2800" dirty="0" smtClean="0">
                <a:latin typeface="Calibri" pitchFamily="34" charset="0"/>
              </a:rPr>
              <a:t>                  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степень окисления С</a:t>
            </a: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А</a:t>
            </a:r>
            <a:r>
              <a:rPr lang="ru-RU" sz="2800" dirty="0">
                <a:latin typeface="Calibri" pitchFamily="34" charset="0"/>
              </a:rPr>
              <a:t>) метанол	     </a:t>
            </a:r>
            <a:r>
              <a:rPr lang="ru-RU" sz="2800" dirty="0" smtClean="0">
                <a:latin typeface="Calibri" pitchFamily="34" charset="0"/>
              </a:rPr>
              <a:t>                        1</a:t>
            </a:r>
            <a:r>
              <a:rPr lang="ru-RU" sz="2800" dirty="0">
                <a:latin typeface="Calibri" pitchFamily="34" charset="0"/>
              </a:rPr>
              <a:t>) –4</a:t>
            </a: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Б</a:t>
            </a:r>
            <a:r>
              <a:rPr lang="ru-RU" sz="2800" dirty="0">
                <a:latin typeface="Calibri" pitchFamily="34" charset="0"/>
              </a:rPr>
              <a:t>) метановая кислота       </a:t>
            </a:r>
            <a:r>
              <a:rPr lang="ru-RU" sz="2800" dirty="0" smtClean="0">
                <a:latin typeface="Calibri" pitchFamily="34" charset="0"/>
              </a:rPr>
              <a:t>   2</a:t>
            </a:r>
            <a:r>
              <a:rPr lang="ru-RU" sz="2800" dirty="0">
                <a:latin typeface="Calibri" pitchFamily="34" charset="0"/>
              </a:rPr>
              <a:t>) –3</a:t>
            </a: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В</a:t>
            </a:r>
            <a:r>
              <a:rPr lang="ru-RU" sz="2800" dirty="0">
                <a:latin typeface="Calibri" pitchFamily="34" charset="0"/>
              </a:rPr>
              <a:t>) метан	                             </a:t>
            </a:r>
            <a:r>
              <a:rPr lang="ru-RU" sz="2800" dirty="0" smtClean="0">
                <a:latin typeface="Calibri" pitchFamily="34" charset="0"/>
              </a:rPr>
              <a:t>3</a:t>
            </a:r>
            <a:r>
              <a:rPr lang="ru-RU" sz="2800" dirty="0">
                <a:latin typeface="Calibri" pitchFamily="34" charset="0"/>
              </a:rPr>
              <a:t>) –2 </a:t>
            </a:r>
          </a:p>
          <a:p>
            <a:pPr>
              <a:buNone/>
            </a:pPr>
            <a:r>
              <a:rPr lang="en-US" sz="2800" dirty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Г) этан                                     </a:t>
            </a:r>
            <a:r>
              <a:rPr lang="ru-RU" sz="2800" dirty="0" smtClean="0">
                <a:latin typeface="Calibri" pitchFamily="34" charset="0"/>
              </a:rPr>
              <a:t>4</a:t>
            </a:r>
            <a:r>
              <a:rPr lang="ru-RU" sz="2800" dirty="0">
                <a:latin typeface="Calibri" pitchFamily="34" charset="0"/>
              </a:rPr>
              <a:t>) 0</a:t>
            </a:r>
          </a:p>
          <a:p>
            <a:pPr>
              <a:buNone/>
            </a:pPr>
            <a:r>
              <a:rPr lang="en-US" sz="2800" dirty="0">
                <a:latin typeface="Calibri" pitchFamily="34" charset="0"/>
              </a:rPr>
              <a:t>	                                               </a:t>
            </a:r>
            <a:r>
              <a:rPr lang="en-US" sz="2800" dirty="0" smtClean="0">
                <a:latin typeface="Calibri" pitchFamily="34" charset="0"/>
              </a:rPr>
              <a:t>5</a:t>
            </a:r>
            <a:r>
              <a:rPr lang="en-US" sz="2800" dirty="0">
                <a:latin typeface="Calibri" pitchFamily="34" charset="0"/>
              </a:rPr>
              <a:t>) +2</a:t>
            </a: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en-US" sz="2800" dirty="0">
                <a:latin typeface="Calibri" pitchFamily="34" charset="0"/>
              </a:rPr>
              <a:t>	                                               </a:t>
            </a:r>
            <a:r>
              <a:rPr lang="en-US" sz="2800" dirty="0" smtClean="0">
                <a:latin typeface="Calibri" pitchFamily="34" charset="0"/>
              </a:rPr>
              <a:t>6</a:t>
            </a:r>
            <a:r>
              <a:rPr lang="en-US" sz="2800" dirty="0">
                <a:latin typeface="Calibri" pitchFamily="34" charset="0"/>
              </a:rPr>
              <a:t>) +4 	</a:t>
            </a:r>
          </a:p>
          <a:p>
            <a:pPr>
              <a:buNone/>
            </a:pP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46435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827014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Верно</a:t>
            </a: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27146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6516688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6516688" y="593617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4) 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4352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2714612" y="593617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2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) 1523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827584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1) </a:t>
            </a:r>
            <a:r>
              <a:rPr lang="en-US" sz="2800" b="1" dirty="0" smtClean="0">
                <a:latin typeface="Calibri" pitchFamily="34" charset="0"/>
              </a:rPr>
              <a:t>3512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4644008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3) 2351 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395536" y="494116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 txBox="1">
            <a:spLocks noGrp="1"/>
          </p:cNvSpPr>
          <p:nvPr>
            <p:ph type="title"/>
          </p:nvPr>
        </p:nvSpPr>
        <p:spPr>
          <a:xfrm>
            <a:off x="0" y="62068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  <a:cs typeface="Times New Roman" pitchFamily="18" charset="0"/>
              </a:rPr>
              <a:t>Установите соответствие между веществом и </a:t>
            </a:r>
            <a:r>
              <a:rPr lang="ru-RU" sz="2800" dirty="0" smtClean="0">
                <a:latin typeface="Calibri" pitchFamily="34" charset="0"/>
              </a:rPr>
              <a:t>продуктом на аноде при электролизе его раствора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467544" y="1772816"/>
            <a:ext cx="8352928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2800" dirty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формула соли 	 продукт на аноде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ru-RU" sz="2800" dirty="0">
                <a:latin typeface="Calibri" pitchFamily="34" charset="0"/>
              </a:rPr>
              <a:t>А) </a:t>
            </a:r>
            <a:r>
              <a:rPr lang="en-US" sz="2800" dirty="0">
                <a:latin typeface="Calibri" pitchFamily="34" charset="0"/>
              </a:rPr>
              <a:t>Na</a:t>
            </a:r>
            <a:r>
              <a:rPr lang="en-US" sz="2800" baseline="-25000" dirty="0">
                <a:latin typeface="Calibri" pitchFamily="34" charset="0"/>
              </a:rPr>
              <a:t>2</a:t>
            </a:r>
            <a:r>
              <a:rPr lang="en-US" sz="2800" dirty="0">
                <a:latin typeface="Calibri" pitchFamily="34" charset="0"/>
              </a:rPr>
              <a:t>CO</a:t>
            </a:r>
            <a:r>
              <a:rPr lang="en-US" sz="2800" baseline="-25000" dirty="0">
                <a:latin typeface="Calibri" pitchFamily="34" charset="0"/>
              </a:rPr>
              <a:t>3</a:t>
            </a:r>
            <a:r>
              <a:rPr lang="en-US" sz="2800" dirty="0">
                <a:latin typeface="Calibri" pitchFamily="34" charset="0"/>
              </a:rPr>
              <a:t>            </a:t>
            </a:r>
            <a:r>
              <a:rPr lang="ru-RU" sz="2800" dirty="0" smtClean="0">
                <a:latin typeface="Calibri" pitchFamily="34" charset="0"/>
              </a:rPr>
              <a:t>             </a:t>
            </a:r>
            <a:r>
              <a:rPr lang="en-US" sz="2800" dirty="0" smtClean="0">
                <a:latin typeface="Calibri" pitchFamily="34" charset="0"/>
              </a:rPr>
              <a:t>1</a:t>
            </a:r>
            <a:r>
              <a:rPr lang="en-US" sz="2800" dirty="0">
                <a:latin typeface="Calibri" pitchFamily="34" charset="0"/>
              </a:rPr>
              <a:t>) H</a:t>
            </a:r>
            <a:r>
              <a:rPr lang="en-US" sz="2800" baseline="-25000" dirty="0">
                <a:latin typeface="Calibri" pitchFamily="34" charset="0"/>
              </a:rPr>
              <a:t>2</a:t>
            </a:r>
            <a:r>
              <a:rPr lang="en-US" sz="2800" dirty="0">
                <a:latin typeface="Calibri" pitchFamily="34" charset="0"/>
              </a:rPr>
              <a:t>S</a:t>
            </a:r>
          </a:p>
          <a:p>
            <a:pPr>
              <a:buNone/>
            </a:pPr>
            <a:r>
              <a:rPr lang="ru-RU" sz="2800" dirty="0">
                <a:latin typeface="Calibri" pitchFamily="34" charset="0"/>
              </a:rPr>
              <a:t>Б) </a:t>
            </a:r>
            <a:r>
              <a:rPr lang="en-US" sz="2800" dirty="0" smtClean="0">
                <a:latin typeface="Calibri" pitchFamily="34" charset="0"/>
              </a:rPr>
              <a:t>Na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               </a:t>
            </a:r>
            <a:r>
              <a:rPr lang="ru-RU" sz="2800" dirty="0" smtClean="0">
                <a:latin typeface="Calibri" pitchFamily="34" charset="0"/>
              </a:rPr>
              <a:t>               </a:t>
            </a:r>
            <a:r>
              <a:rPr lang="en-US" sz="2800" dirty="0" smtClean="0">
                <a:latin typeface="Calibri" pitchFamily="34" charset="0"/>
              </a:rPr>
              <a:t>2</a:t>
            </a:r>
            <a:r>
              <a:rPr lang="en-US" sz="2800" dirty="0">
                <a:latin typeface="Calibri" pitchFamily="34" charset="0"/>
              </a:rPr>
              <a:t>) Cu</a:t>
            </a:r>
          </a:p>
          <a:p>
            <a:pPr>
              <a:buNone/>
            </a:pPr>
            <a:r>
              <a:rPr lang="ru-RU" sz="2800" dirty="0">
                <a:latin typeface="Calibri" pitchFamily="34" charset="0"/>
              </a:rPr>
              <a:t>В) </a:t>
            </a:r>
            <a:r>
              <a:rPr lang="en-US" sz="2800" dirty="0">
                <a:latin typeface="Calibri" pitchFamily="34" charset="0"/>
              </a:rPr>
              <a:t>NaNO</a:t>
            </a:r>
            <a:r>
              <a:rPr lang="en-US" sz="2800" baseline="-25000" dirty="0">
                <a:latin typeface="Calibri" pitchFamily="34" charset="0"/>
              </a:rPr>
              <a:t>3</a:t>
            </a:r>
            <a:r>
              <a:rPr lang="en-US" sz="2800" dirty="0">
                <a:latin typeface="Calibri" pitchFamily="34" charset="0"/>
              </a:rPr>
              <a:t>           </a:t>
            </a:r>
            <a:r>
              <a:rPr lang="ru-RU" sz="2800" dirty="0" smtClean="0">
                <a:latin typeface="Calibri" pitchFamily="34" charset="0"/>
              </a:rPr>
              <a:t>               </a:t>
            </a:r>
            <a:r>
              <a:rPr lang="en-US" sz="2800" dirty="0" smtClean="0">
                <a:latin typeface="Calibri" pitchFamily="34" charset="0"/>
              </a:rPr>
              <a:t>3</a:t>
            </a:r>
            <a:r>
              <a:rPr lang="en-US" sz="2800" dirty="0">
                <a:latin typeface="Calibri" pitchFamily="34" charset="0"/>
              </a:rPr>
              <a:t>) O</a:t>
            </a:r>
            <a:r>
              <a:rPr lang="en-US" sz="2800" baseline="-25000" dirty="0">
                <a:latin typeface="Calibri" pitchFamily="34" charset="0"/>
              </a:rPr>
              <a:t>2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ru-RU" sz="2800" dirty="0">
                <a:latin typeface="Calibri" pitchFamily="34" charset="0"/>
              </a:rPr>
              <a:t>Г) </a:t>
            </a:r>
            <a:r>
              <a:rPr lang="en-US" sz="2800" dirty="0">
                <a:latin typeface="Calibri" pitchFamily="34" charset="0"/>
              </a:rPr>
              <a:t>CuCl</a:t>
            </a:r>
            <a:r>
              <a:rPr lang="en-US" sz="2800" baseline="-25000" dirty="0">
                <a:latin typeface="Calibri" pitchFamily="34" charset="0"/>
              </a:rPr>
              <a:t>2</a:t>
            </a:r>
            <a:r>
              <a:rPr lang="en-US" sz="2800" dirty="0">
                <a:latin typeface="Calibri" pitchFamily="34" charset="0"/>
              </a:rPr>
              <a:t>               </a:t>
            </a:r>
            <a:r>
              <a:rPr lang="ru-RU" sz="2800" dirty="0" smtClean="0">
                <a:latin typeface="Calibri" pitchFamily="34" charset="0"/>
              </a:rPr>
              <a:t>              </a:t>
            </a:r>
            <a:r>
              <a:rPr lang="en-US" sz="2800" dirty="0" smtClean="0">
                <a:latin typeface="Calibri" pitchFamily="34" charset="0"/>
              </a:rPr>
              <a:t>4</a:t>
            </a:r>
            <a:r>
              <a:rPr lang="en-US" sz="2800" dirty="0">
                <a:latin typeface="Calibri" pitchFamily="34" charset="0"/>
              </a:rPr>
              <a:t>) Cl</a:t>
            </a:r>
            <a:r>
              <a:rPr lang="en-US" sz="2800" baseline="-25000" dirty="0">
                <a:latin typeface="Calibri" pitchFamily="34" charset="0"/>
              </a:rPr>
              <a:t>2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  </a:t>
            </a:r>
            <a:r>
              <a:rPr lang="en-US" sz="2800" dirty="0">
                <a:latin typeface="Calibri" pitchFamily="34" charset="0"/>
              </a:rPr>
              <a:t>	               </a:t>
            </a:r>
            <a:r>
              <a:rPr lang="ru-RU" sz="2800" dirty="0" smtClean="0">
                <a:latin typeface="Calibri" pitchFamily="34" charset="0"/>
              </a:rPr>
              <a:t>                  </a:t>
            </a:r>
            <a:r>
              <a:rPr lang="en-US" sz="2800" dirty="0" smtClean="0">
                <a:latin typeface="Calibri" pitchFamily="34" charset="0"/>
              </a:rPr>
              <a:t>5</a:t>
            </a:r>
            <a:r>
              <a:rPr lang="en-US" sz="2800" dirty="0">
                <a:latin typeface="Calibri" pitchFamily="34" charset="0"/>
              </a:rPr>
              <a:t>) </a:t>
            </a:r>
            <a:r>
              <a:rPr lang="en-US" sz="2800" dirty="0" smtClean="0">
                <a:latin typeface="Calibri" pitchFamily="34" charset="0"/>
              </a:rPr>
              <a:t>S</a:t>
            </a:r>
            <a:endParaRPr lang="ru-RU" sz="28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800" dirty="0" smtClean="0">
                <a:latin typeface="Calibri" pitchFamily="34" charset="0"/>
              </a:rPr>
              <a:t>   </a:t>
            </a:r>
            <a:r>
              <a:rPr lang="en-US" sz="2800" dirty="0">
                <a:latin typeface="Calibri" pitchFamily="34" charset="0"/>
              </a:rPr>
              <a:t>	       </a:t>
            </a:r>
            <a:r>
              <a:rPr lang="en-US" sz="2800" dirty="0" smtClean="0">
                <a:latin typeface="Calibri" pitchFamily="34" charset="0"/>
              </a:rPr>
              <a:t>       </a:t>
            </a:r>
            <a:r>
              <a:rPr lang="ru-RU" sz="2800" dirty="0" smtClean="0">
                <a:latin typeface="Calibri" pitchFamily="34" charset="0"/>
              </a:rPr>
              <a:t>         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          </a:t>
            </a:r>
            <a:r>
              <a:rPr lang="ru-RU" sz="2800" dirty="0" smtClean="0">
                <a:latin typeface="Calibri" pitchFamily="34" charset="0"/>
              </a:rPr>
              <a:t>      </a:t>
            </a:r>
            <a:r>
              <a:rPr lang="en-US" sz="2800" dirty="0" smtClean="0">
                <a:latin typeface="Calibri" pitchFamily="34" charset="0"/>
              </a:rPr>
              <a:t>6</a:t>
            </a:r>
            <a:r>
              <a:rPr lang="en-US" sz="2800" dirty="0">
                <a:latin typeface="Calibri" pitchFamily="34" charset="0"/>
              </a:rPr>
              <a:t>) CO</a:t>
            </a:r>
            <a:r>
              <a:rPr lang="en-US" sz="2800" baseline="-25000" dirty="0">
                <a:latin typeface="Calibri" pitchFamily="34" charset="0"/>
              </a:rPr>
              <a:t>2</a:t>
            </a: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46435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269922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Верно</a:t>
            </a: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6516688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6516688" y="593617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4) 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1452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1) 1423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2) </a:t>
            </a:r>
            <a:r>
              <a:rPr lang="ru-RU" sz="2800" b="1" dirty="0" smtClean="0">
                <a:latin typeface="Calibri" pitchFamily="34" charset="0"/>
              </a:rPr>
              <a:t>3534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4644008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3) 3351 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3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827584" y="5013176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4" name="Управляющая кнопка: далее 13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 txBox="1">
            <a:spLocks noGrp="1"/>
          </p:cNvSpPr>
          <p:nvPr>
            <p:ph type="title"/>
          </p:nvPr>
        </p:nvSpPr>
        <p:spPr>
          <a:xfrm>
            <a:off x="0" y="62068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ru-RU" sz="2800" b="1" dirty="0">
                <a:solidFill>
                  <a:srgbClr val="C00000"/>
                </a:solidFill>
                <a:latin typeface="Calibri" pitchFamily="34" charset="0"/>
              </a:rPr>
              <a:t>4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>
                <a:latin typeface="Calibri" pitchFamily="34" charset="0"/>
              </a:rPr>
              <a:t>Установите соответствие между формулой соли и её способностью к гидролизу</a:t>
            </a:r>
            <a:r>
              <a:rPr lang="ru-RU" sz="2800" dirty="0" smtClean="0">
                <a:latin typeface="Calibri" pitchFamily="34" charset="0"/>
              </a:rPr>
              <a:t>.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395536" y="1628800"/>
            <a:ext cx="360040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 формула соли</a:t>
            </a:r>
            <a:endParaRPr lang="en-US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1)Al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 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2)K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SO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                                                  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3)CrCl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         </a:t>
            </a:r>
            <a:endParaRPr lang="en-US" sz="2800" dirty="0">
              <a:latin typeface="Calibri" pitchFamily="34" charset="0"/>
            </a:endParaRPr>
          </a:p>
          <a:p>
            <a:pPr>
              <a:buNone/>
            </a:pPr>
            <a:r>
              <a:rPr lang="en-US" sz="2800" dirty="0" smtClean="0">
                <a:latin typeface="Calibri" pitchFamily="34" charset="0"/>
              </a:rPr>
              <a:t>4)K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SO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ru-RU" sz="2800" dirty="0" smtClean="0">
                <a:latin typeface="Calibri" pitchFamily="34" charset="0"/>
              </a:rPr>
              <a:t>                                                        </a:t>
            </a:r>
            <a:endParaRPr lang="en-US" sz="2800" baseline="-25000" dirty="0">
              <a:latin typeface="Calibri" pitchFamily="34" charset="0"/>
            </a:endParaRPr>
          </a:p>
        </p:txBody>
      </p:sp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46435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269922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Верно</a:t>
            </a: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6516688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6516688" y="593617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4) 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1412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1) 1213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2) </a:t>
            </a:r>
            <a:r>
              <a:rPr lang="ru-RU" sz="2800" b="1" dirty="0" smtClean="0">
                <a:latin typeface="Calibri" pitchFamily="34" charset="0"/>
              </a:rPr>
              <a:t>3</a:t>
            </a:r>
            <a:r>
              <a:rPr lang="en-US" sz="2800" b="1" dirty="0" smtClean="0">
                <a:latin typeface="Calibri" pitchFamily="34" charset="0"/>
              </a:rPr>
              <a:t>21</a:t>
            </a:r>
            <a:r>
              <a:rPr lang="ru-RU" sz="2800" b="1" dirty="0" smtClean="0">
                <a:latin typeface="Calibri" pitchFamily="34" charset="0"/>
              </a:rPr>
              <a:t>4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4644008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3) 3141 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07904" y="1628800"/>
            <a:ext cx="522007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отношение к гидролизу </a:t>
            </a:r>
          </a:p>
          <a:p>
            <a:r>
              <a:rPr lang="en-US" sz="2800" dirty="0" smtClean="0">
                <a:latin typeface="Calibri" pitchFamily="34" charset="0"/>
              </a:rPr>
              <a:t>1)</a:t>
            </a:r>
            <a:r>
              <a:rPr lang="ru-RU" sz="2800" dirty="0" smtClean="0">
                <a:latin typeface="Calibri" pitchFamily="34" charset="0"/>
              </a:rPr>
              <a:t>по катиону                   </a:t>
            </a:r>
          </a:p>
          <a:p>
            <a:r>
              <a:rPr lang="en-US" sz="2800" dirty="0" smtClean="0">
                <a:latin typeface="Calibri" pitchFamily="34" charset="0"/>
              </a:rPr>
              <a:t>2)</a:t>
            </a:r>
            <a:r>
              <a:rPr lang="ru-RU" sz="2800" dirty="0" smtClean="0">
                <a:latin typeface="Calibri" pitchFamily="34" charset="0"/>
              </a:rPr>
              <a:t>по аниону                           </a:t>
            </a:r>
          </a:p>
          <a:p>
            <a:r>
              <a:rPr lang="en-US" sz="2800" dirty="0" smtClean="0">
                <a:latin typeface="Calibri" pitchFamily="34" charset="0"/>
              </a:rPr>
              <a:t>3)</a:t>
            </a:r>
            <a:r>
              <a:rPr lang="ru-RU" sz="2800" dirty="0" smtClean="0">
                <a:latin typeface="Calibri" pitchFamily="34" charset="0"/>
              </a:rPr>
              <a:t>по катиону и аниону           </a:t>
            </a:r>
          </a:p>
          <a:p>
            <a:r>
              <a:rPr lang="en-US" sz="2800" dirty="0" smtClean="0">
                <a:latin typeface="Calibri" pitchFamily="34" charset="0"/>
              </a:rPr>
              <a:t>4)</a:t>
            </a:r>
            <a:r>
              <a:rPr lang="ru-RU" sz="2800" dirty="0" smtClean="0">
                <a:latin typeface="Calibri" pitchFamily="34" charset="0"/>
              </a:rPr>
              <a:t>гидролизу не подвергается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7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755576" y="4797152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Заголовок 25"/>
          <p:cNvSpPr txBox="1">
            <a:spLocks noGrp="1"/>
          </p:cNvSpPr>
          <p:nvPr>
            <p:ph type="title"/>
          </p:nvPr>
        </p:nvSpPr>
        <p:spPr>
          <a:xfrm>
            <a:off x="0" y="764704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B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5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>
                <a:latin typeface="Calibri" pitchFamily="34" charset="0"/>
              </a:rPr>
              <a:t>Установите соответствие между </a:t>
            </a:r>
            <a:r>
              <a:rPr lang="ru-RU" sz="2800" dirty="0" smtClean="0">
                <a:latin typeface="Calibri" pitchFamily="34" charset="0"/>
              </a:rPr>
              <a:t>реагентом и продуктом реакции</a:t>
            </a: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323528" y="1916832"/>
            <a:ext cx="4680520" cy="3240360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 Реагенты</a:t>
            </a:r>
            <a:endParaRPr lang="en-US" sz="2800" b="1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2800" dirty="0">
                <a:latin typeface="Calibri" pitchFamily="34" charset="0"/>
              </a:rPr>
              <a:t>А) СО</a:t>
            </a:r>
            <a:r>
              <a:rPr lang="ru-RU" sz="2800" baseline="-25000" dirty="0">
                <a:latin typeface="Calibri" pitchFamily="34" charset="0"/>
              </a:rPr>
              <a:t>2</a:t>
            </a:r>
            <a:r>
              <a:rPr lang="ru-RU" sz="2800" dirty="0">
                <a:latin typeface="Calibri" pitchFamily="34" charset="0"/>
              </a:rPr>
              <a:t> + </a:t>
            </a:r>
            <a:r>
              <a:rPr lang="ru-RU" sz="2800" dirty="0" smtClean="0">
                <a:latin typeface="Calibri" pitchFamily="34" charset="0"/>
              </a:rPr>
              <a:t>Н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О</a:t>
            </a:r>
            <a:endParaRPr lang="ru-RU" sz="2800" dirty="0">
              <a:latin typeface="Calibri" pitchFamily="34" charset="0"/>
            </a:endParaRPr>
          </a:p>
          <a:p>
            <a:pPr>
              <a:buNone/>
            </a:pPr>
            <a:r>
              <a:rPr lang="ru-RU" sz="2800" dirty="0">
                <a:latin typeface="Calibri" pitchFamily="34" charset="0"/>
              </a:rPr>
              <a:t>Б) СО</a:t>
            </a:r>
            <a:r>
              <a:rPr lang="ru-RU" sz="2800" baseline="-25000" dirty="0">
                <a:latin typeface="Calibri" pitchFamily="34" charset="0"/>
              </a:rPr>
              <a:t>2</a:t>
            </a:r>
            <a:r>
              <a:rPr lang="ru-RU" sz="2800" dirty="0">
                <a:latin typeface="Calibri" pitchFamily="34" charset="0"/>
              </a:rPr>
              <a:t> + </a:t>
            </a:r>
            <a:r>
              <a:rPr lang="ru-RU" sz="2800" dirty="0" err="1">
                <a:latin typeface="Calibri" pitchFamily="34" charset="0"/>
              </a:rPr>
              <a:t>СаО</a:t>
            </a:r>
            <a:endParaRPr lang="ru-RU" sz="2800" dirty="0">
              <a:latin typeface="Calibri" pitchFamily="34" charset="0"/>
            </a:endParaRPr>
          </a:p>
          <a:p>
            <a:pPr>
              <a:buNone/>
            </a:pPr>
            <a:r>
              <a:rPr lang="ru-RU" sz="2800" dirty="0">
                <a:latin typeface="Calibri" pitchFamily="34" charset="0"/>
              </a:rPr>
              <a:t>В</a:t>
            </a:r>
            <a:r>
              <a:rPr lang="ru-RU" sz="2800" dirty="0" smtClean="0">
                <a:latin typeface="Calibri" pitchFamily="34" charset="0"/>
              </a:rPr>
              <a:t>) СО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+ </a:t>
            </a:r>
            <a:r>
              <a:rPr lang="ru-RU" sz="2800" dirty="0" err="1">
                <a:latin typeface="Calibri" pitchFamily="34" charset="0"/>
              </a:rPr>
              <a:t>Са</a:t>
            </a:r>
            <a:r>
              <a:rPr lang="ru-RU" sz="2800" dirty="0">
                <a:latin typeface="Calibri" pitchFamily="34" charset="0"/>
              </a:rPr>
              <a:t>(ОН)</a:t>
            </a:r>
            <a:r>
              <a:rPr lang="ru-RU" sz="2800" baseline="-25000" dirty="0">
                <a:latin typeface="Calibri" pitchFamily="34" charset="0"/>
              </a:rPr>
              <a:t>2</a:t>
            </a:r>
            <a:r>
              <a:rPr lang="ru-RU" sz="2800" dirty="0">
                <a:latin typeface="Calibri" pitchFamily="34" charset="0"/>
              </a:rPr>
              <a:t>      </a:t>
            </a:r>
          </a:p>
          <a:p>
            <a:pPr>
              <a:buNone/>
            </a:pPr>
            <a:r>
              <a:rPr lang="ru-RU" sz="2800" dirty="0">
                <a:latin typeface="Calibri" pitchFamily="34" charset="0"/>
              </a:rPr>
              <a:t>Г) СО</a:t>
            </a:r>
            <a:r>
              <a:rPr lang="ru-RU" sz="2800" baseline="-25000" dirty="0">
                <a:latin typeface="Calibri" pitchFamily="34" charset="0"/>
              </a:rPr>
              <a:t>2</a:t>
            </a:r>
            <a:r>
              <a:rPr lang="ru-RU" sz="2800" dirty="0">
                <a:latin typeface="Calibri" pitchFamily="34" charset="0"/>
              </a:rPr>
              <a:t>(из6ыток) </a:t>
            </a:r>
            <a:r>
              <a:rPr lang="ru-RU" sz="2800" dirty="0" smtClean="0">
                <a:latin typeface="Calibri" pitchFamily="34" charset="0"/>
              </a:rPr>
              <a:t>+ </a:t>
            </a:r>
            <a:r>
              <a:rPr lang="ru-RU" sz="2800" dirty="0" err="1" smtClean="0">
                <a:latin typeface="Calibri" pitchFamily="34" charset="0"/>
              </a:rPr>
              <a:t>Са</a:t>
            </a:r>
            <a:r>
              <a:rPr lang="ru-RU" sz="2800" dirty="0" smtClean="0">
                <a:latin typeface="Calibri" pitchFamily="34" charset="0"/>
              </a:rPr>
              <a:t>(ОН)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endParaRPr lang="en-US" sz="2800" b="1" baseline="-25000" dirty="0">
              <a:latin typeface="Calibri" pitchFamily="34" charset="0"/>
            </a:endParaRPr>
          </a:p>
        </p:txBody>
      </p:sp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46435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651621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</a:rPr>
              <a:t>Верно</a:t>
            </a: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651621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4) </a:t>
            </a:r>
            <a:r>
              <a:rPr lang="ru-RU" sz="2800" b="1" dirty="0" smtClean="0">
                <a:latin typeface="Calibri" pitchFamily="34" charset="0"/>
              </a:rPr>
              <a:t>6123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1) 1213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2) </a:t>
            </a:r>
            <a:r>
              <a:rPr lang="ru-RU" sz="2800" b="1" dirty="0" smtClean="0">
                <a:latin typeface="Calibri" pitchFamily="34" charset="0"/>
              </a:rPr>
              <a:t>6</a:t>
            </a:r>
            <a:r>
              <a:rPr lang="en-US" sz="2800" b="1" dirty="0" smtClean="0">
                <a:latin typeface="Calibri" pitchFamily="34" charset="0"/>
              </a:rPr>
              <a:t>2</a:t>
            </a:r>
            <a:r>
              <a:rPr lang="ru-RU" sz="2800" b="1" dirty="0" smtClean="0">
                <a:latin typeface="Calibri" pitchFamily="34" charset="0"/>
              </a:rPr>
              <a:t>34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4644008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3) 1241 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1844824"/>
            <a:ext cx="370790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Продукты</a:t>
            </a:r>
          </a:p>
          <a:p>
            <a:r>
              <a:rPr lang="en-US" sz="2800" dirty="0" smtClean="0">
                <a:latin typeface="Calibri" pitchFamily="34" charset="0"/>
              </a:rPr>
              <a:t>1) </a:t>
            </a:r>
            <a:r>
              <a:rPr lang="ru-RU" sz="2800" dirty="0" smtClean="0">
                <a:latin typeface="Calibri" pitchFamily="34" charset="0"/>
              </a:rPr>
              <a:t>СаСО</a:t>
            </a:r>
            <a:r>
              <a:rPr lang="ru-RU" sz="2800" baseline="-25000" dirty="0" smtClean="0">
                <a:latin typeface="Calibri" pitchFamily="34" charset="0"/>
              </a:rPr>
              <a:t>3</a:t>
            </a:r>
            <a:r>
              <a:rPr lang="ru-RU" sz="2800" dirty="0" smtClean="0">
                <a:latin typeface="Calibri" pitchFamily="34" charset="0"/>
              </a:rPr>
              <a:t>   </a:t>
            </a:r>
          </a:p>
          <a:p>
            <a:r>
              <a:rPr lang="en-US" sz="2800" dirty="0" smtClean="0">
                <a:latin typeface="Calibri" pitchFamily="34" charset="0"/>
              </a:rPr>
              <a:t>2) </a:t>
            </a:r>
            <a:r>
              <a:rPr lang="ru-RU" sz="2800" dirty="0" smtClean="0">
                <a:latin typeface="Calibri" pitchFamily="34" charset="0"/>
              </a:rPr>
              <a:t>СаСО</a:t>
            </a:r>
            <a:r>
              <a:rPr lang="ru-RU" sz="2800" baseline="-25000" dirty="0" smtClean="0">
                <a:latin typeface="Calibri" pitchFamily="34" charset="0"/>
              </a:rPr>
              <a:t>3</a:t>
            </a:r>
            <a:r>
              <a:rPr lang="ru-RU" sz="2800" dirty="0" smtClean="0">
                <a:latin typeface="Calibri" pitchFamily="34" charset="0"/>
              </a:rPr>
              <a:t> + Н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О        </a:t>
            </a:r>
          </a:p>
          <a:p>
            <a:r>
              <a:rPr lang="en-US" sz="2800" dirty="0" smtClean="0">
                <a:latin typeface="Calibri" pitchFamily="34" charset="0"/>
              </a:rPr>
              <a:t>3) </a:t>
            </a:r>
            <a:r>
              <a:rPr lang="ru-RU" sz="2800" dirty="0" err="1" smtClean="0">
                <a:latin typeface="Calibri" pitchFamily="34" charset="0"/>
              </a:rPr>
              <a:t>Са</a:t>
            </a:r>
            <a:r>
              <a:rPr lang="ru-RU" sz="2800" dirty="0" smtClean="0">
                <a:latin typeface="Calibri" pitchFamily="34" charset="0"/>
              </a:rPr>
              <a:t>(НСО</a:t>
            </a:r>
            <a:r>
              <a:rPr lang="ru-RU" sz="2800" baseline="-25000" dirty="0" smtClean="0">
                <a:latin typeface="Calibri" pitchFamily="34" charset="0"/>
              </a:rPr>
              <a:t>3</a:t>
            </a:r>
            <a:r>
              <a:rPr lang="ru-RU" sz="2800" dirty="0" smtClean="0">
                <a:latin typeface="Calibri" pitchFamily="34" charset="0"/>
              </a:rPr>
              <a:t>)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         </a:t>
            </a:r>
          </a:p>
          <a:p>
            <a:r>
              <a:rPr lang="en-US" sz="2800" dirty="0" smtClean="0">
                <a:latin typeface="Calibri" pitchFamily="34" charset="0"/>
              </a:rPr>
              <a:t>4) </a:t>
            </a:r>
            <a:r>
              <a:rPr lang="ru-RU" sz="2800" dirty="0" err="1" smtClean="0">
                <a:latin typeface="Calibri" pitchFamily="34" charset="0"/>
              </a:rPr>
              <a:t>Са</a:t>
            </a:r>
            <a:r>
              <a:rPr lang="ru-RU" sz="2800" dirty="0" smtClean="0">
                <a:latin typeface="Calibri" pitchFamily="34" charset="0"/>
              </a:rPr>
              <a:t>(НСО</a:t>
            </a:r>
            <a:r>
              <a:rPr lang="ru-RU" sz="2800" baseline="-25000" dirty="0" smtClean="0">
                <a:latin typeface="Calibri" pitchFamily="34" charset="0"/>
              </a:rPr>
              <a:t>3</a:t>
            </a:r>
            <a:r>
              <a:rPr lang="ru-RU" sz="2800" dirty="0" smtClean="0">
                <a:latin typeface="Calibri" pitchFamily="34" charset="0"/>
              </a:rPr>
              <a:t>)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+ Н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О</a:t>
            </a:r>
          </a:p>
          <a:p>
            <a:r>
              <a:rPr lang="en-US" sz="2800" dirty="0" smtClean="0">
                <a:latin typeface="Calibri" pitchFamily="34" charset="0"/>
              </a:rPr>
              <a:t>5) </a:t>
            </a:r>
            <a:r>
              <a:rPr lang="ru-RU" sz="2800" dirty="0" smtClean="0">
                <a:latin typeface="Calibri" pitchFamily="34" charset="0"/>
              </a:rPr>
              <a:t>СО + Н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          </a:t>
            </a:r>
          </a:p>
          <a:p>
            <a:r>
              <a:rPr lang="en-US" sz="2800" dirty="0" smtClean="0">
                <a:latin typeface="Calibri" pitchFamily="34" charset="0"/>
              </a:rPr>
              <a:t>6) </a:t>
            </a:r>
            <a:r>
              <a:rPr lang="ru-RU" sz="2800" dirty="0" smtClean="0">
                <a:latin typeface="Calibri" pitchFamily="34" charset="0"/>
              </a:rPr>
              <a:t>Н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CO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7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827584" y="5157192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25" name="Управляющая кнопка: далее 2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764704"/>
            <a:ext cx="914400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B6.</a:t>
            </a:r>
            <a:r>
              <a:rPr lang="ru-RU" sz="2800" dirty="0" smtClean="0">
                <a:latin typeface="Calibri" pitchFamily="34" charset="0"/>
              </a:rPr>
              <a:t> Установите соответствие между двумя веществами и реактивом, с помощью которого можно различить эти вещества:</a:t>
            </a:r>
          </a:p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 </a:t>
            </a:r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7524328" y="4653136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  <p:sp>
        <p:nvSpPr>
          <p:cNvPr id="16" name="Содержимое 15"/>
          <p:cNvSpPr>
            <a:spLocks noGrp="1"/>
          </p:cNvSpPr>
          <p:nvPr>
            <p:ph sz="half" idx="1"/>
          </p:nvPr>
        </p:nvSpPr>
        <p:spPr>
          <a:xfrm>
            <a:off x="323528" y="2348880"/>
            <a:ext cx="8208912" cy="2808312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buNone/>
            </a:pP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Вещества                                         </a:t>
            </a:r>
            <a:r>
              <a:rPr lang="en-US" sz="2400" b="1" dirty="0" smtClean="0">
                <a:solidFill>
                  <a:srgbClr val="C00000"/>
                </a:solidFill>
                <a:latin typeface="Calibri" pitchFamily="34" charset="0"/>
              </a:rPr>
              <a:t>      </a:t>
            </a:r>
            <a:r>
              <a:rPr lang="ru-RU" sz="2400" b="1" dirty="0" smtClean="0">
                <a:solidFill>
                  <a:srgbClr val="C00000"/>
                </a:solidFill>
                <a:latin typeface="Calibri" pitchFamily="34" charset="0"/>
              </a:rPr>
              <a:t>Реактив</a:t>
            </a:r>
            <a:endParaRPr lang="ru-RU" sz="2400" dirty="0" smtClean="0">
              <a:solidFill>
                <a:srgbClr val="C00000"/>
              </a:solidFill>
              <a:latin typeface="Calibri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Calibri" pitchFamily="34" charset="0"/>
              </a:rPr>
              <a:t>А) бутанон-2 </a:t>
            </a:r>
            <a:r>
              <a:rPr lang="ru-RU" sz="2400" dirty="0" smtClean="0">
                <a:latin typeface="Calibri" pitchFamily="34" charset="0"/>
              </a:rPr>
              <a:t>и этанол                </a:t>
            </a:r>
            <a:r>
              <a:rPr lang="ru-RU" sz="2400" dirty="0" smtClean="0">
                <a:latin typeface="Calibri" pitchFamily="34" charset="0"/>
              </a:rPr>
              <a:t>     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1) </a:t>
            </a:r>
            <a:r>
              <a:rPr lang="en-US" sz="2400" dirty="0" err="1" smtClean="0">
                <a:latin typeface="Calibri" pitchFamily="34" charset="0"/>
              </a:rPr>
              <a:t>HCl</a:t>
            </a:r>
            <a:r>
              <a:rPr lang="ru-RU" sz="2400" dirty="0" smtClean="0">
                <a:latin typeface="Calibri" pitchFamily="34" charset="0"/>
              </a:rPr>
              <a:t> (</a:t>
            </a:r>
            <a:r>
              <a:rPr lang="ru-RU" sz="2400" dirty="0" err="1" smtClean="0">
                <a:latin typeface="Calibri" pitchFamily="34" charset="0"/>
              </a:rPr>
              <a:t>р-р</a:t>
            </a:r>
            <a:r>
              <a:rPr lang="ru-RU" sz="2400" dirty="0" smtClean="0">
                <a:latin typeface="Calibri" pitchFamily="34" charset="0"/>
              </a:rPr>
              <a:t>)</a:t>
            </a:r>
            <a:r>
              <a:rPr lang="en-US" sz="2400" baseline="-25000" dirty="0" smtClean="0">
                <a:latin typeface="Calibri" pitchFamily="34" charset="0"/>
              </a:rPr>
              <a:t> </a:t>
            </a:r>
          </a:p>
          <a:p>
            <a:pPr>
              <a:buNone/>
            </a:pPr>
            <a:r>
              <a:rPr lang="ru-RU" sz="2400" dirty="0" smtClean="0">
                <a:latin typeface="Calibri" pitchFamily="34" charset="0"/>
              </a:rPr>
              <a:t>Б</a:t>
            </a:r>
            <a:r>
              <a:rPr lang="ru-RU" sz="2400" dirty="0" smtClean="0">
                <a:latin typeface="Calibri" pitchFamily="34" charset="0"/>
              </a:rPr>
              <a:t>) гексен-1 </a:t>
            </a:r>
            <a:r>
              <a:rPr lang="ru-RU" sz="2400" dirty="0" smtClean="0">
                <a:latin typeface="Calibri" pitchFamily="34" charset="0"/>
              </a:rPr>
              <a:t>и </a:t>
            </a:r>
            <a:r>
              <a:rPr lang="ru-RU" sz="2400" dirty="0" err="1" smtClean="0">
                <a:latin typeface="Calibri" pitchFamily="34" charset="0"/>
              </a:rPr>
              <a:t>этилформиат</a:t>
            </a:r>
            <a:r>
              <a:rPr lang="ru-RU" sz="2400" dirty="0" smtClean="0">
                <a:latin typeface="Calibri" pitchFamily="34" charset="0"/>
              </a:rPr>
              <a:t>            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2)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err="1" smtClean="0">
                <a:latin typeface="Calibri" pitchFamily="34" charset="0"/>
              </a:rPr>
              <a:t>FeCl</a:t>
            </a:r>
            <a:r>
              <a:rPr lang="ru-RU" sz="2400" baseline="-25000" dirty="0" smtClean="0">
                <a:latin typeface="Calibri" pitchFamily="34" charset="0"/>
              </a:rPr>
              <a:t>3</a:t>
            </a:r>
            <a:r>
              <a:rPr lang="ru-RU" sz="2400" dirty="0" smtClean="0">
                <a:latin typeface="Calibri" pitchFamily="34" charset="0"/>
              </a:rPr>
              <a:t> (</a:t>
            </a:r>
            <a:r>
              <a:rPr lang="ru-RU" sz="2400" dirty="0" err="1" smtClean="0">
                <a:latin typeface="Calibri" pitchFamily="34" charset="0"/>
              </a:rPr>
              <a:t>водн</a:t>
            </a:r>
            <a:r>
              <a:rPr lang="ru-RU" sz="2400" dirty="0" smtClean="0">
                <a:latin typeface="Calibri" pitchFamily="34" charset="0"/>
              </a:rPr>
              <a:t>)</a:t>
            </a:r>
          </a:p>
          <a:p>
            <a:pPr>
              <a:buNone/>
            </a:pPr>
            <a:r>
              <a:rPr lang="ru-RU" sz="2400" dirty="0" smtClean="0">
                <a:latin typeface="Calibri" pitchFamily="34" charset="0"/>
              </a:rPr>
              <a:t>В</a:t>
            </a:r>
            <a:r>
              <a:rPr lang="ru-RU" sz="2400" dirty="0" smtClean="0">
                <a:latin typeface="Calibri" pitchFamily="34" charset="0"/>
              </a:rPr>
              <a:t>) анилин </a:t>
            </a:r>
            <a:r>
              <a:rPr lang="ru-RU" sz="2400" dirty="0" smtClean="0">
                <a:latin typeface="Calibri" pitchFamily="34" charset="0"/>
              </a:rPr>
              <a:t>и фенол                          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 3)</a:t>
            </a:r>
            <a:r>
              <a:rPr lang="en-US" sz="2400" dirty="0" smtClean="0">
                <a:latin typeface="Calibri" pitchFamily="34" charset="0"/>
              </a:rPr>
              <a:t> Br</a:t>
            </a:r>
            <a:r>
              <a:rPr lang="ru-RU" sz="2400" baseline="-25000" dirty="0" smtClean="0">
                <a:latin typeface="Calibri" pitchFamily="34" charset="0"/>
              </a:rPr>
              <a:t>2</a:t>
            </a:r>
            <a:r>
              <a:rPr lang="ru-RU" sz="2400" dirty="0" smtClean="0">
                <a:latin typeface="Calibri" pitchFamily="34" charset="0"/>
              </a:rPr>
              <a:t> (</a:t>
            </a:r>
            <a:r>
              <a:rPr lang="ru-RU" sz="2400" dirty="0" err="1" smtClean="0">
                <a:latin typeface="Calibri" pitchFamily="34" charset="0"/>
              </a:rPr>
              <a:t>водн</a:t>
            </a:r>
            <a:r>
              <a:rPr lang="ru-RU" sz="2400" dirty="0" smtClean="0">
                <a:latin typeface="Calibri" pitchFamily="34" charset="0"/>
              </a:rPr>
              <a:t>.)</a:t>
            </a:r>
          </a:p>
          <a:p>
            <a:pPr>
              <a:buNone/>
            </a:pPr>
            <a:r>
              <a:rPr lang="ru-RU" sz="2400" dirty="0" smtClean="0">
                <a:latin typeface="Calibri" pitchFamily="34" charset="0"/>
              </a:rPr>
              <a:t>Г</a:t>
            </a:r>
            <a:r>
              <a:rPr lang="ru-RU" sz="2400" dirty="0" smtClean="0">
                <a:latin typeface="Calibri" pitchFamily="34" charset="0"/>
              </a:rPr>
              <a:t>) бензол </a:t>
            </a:r>
            <a:r>
              <a:rPr lang="ru-RU" sz="2400" dirty="0" smtClean="0">
                <a:latin typeface="Calibri" pitchFamily="34" charset="0"/>
              </a:rPr>
              <a:t>и анилин                          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4)</a:t>
            </a:r>
            <a:r>
              <a:rPr lang="en-US" sz="2400" dirty="0" smtClean="0">
                <a:latin typeface="Calibri" pitchFamily="34" charset="0"/>
              </a:rPr>
              <a:t> Na</a:t>
            </a:r>
            <a:endParaRPr lang="ru-RU" sz="2400" dirty="0" smtClean="0">
              <a:latin typeface="Calibri" pitchFamily="34" charset="0"/>
            </a:endParaRPr>
          </a:p>
          <a:p>
            <a:pPr>
              <a:buNone/>
            </a:pPr>
            <a:r>
              <a:rPr lang="ru-RU" sz="2400" dirty="0" smtClean="0">
                <a:latin typeface="Calibri" pitchFamily="34" charset="0"/>
              </a:rPr>
              <a:t>                                                            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5)</a:t>
            </a:r>
            <a:r>
              <a:rPr lang="en-US" sz="2400" dirty="0" smtClean="0">
                <a:latin typeface="Calibri" pitchFamily="34" charset="0"/>
              </a:rPr>
              <a:t> HNO</a:t>
            </a:r>
            <a:r>
              <a:rPr lang="ru-RU" sz="2400" baseline="-25000" dirty="0" smtClean="0">
                <a:latin typeface="Calibri" pitchFamily="34" charset="0"/>
              </a:rPr>
              <a:t>3</a:t>
            </a:r>
            <a:endParaRPr lang="ru-RU" sz="2400" dirty="0">
              <a:latin typeface="Calibri" pitchFamily="34" charset="0"/>
            </a:endParaRPr>
          </a:p>
        </p:txBody>
      </p:sp>
      <p:sp>
        <p:nvSpPr>
          <p:cNvPr id="19" name="Rectangle 59"/>
          <p:cNvSpPr>
            <a:spLocks noChangeArrowheads="1"/>
          </p:cNvSpPr>
          <p:nvPr/>
        </p:nvSpPr>
        <p:spPr bwMode="auto">
          <a:xfrm>
            <a:off x="46435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0" name="Rectangle 60"/>
          <p:cNvSpPr>
            <a:spLocks noChangeArrowheads="1"/>
          </p:cNvSpPr>
          <p:nvPr/>
        </p:nvSpPr>
        <p:spPr bwMode="auto">
          <a:xfrm>
            <a:off x="651621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</a:rPr>
              <a:t>Верно</a:t>
            </a:r>
          </a:p>
        </p:txBody>
      </p:sp>
      <p:sp>
        <p:nvSpPr>
          <p:cNvPr id="21" name="Rectangle 61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9" name="Rectangle 62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30" name="Rectangle 63"/>
          <p:cNvSpPr>
            <a:spLocks noChangeArrowheads="1"/>
          </p:cNvSpPr>
          <p:nvPr/>
        </p:nvSpPr>
        <p:spPr bwMode="auto">
          <a:xfrm>
            <a:off x="651621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4) </a:t>
            </a:r>
            <a:r>
              <a:rPr lang="en-US" sz="2800" b="1" dirty="0" smtClean="0">
                <a:latin typeface="Calibri" pitchFamily="34" charset="0"/>
              </a:rPr>
              <a:t>4323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1" name="Rectangle 64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1) 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4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36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4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2" name="Rectangle 65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2) </a:t>
            </a:r>
            <a:r>
              <a:rPr lang="ru-RU" sz="2800" b="1" dirty="0" smtClean="0">
                <a:latin typeface="Calibri" pitchFamily="34" charset="0"/>
              </a:rPr>
              <a:t>256</a:t>
            </a:r>
            <a:r>
              <a:rPr lang="en-US" sz="2800" b="1" dirty="0" smtClean="0">
                <a:latin typeface="Calibri" pitchFamily="34" charset="0"/>
              </a:rPr>
              <a:t>1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33" name="Rectangle 66"/>
          <p:cNvSpPr>
            <a:spLocks noChangeArrowheads="1"/>
          </p:cNvSpPr>
          <p:nvPr/>
        </p:nvSpPr>
        <p:spPr bwMode="auto">
          <a:xfrm>
            <a:off x="4644008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3) 145</a:t>
            </a:r>
            <a:r>
              <a:rPr lang="en-US" sz="2800" b="1" dirty="0" smtClean="0">
                <a:latin typeface="Calibri" pitchFamily="34" charset="0"/>
                <a:cs typeface="Times New Roman" pitchFamily="18" charset="0"/>
              </a:rPr>
              <a:t>3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 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3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</p:childTnLst>
        </p:cTn>
      </p:par>
    </p:tnLst>
    <p:bldLst>
      <p:bldP spid="30" grpId="0" animBg="1"/>
      <p:bldP spid="31" grpId="0" animBg="1"/>
      <p:bldP spid="32" grpId="0" animBg="1"/>
      <p:bldP spid="33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46435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651621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</a:rPr>
              <a:t>Верно</a:t>
            </a: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651621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4) </a:t>
            </a:r>
            <a:r>
              <a:rPr lang="en-US" sz="2800" b="1" dirty="0" smtClean="0">
                <a:latin typeface="Calibri" pitchFamily="34" charset="0"/>
              </a:rPr>
              <a:t>135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1) 236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2) </a:t>
            </a:r>
            <a:r>
              <a:rPr lang="ru-RU" sz="2800" b="1" dirty="0" smtClean="0">
                <a:latin typeface="Calibri" pitchFamily="34" charset="0"/>
              </a:rPr>
              <a:t>134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4644008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3) 145 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" name="Заголовок 25"/>
          <p:cNvSpPr txBox="1">
            <a:spLocks noGrp="1"/>
          </p:cNvSpPr>
          <p:nvPr>
            <p:ph type="title"/>
          </p:nvPr>
        </p:nvSpPr>
        <p:spPr>
          <a:xfrm>
            <a:off x="0" y="69269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B7. </a:t>
            </a:r>
            <a:r>
              <a:rPr lang="ru-RU" sz="2800" dirty="0" smtClean="0">
                <a:latin typeface="Calibri" pitchFamily="34" charset="0"/>
              </a:rPr>
              <a:t>Как </a:t>
            </a:r>
            <a:r>
              <a:rPr lang="ru-RU" sz="2800" dirty="0">
                <a:latin typeface="Calibri" pitchFamily="34" charset="0"/>
              </a:rPr>
              <a:t>для бензола, так и для стирола </a:t>
            </a:r>
            <a:r>
              <a:rPr lang="ru-RU" sz="2800" dirty="0" smtClean="0">
                <a:latin typeface="Calibri" pitchFamily="34" charset="0"/>
              </a:rPr>
              <a:t>характерны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560" y="1412776"/>
            <a:ext cx="8352928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1) </a:t>
            </a:r>
            <a:r>
              <a:rPr lang="ru-RU" sz="2800" dirty="0" smtClean="0">
                <a:latin typeface="Calibri" pitchFamily="34" charset="0"/>
              </a:rPr>
              <a:t>наличие в молекуле сопряженной электронной системы</a:t>
            </a:r>
          </a:p>
          <a:p>
            <a:r>
              <a:rPr lang="en-US" sz="2800" dirty="0" smtClean="0">
                <a:latin typeface="Calibri" pitchFamily="34" charset="0"/>
              </a:rPr>
              <a:t>2) sp</a:t>
            </a:r>
            <a:r>
              <a:rPr lang="en-US" sz="2800" baseline="30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-</a:t>
            </a:r>
            <a:r>
              <a:rPr lang="ru-RU" sz="2800" dirty="0" smtClean="0">
                <a:latin typeface="Calibri" pitchFamily="34" charset="0"/>
              </a:rPr>
              <a:t>гибридизация атомов углерода</a:t>
            </a:r>
          </a:p>
          <a:p>
            <a:r>
              <a:rPr lang="en-US" sz="2800" dirty="0" smtClean="0">
                <a:latin typeface="Calibri" pitchFamily="34" charset="0"/>
              </a:rPr>
              <a:t>3) </a:t>
            </a:r>
            <a:r>
              <a:rPr lang="ru-RU" sz="2800" dirty="0" smtClean="0">
                <a:latin typeface="Calibri" pitchFamily="34" charset="0"/>
              </a:rPr>
              <a:t>взаимодействие с водородом в присутствии катализатора</a:t>
            </a:r>
          </a:p>
          <a:p>
            <a:r>
              <a:rPr lang="en-US" sz="2800" dirty="0" smtClean="0">
                <a:latin typeface="Calibri" pitchFamily="34" charset="0"/>
              </a:rPr>
              <a:t>4) </a:t>
            </a:r>
            <a:r>
              <a:rPr lang="ru-RU" sz="2800" dirty="0" smtClean="0">
                <a:latin typeface="Calibri" pitchFamily="34" charset="0"/>
              </a:rPr>
              <a:t>обесцвечивание бромной воды</a:t>
            </a:r>
          </a:p>
          <a:p>
            <a:r>
              <a:rPr lang="en-US" sz="2800" dirty="0" smtClean="0">
                <a:latin typeface="Calibri" pitchFamily="34" charset="0"/>
              </a:rPr>
              <a:t>5) </a:t>
            </a:r>
            <a:r>
              <a:rPr lang="ru-RU" sz="2800" dirty="0" smtClean="0">
                <a:latin typeface="Calibri" pitchFamily="34" charset="0"/>
              </a:rPr>
              <a:t>горючесть</a:t>
            </a:r>
          </a:p>
          <a:p>
            <a:r>
              <a:rPr lang="en-US" sz="2800" dirty="0" smtClean="0">
                <a:latin typeface="Calibri" pitchFamily="34" charset="0"/>
              </a:rPr>
              <a:t>6) </a:t>
            </a:r>
            <a:r>
              <a:rPr lang="ru-RU" sz="2800" dirty="0" smtClean="0">
                <a:latin typeface="Calibri" pitchFamily="34" charset="0"/>
              </a:rPr>
              <a:t>хорошая растворимость в воде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46435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269922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Верно</a:t>
            </a: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6516688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6516688" y="5936170"/>
            <a:ext cx="172772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4) </a:t>
            </a:r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456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1) 235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2) </a:t>
            </a:r>
            <a:r>
              <a:rPr lang="en-US" sz="2800" b="1" dirty="0" smtClean="0">
                <a:latin typeface="Calibri" pitchFamily="34" charset="0"/>
              </a:rPr>
              <a:t>156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4644008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3) 146 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" name="Заголовок 25"/>
          <p:cNvSpPr txBox="1">
            <a:spLocks noGrp="1"/>
          </p:cNvSpPr>
          <p:nvPr>
            <p:ph type="title"/>
          </p:nvPr>
        </p:nvSpPr>
        <p:spPr>
          <a:xfrm>
            <a:off x="0" y="98072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B8. </a:t>
            </a:r>
            <a:r>
              <a:rPr lang="ru-RU" sz="2800" dirty="0">
                <a:latin typeface="Calibri" pitchFamily="34" charset="0"/>
              </a:rPr>
              <a:t>Метанол вступает в реакции </a:t>
            </a:r>
            <a:r>
              <a:rPr lang="ru-RU" sz="2800" dirty="0" smtClean="0">
                <a:latin typeface="Calibri" pitchFamily="34" charset="0"/>
              </a:rPr>
              <a:t>с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131840" y="2060848"/>
            <a:ext cx="46805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Calibri" pitchFamily="34" charset="0"/>
              </a:rPr>
              <a:t>CH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COOH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err="1" smtClean="0">
                <a:latin typeface="Calibri" pitchFamily="34" charset="0"/>
              </a:rPr>
              <a:t>NaOH</a:t>
            </a:r>
            <a:endParaRPr lang="en-US" sz="2800" dirty="0" smtClean="0">
              <a:latin typeface="Calibri" pitchFamily="34" charset="0"/>
            </a:endParaRP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Calibri" pitchFamily="34" charset="0"/>
              </a:rPr>
              <a:t>Ag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O(NH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en-US" sz="2800" dirty="0" smtClean="0">
                <a:latin typeface="Calibri" pitchFamily="34" charset="0"/>
              </a:rPr>
              <a:t>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Calibri" pitchFamily="34" charset="0"/>
              </a:rPr>
              <a:t>Br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(H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Calibri" pitchFamily="34" charset="0"/>
              </a:rPr>
              <a:t>KMnO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</a:rPr>
              <a:t>(H+)</a:t>
            </a:r>
          </a:p>
          <a:p>
            <a:pPr marL="514350" indent="-514350">
              <a:buFont typeface="+mj-lt"/>
              <a:buAutoNum type="arabicParenR"/>
            </a:pPr>
            <a:r>
              <a:rPr lang="en-US" sz="2800" dirty="0" smtClean="0">
                <a:latin typeface="Calibri" pitchFamily="34" charset="0"/>
              </a:rPr>
              <a:t>Na     </a:t>
            </a: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359399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359274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359524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359149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216024"/>
            <a:ext cx="889248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2276872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dirty="0" smtClean="0">
                <a:latin typeface="Calibri" pitchFamily="34" charset="0"/>
              </a:rPr>
              <a:t> Li</a:t>
            </a:r>
            <a:r>
              <a:rPr lang="en-US" sz="2800" baseline="30000" dirty="0" smtClean="0">
                <a:latin typeface="Calibri" pitchFamily="34" charset="0"/>
              </a:rPr>
              <a:t>+ 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и 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en-US" sz="2800" baseline="30000" dirty="0" smtClean="0">
                <a:latin typeface="Calibri" pitchFamily="34" charset="0"/>
              </a:rPr>
              <a:t>2-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3284984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dirty="0" smtClean="0">
                <a:latin typeface="Calibri" pitchFamily="34" charset="0"/>
              </a:rPr>
              <a:t> Li</a:t>
            </a:r>
            <a:r>
              <a:rPr lang="en-US" sz="2800" baseline="30000" dirty="0" smtClean="0">
                <a:latin typeface="Calibri" pitchFamily="34" charset="0"/>
              </a:rPr>
              <a:t>+ 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и </a:t>
            </a:r>
            <a:r>
              <a:rPr lang="en-US" sz="2800" dirty="0" smtClean="0">
                <a:latin typeface="Calibri" pitchFamily="34" charset="0"/>
              </a:rPr>
              <a:t>F</a:t>
            </a:r>
            <a:r>
              <a:rPr lang="en-US" sz="2800" baseline="30000" dirty="0" smtClean="0">
                <a:latin typeface="Calibri" pitchFamily="34" charset="0"/>
              </a:rPr>
              <a:t>-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5301208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dirty="0" smtClean="0">
                <a:latin typeface="Calibri" pitchFamily="34" charset="0"/>
              </a:rPr>
              <a:t> Mg</a:t>
            </a:r>
            <a:r>
              <a:rPr lang="en-US" sz="2800" baseline="30000" dirty="0" smtClean="0">
                <a:latin typeface="Calibri" pitchFamily="34" charset="0"/>
              </a:rPr>
              <a:t>2+ </a:t>
            </a:r>
            <a:r>
              <a:rPr lang="ru-RU" sz="2800" dirty="0" smtClean="0">
                <a:latin typeface="Calibri" pitchFamily="34" charset="0"/>
              </a:rPr>
              <a:t>и </a:t>
            </a:r>
            <a:r>
              <a:rPr lang="en-US" sz="2800" dirty="0" smtClean="0">
                <a:latin typeface="Calibri" pitchFamily="34" charset="0"/>
              </a:rPr>
              <a:t>S</a:t>
            </a:r>
            <a:r>
              <a:rPr lang="en-US" sz="2800" baseline="30000" dirty="0" smtClean="0">
                <a:latin typeface="Calibri" pitchFamily="34" charset="0"/>
              </a:rPr>
              <a:t>2-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 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293096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 </a:t>
            </a:r>
            <a:r>
              <a:rPr lang="en-US" sz="2800" dirty="0" smtClean="0">
                <a:latin typeface="Calibri" pitchFamily="34" charset="0"/>
              </a:rPr>
              <a:t>Na</a:t>
            </a:r>
            <a:r>
              <a:rPr lang="en-US" sz="2800" baseline="30000" dirty="0" smtClean="0">
                <a:latin typeface="Calibri" pitchFamily="34" charset="0"/>
              </a:rPr>
              <a:t>+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и </a:t>
            </a:r>
            <a:r>
              <a:rPr lang="en-US" sz="2800" dirty="0" smtClean="0">
                <a:latin typeface="Calibri" pitchFamily="34" charset="0"/>
              </a:rPr>
              <a:t>F</a:t>
            </a:r>
            <a:r>
              <a:rPr lang="en-US" sz="2800" baseline="30000" dirty="0" smtClean="0">
                <a:latin typeface="Calibri" pitchFamily="34" charset="0"/>
              </a:rPr>
              <a:t>-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971600" y="76470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1. </a:t>
            </a:r>
            <a:r>
              <a:rPr lang="ru-RU" sz="2800" dirty="0" smtClean="0">
                <a:latin typeface="Calibri" pitchFamily="34" charset="0"/>
              </a:rPr>
              <a:t>Одинаковую электронную конфигурацию имеют ионы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458112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59"/>
          <p:cNvSpPr>
            <a:spLocks noChangeArrowheads="1"/>
          </p:cNvSpPr>
          <p:nvPr/>
        </p:nvSpPr>
        <p:spPr bwMode="auto">
          <a:xfrm>
            <a:off x="4643512" y="593617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5" name="Rectangle 60"/>
          <p:cNvSpPr>
            <a:spLocks noChangeArrowheads="1"/>
          </p:cNvSpPr>
          <p:nvPr/>
        </p:nvSpPr>
        <p:spPr bwMode="auto">
          <a:xfrm>
            <a:off x="651621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</a:rPr>
              <a:t>Верно</a:t>
            </a:r>
          </a:p>
        </p:txBody>
      </p:sp>
      <p:sp>
        <p:nvSpPr>
          <p:cNvPr id="18" name="Rectangle 61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19" name="Rectangle 62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>
                <a:latin typeface="Calibri" pitchFamily="34" charset="0"/>
              </a:rPr>
              <a:t>Неверно</a:t>
            </a:r>
          </a:p>
        </p:txBody>
      </p:sp>
      <p:sp>
        <p:nvSpPr>
          <p:cNvPr id="20" name="Rectangle 63"/>
          <p:cNvSpPr>
            <a:spLocks noChangeArrowheads="1"/>
          </p:cNvSpPr>
          <p:nvPr/>
        </p:nvSpPr>
        <p:spPr bwMode="auto">
          <a:xfrm>
            <a:off x="651621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>
                <a:latin typeface="Calibri" pitchFamily="34" charset="0"/>
                <a:cs typeface="Times New Roman" pitchFamily="18" charset="0"/>
              </a:rPr>
              <a:t>4) </a:t>
            </a:r>
            <a:r>
              <a:rPr lang="en-US" sz="2800" b="1" dirty="0" smtClean="0">
                <a:latin typeface="Calibri" pitchFamily="34" charset="0"/>
              </a:rPr>
              <a:t>234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1" name="Rectangle 64"/>
          <p:cNvSpPr>
            <a:spLocks noChangeArrowheads="1"/>
          </p:cNvSpPr>
          <p:nvPr/>
        </p:nvSpPr>
        <p:spPr bwMode="auto">
          <a:xfrm>
            <a:off x="755576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1) 136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2" name="Rectangle 65"/>
          <p:cNvSpPr>
            <a:spLocks noChangeArrowheads="1"/>
          </p:cNvSpPr>
          <p:nvPr/>
        </p:nvSpPr>
        <p:spPr bwMode="auto">
          <a:xfrm>
            <a:off x="2699792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2) </a:t>
            </a:r>
            <a:r>
              <a:rPr lang="ru-RU" sz="2800" b="1" dirty="0" smtClean="0">
                <a:latin typeface="Calibri" pitchFamily="34" charset="0"/>
              </a:rPr>
              <a:t>256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3" name="Rectangle 66"/>
          <p:cNvSpPr>
            <a:spLocks noChangeArrowheads="1"/>
          </p:cNvSpPr>
          <p:nvPr/>
        </p:nvSpPr>
        <p:spPr bwMode="auto">
          <a:xfrm>
            <a:off x="4644008" y="5949280"/>
            <a:ext cx="1657350" cy="6477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none" anchor="ctr"/>
          <a:lstStyle/>
          <a:p>
            <a:pPr algn="ctr"/>
            <a:r>
              <a:rPr lang="ru-RU" sz="2800" b="1" dirty="0" smtClean="0">
                <a:latin typeface="Calibri" pitchFamily="34" charset="0"/>
                <a:cs typeface="Times New Roman" pitchFamily="18" charset="0"/>
              </a:rPr>
              <a:t>3) 145 </a:t>
            </a:r>
            <a:endParaRPr lang="ru-RU" sz="2800" b="1" dirty="0">
              <a:latin typeface="Calibri" pitchFamily="34" charset="0"/>
              <a:cs typeface="Times New Roman" pitchFamily="18" charset="0"/>
            </a:endParaRPr>
          </a:p>
        </p:txBody>
      </p:sp>
      <p:sp>
        <p:nvSpPr>
          <p:cNvPr id="26" name="Заголовок 25"/>
          <p:cNvSpPr txBox="1">
            <a:spLocks noGrp="1"/>
          </p:cNvSpPr>
          <p:nvPr>
            <p:ph type="title"/>
          </p:nvPr>
        </p:nvSpPr>
        <p:spPr>
          <a:xfrm>
            <a:off x="0" y="76470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B9. </a:t>
            </a:r>
            <a:r>
              <a:rPr lang="ru-RU" sz="2800" dirty="0">
                <a:latin typeface="Calibri" pitchFamily="34" charset="0"/>
              </a:rPr>
              <a:t>И анилин, и </a:t>
            </a:r>
            <a:r>
              <a:rPr lang="ru-RU" sz="2800" dirty="0" err="1">
                <a:latin typeface="Calibri" pitchFamily="34" charset="0"/>
              </a:rPr>
              <a:t>диметиламин</a:t>
            </a:r>
            <a:r>
              <a:rPr lang="ru-RU" sz="2800" dirty="0">
                <a:latin typeface="Calibri" pitchFamily="34" charset="0"/>
              </a:rPr>
              <a:t> реагируют с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11560" y="1772816"/>
            <a:ext cx="835292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Calibri" pitchFamily="34" charset="0"/>
              </a:rPr>
              <a:t>1) </a:t>
            </a:r>
            <a:r>
              <a:rPr lang="ru-RU" sz="2800" dirty="0" smtClean="0">
                <a:latin typeface="Calibri" pitchFamily="34" charset="0"/>
              </a:rPr>
              <a:t>водой</a:t>
            </a:r>
          </a:p>
          <a:p>
            <a:r>
              <a:rPr lang="en-US" sz="2800" dirty="0" smtClean="0">
                <a:latin typeface="Calibri" pitchFamily="34" charset="0"/>
              </a:rPr>
              <a:t>2) </a:t>
            </a:r>
            <a:r>
              <a:rPr lang="ru-RU" sz="2800" dirty="0" smtClean="0">
                <a:latin typeface="Calibri" pitchFamily="34" charset="0"/>
              </a:rPr>
              <a:t>бромэтаном</a:t>
            </a:r>
          </a:p>
          <a:p>
            <a:r>
              <a:rPr lang="en-US" sz="2800" dirty="0" smtClean="0">
                <a:latin typeface="Calibri" pitchFamily="34" charset="0"/>
              </a:rPr>
              <a:t>3) </a:t>
            </a:r>
            <a:r>
              <a:rPr lang="ru-RU" sz="2800" dirty="0" smtClean="0">
                <a:latin typeface="Calibri" pitchFamily="34" charset="0"/>
              </a:rPr>
              <a:t>серной кислотой</a:t>
            </a:r>
          </a:p>
          <a:p>
            <a:r>
              <a:rPr lang="en-US" sz="2800" dirty="0" smtClean="0">
                <a:latin typeface="Calibri" pitchFamily="34" charset="0"/>
              </a:rPr>
              <a:t>4) </a:t>
            </a:r>
            <a:r>
              <a:rPr lang="ru-RU" sz="2800" dirty="0" err="1" smtClean="0">
                <a:latin typeface="Calibri" pitchFamily="34" charset="0"/>
              </a:rPr>
              <a:t>бромоводородом</a:t>
            </a:r>
            <a:endParaRPr lang="ru-RU" sz="28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5) </a:t>
            </a:r>
            <a:r>
              <a:rPr lang="ru-RU" sz="2800" dirty="0" err="1" smtClean="0">
                <a:latin typeface="Calibri" pitchFamily="34" charset="0"/>
              </a:rPr>
              <a:t>гидроксидом</a:t>
            </a:r>
            <a:r>
              <a:rPr lang="ru-RU" sz="2800" dirty="0" smtClean="0">
                <a:latin typeface="Calibri" pitchFamily="34" charset="0"/>
              </a:rPr>
              <a:t> натрия</a:t>
            </a:r>
          </a:p>
          <a:p>
            <a:r>
              <a:rPr lang="en-US" sz="2800" dirty="0" smtClean="0">
                <a:latin typeface="Calibri" pitchFamily="34" charset="0"/>
              </a:rPr>
              <a:t>6) </a:t>
            </a:r>
            <a:r>
              <a:rPr lang="ru-RU" sz="2800" dirty="0" smtClean="0">
                <a:latin typeface="Calibri" pitchFamily="34" charset="0"/>
              </a:rPr>
              <a:t>раствором перманганата калия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 advClick="0">
    <p:dissolve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10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10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1000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  <p:bldP spid="23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5"/>
          <p:cNvSpPr txBox="1">
            <a:spLocks/>
          </p:cNvSpPr>
          <p:nvPr/>
        </p:nvSpPr>
        <p:spPr>
          <a:xfrm>
            <a:off x="323528" y="692696"/>
            <a:ext cx="8496944" cy="181588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1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</a:t>
            </a:r>
            <a:r>
              <a:rPr lang="ru-RU" sz="2800" dirty="0" smtClean="0">
                <a:latin typeface="Calibri" pitchFamily="34" charset="0"/>
              </a:rPr>
              <a:t>Используя метод электронного баланса, составьте уравнение реакции:</a:t>
            </a:r>
          </a:p>
          <a:p>
            <a:pPr algn="ctr"/>
            <a:r>
              <a:rPr lang="en-US" sz="2800" dirty="0" smtClean="0">
                <a:latin typeface="Calibri" pitchFamily="34" charset="0"/>
              </a:rPr>
              <a:t>NaNO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+NaI+...=NO+...+Na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SO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</a:rPr>
              <a:t>+... </a:t>
            </a:r>
            <a:endParaRPr lang="ru-RU" sz="2800" dirty="0" smtClean="0">
              <a:latin typeface="Calibri" pitchFamily="34" charset="0"/>
            </a:endParaRPr>
          </a:p>
          <a:p>
            <a:pPr algn="ctr"/>
            <a:r>
              <a:rPr lang="ru-RU" sz="2800" dirty="0" smtClean="0">
                <a:latin typeface="Calibri" pitchFamily="34" charset="0"/>
              </a:rPr>
              <a:t>Определите окислитель и восстановитель.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755576" y="2852936"/>
            <a:ext cx="7776864" cy="2736304"/>
          </a:xfrm>
          <a:prstGeom prst="round2Diag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Calibri" pitchFamily="34" charset="0"/>
              </a:rPr>
              <a:t>Ответ: 2</a:t>
            </a:r>
            <a:r>
              <a:rPr lang="en-US" sz="2800" dirty="0" smtClean="0">
                <a:latin typeface="Calibri" pitchFamily="34" charset="0"/>
              </a:rPr>
              <a:t>NaNO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+2NaI+2H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SO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</a:rPr>
              <a:t>=2NO+I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+2Na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SO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en-US" sz="2800" dirty="0" smtClean="0">
                <a:latin typeface="Calibri" pitchFamily="34" charset="0"/>
              </a:rPr>
              <a:t>+2H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</a:p>
          <a:p>
            <a:r>
              <a:rPr lang="en-US" sz="2800" dirty="0" smtClean="0">
                <a:latin typeface="Calibri" pitchFamily="34" charset="0"/>
              </a:rPr>
              <a:t>N</a:t>
            </a:r>
            <a:r>
              <a:rPr lang="en-US" sz="2800" baseline="30000" dirty="0" smtClean="0">
                <a:latin typeface="Calibri" pitchFamily="34" charset="0"/>
              </a:rPr>
              <a:t>+3</a:t>
            </a:r>
            <a:r>
              <a:rPr lang="en-US" sz="2800" dirty="0" smtClean="0">
                <a:latin typeface="Calibri" pitchFamily="34" charset="0"/>
              </a:rPr>
              <a:t> + e</a:t>
            </a:r>
            <a:r>
              <a:rPr lang="en-US" sz="2800" baseline="30000" dirty="0" smtClean="0">
                <a:latin typeface="Calibri" pitchFamily="34" charset="0"/>
              </a:rPr>
              <a:t>- </a:t>
            </a:r>
            <a:r>
              <a:rPr lang="en-US" sz="2800" dirty="0" smtClean="0">
                <a:latin typeface="Calibri" pitchFamily="34" charset="0"/>
              </a:rPr>
              <a:t>-&gt; N</a:t>
            </a:r>
            <a:r>
              <a:rPr lang="en-US" sz="2800" baseline="30000" dirty="0" smtClean="0">
                <a:latin typeface="Calibri" pitchFamily="34" charset="0"/>
              </a:rPr>
              <a:t>+2 </a:t>
            </a:r>
            <a:r>
              <a:rPr lang="ru-RU" sz="2800" dirty="0" smtClean="0">
                <a:latin typeface="Calibri" pitchFamily="34" charset="0"/>
              </a:rPr>
              <a:t>окислитель</a:t>
            </a:r>
            <a:endParaRPr lang="ru-RU" sz="2800" baseline="30000" dirty="0" smtClean="0">
              <a:latin typeface="Calibri" pitchFamily="34" charset="0"/>
            </a:endParaRPr>
          </a:p>
          <a:p>
            <a:r>
              <a:rPr lang="en-US" sz="2800" dirty="0" smtClean="0">
                <a:latin typeface="Calibri" pitchFamily="34" charset="0"/>
              </a:rPr>
              <a:t>2I</a:t>
            </a:r>
            <a:r>
              <a:rPr lang="en-US" sz="2800" baseline="30000" dirty="0" smtClean="0">
                <a:latin typeface="Calibri" pitchFamily="34" charset="0"/>
              </a:rPr>
              <a:t>-</a:t>
            </a:r>
            <a:r>
              <a:rPr lang="en-US" sz="2800" dirty="0" smtClean="0">
                <a:latin typeface="Calibri" pitchFamily="34" charset="0"/>
              </a:rPr>
              <a:t> + 2e</a:t>
            </a:r>
            <a:r>
              <a:rPr lang="en-US" sz="2800" baseline="30000" dirty="0" smtClean="0">
                <a:latin typeface="Calibri" pitchFamily="34" charset="0"/>
              </a:rPr>
              <a:t>- </a:t>
            </a:r>
            <a:r>
              <a:rPr lang="en-US" sz="2800" dirty="0" smtClean="0">
                <a:latin typeface="Calibri" pitchFamily="34" charset="0"/>
              </a:rPr>
              <a:t>-&gt; I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ru-RU" sz="2800" dirty="0" smtClean="0">
                <a:latin typeface="Calibri" pitchFamily="34" charset="0"/>
              </a:rPr>
              <a:t>   восстановитель</a:t>
            </a:r>
            <a:endParaRPr lang="en-US" sz="2800" baseline="-25000" dirty="0" smtClean="0">
              <a:latin typeface="Calibri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5"/>
          <p:cNvSpPr txBox="1">
            <a:spLocks/>
          </p:cNvSpPr>
          <p:nvPr/>
        </p:nvSpPr>
        <p:spPr>
          <a:xfrm>
            <a:off x="0" y="764704"/>
            <a:ext cx="9144000" cy="2677656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2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</a:t>
            </a:r>
            <a:r>
              <a:rPr lang="ru-RU" sz="2800" dirty="0" smtClean="0">
                <a:latin typeface="Calibri" pitchFamily="34" charset="0"/>
              </a:rPr>
              <a:t>Медь растворили в концентрированной серной кислоте. Полученную соль обработали избытком раствора </a:t>
            </a:r>
            <a:r>
              <a:rPr lang="ru-RU" sz="2800" dirty="0" err="1" smtClean="0">
                <a:latin typeface="Calibri" pitchFamily="34" charset="0"/>
              </a:rPr>
              <a:t>гидроксида</a:t>
            </a:r>
            <a:r>
              <a:rPr lang="ru-RU" sz="2800" dirty="0" smtClean="0">
                <a:latin typeface="Calibri" pitchFamily="34" charset="0"/>
              </a:rPr>
              <a:t> натрия.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Выпавший голубой осадок отфильтровали и прокалили. Затем, полученное вещество прокалили с углём.</a:t>
            </a:r>
          </a:p>
          <a:p>
            <a:pPr algn="ctr"/>
            <a:r>
              <a:rPr lang="ru-RU" sz="2800" dirty="0" smtClean="0">
                <a:latin typeface="Calibri" pitchFamily="34" charset="0"/>
              </a:rPr>
              <a:t>Напишите уравнения четырёх описанных реакций. </a:t>
            </a: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683568" y="4293096"/>
            <a:ext cx="7776864" cy="1944216"/>
          </a:xfrm>
          <a:prstGeom prst="round2Diag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dirty="0" smtClean="0">
                <a:latin typeface="Calibri" pitchFamily="34" charset="0"/>
              </a:rPr>
              <a:t>Ответ: </a:t>
            </a:r>
            <a:r>
              <a:rPr lang="en-US" sz="2800" dirty="0" smtClean="0">
                <a:latin typeface="Calibri" pitchFamily="34" charset="0"/>
              </a:rPr>
              <a:t>1) </a:t>
            </a:r>
            <a:r>
              <a:rPr lang="pt-BR" sz="2800" dirty="0" smtClean="0">
                <a:latin typeface="Calibri" pitchFamily="34" charset="0"/>
              </a:rPr>
              <a:t>Сu+2H</a:t>
            </a:r>
            <a:r>
              <a:rPr lang="pt-BR" sz="2800" baseline="-25000" dirty="0" smtClean="0">
                <a:latin typeface="Calibri" pitchFamily="34" charset="0"/>
              </a:rPr>
              <a:t>2</a:t>
            </a:r>
            <a:r>
              <a:rPr lang="pt-BR" sz="2800" dirty="0" smtClean="0">
                <a:latin typeface="Calibri" pitchFamily="34" charset="0"/>
              </a:rPr>
              <a:t>SO</a:t>
            </a:r>
            <a:r>
              <a:rPr lang="pt-BR" sz="2800" baseline="-25000" dirty="0" smtClean="0">
                <a:latin typeface="Calibri" pitchFamily="34" charset="0"/>
              </a:rPr>
              <a:t>4 конц.</a:t>
            </a:r>
            <a:r>
              <a:rPr lang="pt-BR" sz="2800" dirty="0" smtClean="0">
                <a:latin typeface="Calibri" pitchFamily="34" charset="0"/>
              </a:rPr>
              <a:t> = CuSO</a:t>
            </a:r>
            <a:r>
              <a:rPr lang="pt-BR" sz="2800" baseline="-25000" dirty="0" smtClean="0">
                <a:latin typeface="Calibri" pitchFamily="34" charset="0"/>
              </a:rPr>
              <a:t>4 </a:t>
            </a:r>
            <a:r>
              <a:rPr lang="pt-BR" sz="2800" dirty="0" smtClean="0">
                <a:latin typeface="Calibri" pitchFamily="34" charset="0"/>
              </a:rPr>
              <a:t>+ SO</a:t>
            </a:r>
            <a:r>
              <a:rPr lang="pt-BR" sz="2800" baseline="-25000" dirty="0" smtClean="0">
                <a:latin typeface="Calibri" pitchFamily="34" charset="0"/>
              </a:rPr>
              <a:t>2 </a:t>
            </a:r>
            <a:r>
              <a:rPr lang="pt-BR" sz="2800" dirty="0" smtClean="0">
                <a:latin typeface="Calibri" pitchFamily="34" charset="0"/>
              </a:rPr>
              <a:t>+ 2H</a:t>
            </a:r>
            <a:r>
              <a:rPr lang="pt-BR" sz="2800" baseline="-25000" dirty="0" smtClean="0">
                <a:latin typeface="Calibri" pitchFamily="34" charset="0"/>
              </a:rPr>
              <a:t>2</a:t>
            </a:r>
            <a:r>
              <a:rPr lang="pt-BR" sz="2800" dirty="0" smtClean="0">
                <a:latin typeface="Calibri" pitchFamily="34" charset="0"/>
              </a:rPr>
              <a:t>O</a:t>
            </a:r>
          </a:p>
          <a:p>
            <a:r>
              <a:rPr lang="pt-BR" sz="2800" dirty="0" smtClean="0">
                <a:latin typeface="Calibri" pitchFamily="34" charset="0"/>
              </a:rPr>
              <a:t>2) CuSO</a:t>
            </a:r>
            <a:r>
              <a:rPr lang="pt-BR" sz="2800" baseline="-25000" dirty="0" smtClean="0">
                <a:latin typeface="Calibri" pitchFamily="34" charset="0"/>
              </a:rPr>
              <a:t>4 </a:t>
            </a:r>
            <a:r>
              <a:rPr lang="pt-BR" sz="2800" dirty="0" smtClean="0">
                <a:latin typeface="Calibri" pitchFamily="34" charset="0"/>
              </a:rPr>
              <a:t>+ 2NaOH </a:t>
            </a:r>
            <a:r>
              <a:rPr lang="ru-RU" sz="2800" dirty="0" smtClean="0">
                <a:latin typeface="Calibri" pitchFamily="34" charset="0"/>
              </a:rPr>
              <a:t>=</a:t>
            </a:r>
            <a:r>
              <a:rPr lang="pt-BR" sz="2800" dirty="0" smtClean="0">
                <a:latin typeface="Calibri" pitchFamily="34" charset="0"/>
              </a:rPr>
              <a:t> Na</a:t>
            </a:r>
            <a:r>
              <a:rPr lang="pt-BR" sz="2800" baseline="-25000" dirty="0" smtClean="0">
                <a:latin typeface="Calibri" pitchFamily="34" charset="0"/>
              </a:rPr>
              <a:t>2</a:t>
            </a:r>
            <a:r>
              <a:rPr lang="pt-BR" sz="2800" dirty="0" smtClean="0">
                <a:latin typeface="Calibri" pitchFamily="34" charset="0"/>
              </a:rPr>
              <a:t>SO</a:t>
            </a:r>
            <a:r>
              <a:rPr lang="pt-BR" sz="2800" baseline="-25000" dirty="0" smtClean="0">
                <a:latin typeface="Calibri" pitchFamily="34" charset="0"/>
              </a:rPr>
              <a:t>4</a:t>
            </a:r>
            <a:r>
              <a:rPr lang="pt-BR" sz="2800" dirty="0" smtClean="0">
                <a:latin typeface="Calibri" pitchFamily="34" charset="0"/>
              </a:rPr>
              <a:t> + Cu(OH)</a:t>
            </a:r>
            <a:r>
              <a:rPr lang="pt-BR" sz="2800" baseline="-25000" dirty="0" smtClean="0">
                <a:latin typeface="Calibri" pitchFamily="34" charset="0"/>
              </a:rPr>
              <a:t>2</a:t>
            </a:r>
          </a:p>
          <a:p>
            <a:r>
              <a:rPr lang="en-US" sz="2800" dirty="0" smtClean="0">
                <a:latin typeface="Calibri" pitchFamily="34" charset="0"/>
              </a:rPr>
              <a:t>3) Cu(OH)</a:t>
            </a:r>
            <a:r>
              <a:rPr lang="en-US" sz="2800" baseline="-25000" dirty="0" smtClean="0">
                <a:latin typeface="Calibri" pitchFamily="34" charset="0"/>
              </a:rPr>
              <a:t>2 </a:t>
            </a:r>
            <a:r>
              <a:rPr lang="en-US" sz="2800" dirty="0" smtClean="0">
                <a:latin typeface="Calibri" pitchFamily="34" charset="0"/>
              </a:rPr>
              <a:t>= </a:t>
            </a:r>
            <a:r>
              <a:rPr lang="en-US" sz="2800" dirty="0" err="1" smtClean="0">
                <a:latin typeface="Calibri" pitchFamily="34" charset="0"/>
              </a:rPr>
              <a:t>CuO</a:t>
            </a:r>
            <a:r>
              <a:rPr lang="en-US" sz="2800" dirty="0" smtClean="0">
                <a:latin typeface="Calibri" pitchFamily="34" charset="0"/>
              </a:rPr>
              <a:t> + 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</a:p>
          <a:p>
            <a:r>
              <a:rPr lang="pl-PL" sz="2800" dirty="0" smtClean="0">
                <a:latin typeface="Calibri" pitchFamily="34" charset="0"/>
              </a:rPr>
              <a:t>4) 2CuO + C = 2Cu + CO</a:t>
            </a:r>
            <a:r>
              <a:rPr lang="pl-PL" sz="2800" baseline="-25000" dirty="0" smtClean="0">
                <a:latin typeface="Calibri" pitchFamily="34" charset="0"/>
              </a:rPr>
              <a:t>2</a:t>
            </a:r>
            <a:endParaRPr lang="pl-PL" sz="2800" b="1" dirty="0" smtClean="0">
              <a:latin typeface="Calibri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5"/>
          <p:cNvSpPr txBox="1">
            <a:spLocks/>
          </p:cNvSpPr>
          <p:nvPr/>
        </p:nvSpPr>
        <p:spPr>
          <a:xfrm>
            <a:off x="0" y="620688"/>
            <a:ext cx="8820472" cy="1877437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3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</a:t>
            </a:r>
            <a:r>
              <a:rPr lang="ru-RU" sz="2800" dirty="0" smtClean="0">
                <a:latin typeface="Calibri" pitchFamily="34" charset="0"/>
              </a:rPr>
              <a:t>Напишите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уравнения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реакций</a:t>
            </a:r>
            <a:r>
              <a:rPr lang="en-US" sz="2800" dirty="0" smtClean="0">
                <a:latin typeface="Calibri" pitchFamily="34" charset="0"/>
              </a:rPr>
              <a:t>, </a:t>
            </a:r>
            <a:r>
              <a:rPr lang="ru-RU" sz="2800" dirty="0" smtClean="0">
                <a:latin typeface="Calibri" pitchFamily="34" charset="0"/>
              </a:rPr>
              <a:t>с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помощью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которых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можно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осуществить</a:t>
            </a:r>
            <a:endParaRPr lang="en-US" sz="2800" dirty="0" smtClean="0">
              <a:latin typeface="Calibri" pitchFamily="34" charset="0"/>
            </a:endParaRPr>
          </a:p>
          <a:p>
            <a:pPr algn="ctr"/>
            <a:r>
              <a:rPr lang="ru-RU" sz="2800" dirty="0" smtClean="0">
                <a:latin typeface="Calibri" pitchFamily="34" charset="0"/>
              </a:rPr>
              <a:t>следующие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превращения.</a:t>
            </a:r>
          </a:p>
          <a:p>
            <a:pPr algn="ctr"/>
            <a:endParaRPr lang="ru-RU" sz="3200" dirty="0" smtClean="0">
              <a:latin typeface="Calibri" pitchFamily="34" charset="0"/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323528" y="2708920"/>
            <a:ext cx="7776864" cy="3888432"/>
          </a:xfrm>
          <a:prstGeom prst="round2Diag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Calibri" pitchFamily="34" charset="0"/>
              </a:rPr>
              <a:t> </a:t>
            </a:r>
          </a:p>
          <a:p>
            <a:endParaRPr lang="ru-RU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Al</a:t>
            </a:r>
            <a:r>
              <a:rPr lang="en-US" sz="2400" baseline="-25000" dirty="0" smtClean="0">
                <a:latin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</a:rPr>
              <a:t>C</a:t>
            </a:r>
            <a:r>
              <a:rPr lang="en-US" sz="2400" baseline="-25000" dirty="0" smtClean="0">
                <a:latin typeface="Calibri" pitchFamily="34" charset="0"/>
              </a:rPr>
              <a:t>3 </a:t>
            </a:r>
            <a:r>
              <a:rPr lang="en-US" sz="2400" dirty="0" smtClean="0">
                <a:latin typeface="Calibri" pitchFamily="34" charset="0"/>
              </a:rPr>
              <a:t>+ 12H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O →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3CH</a:t>
            </a:r>
            <a:r>
              <a:rPr lang="en-US" sz="2400" baseline="-25000" dirty="0" smtClean="0">
                <a:latin typeface="Calibri" pitchFamily="34" charset="0"/>
              </a:rPr>
              <a:t>4 </a:t>
            </a:r>
            <a:r>
              <a:rPr lang="en-US" sz="2400" dirty="0" smtClean="0">
                <a:latin typeface="Calibri" pitchFamily="34" charset="0"/>
              </a:rPr>
              <a:t>+ 4Al(OH)</a:t>
            </a:r>
            <a:r>
              <a:rPr lang="en-US" sz="2400" baseline="-25000" dirty="0" smtClean="0">
                <a:latin typeface="Calibri" pitchFamily="34" charset="0"/>
              </a:rPr>
              <a:t>3</a:t>
            </a:r>
          </a:p>
          <a:p>
            <a:r>
              <a:rPr lang="en-US" sz="2400" dirty="0" smtClean="0">
                <a:latin typeface="Calibri" pitchFamily="34" charset="0"/>
              </a:rPr>
              <a:t>2CH</a:t>
            </a:r>
            <a:r>
              <a:rPr lang="en-US" sz="2400" baseline="-25000" dirty="0" smtClean="0">
                <a:latin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</a:rPr>
              <a:t> → C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 </a:t>
            </a:r>
            <a:r>
              <a:rPr lang="en-US" sz="2400" dirty="0" smtClean="0">
                <a:latin typeface="Calibri" pitchFamily="34" charset="0"/>
              </a:rPr>
              <a:t>+ </a:t>
            </a:r>
            <a:r>
              <a:rPr lang="ru-RU" sz="2400" dirty="0" smtClean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</a:p>
          <a:p>
            <a:r>
              <a:rPr lang="ru-RU" sz="2400" dirty="0" smtClean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C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 </a:t>
            </a:r>
            <a:r>
              <a:rPr lang="en-US" sz="2400" dirty="0" smtClean="0">
                <a:latin typeface="Calibri" pitchFamily="34" charset="0"/>
              </a:rPr>
              <a:t>→C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endParaRPr lang="ru-RU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C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b="1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+Br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→ C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5</a:t>
            </a:r>
            <a:r>
              <a:rPr lang="en-US" sz="2400" dirty="0" smtClean="0">
                <a:latin typeface="Calibri" pitchFamily="34" charset="0"/>
              </a:rPr>
              <a:t>Br + </a:t>
            </a:r>
            <a:r>
              <a:rPr lang="en-US" sz="2400" dirty="0" err="1" smtClean="0">
                <a:latin typeface="Calibri" pitchFamily="34" charset="0"/>
              </a:rPr>
              <a:t>HBr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C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5</a:t>
            </a:r>
            <a:r>
              <a:rPr lang="en-US" sz="2400" dirty="0" smtClean="0">
                <a:latin typeface="Calibri" pitchFamily="34" charset="0"/>
              </a:rPr>
              <a:t>Br + 3NH</a:t>
            </a:r>
            <a:r>
              <a:rPr lang="en-US" sz="2400" baseline="-25000" dirty="0" smtClean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 → C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Br(NH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)</a:t>
            </a:r>
            <a:r>
              <a:rPr lang="en-US" sz="2400" baseline="-25000" dirty="0" smtClean="0">
                <a:latin typeface="Calibri" pitchFamily="34" charset="0"/>
              </a:rPr>
              <a:t>3 </a:t>
            </a:r>
            <a:r>
              <a:rPr lang="en-US" sz="2400" dirty="0" smtClean="0">
                <a:latin typeface="Calibri" pitchFamily="34" charset="0"/>
              </a:rPr>
              <a:t>+ 3H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</a:p>
          <a:p>
            <a:r>
              <a:rPr lang="ru-RU" sz="2400" b="1" dirty="0" smtClean="0">
                <a:latin typeface="Calibri" pitchFamily="34" charset="0"/>
              </a:rPr>
              <a:t>Х</a:t>
            </a:r>
            <a:r>
              <a:rPr lang="ru-RU" sz="2400" b="1" baseline="-25000" dirty="0" smtClean="0">
                <a:latin typeface="Calibri" pitchFamily="34" charset="0"/>
              </a:rPr>
              <a:t>1</a:t>
            </a:r>
            <a:r>
              <a:rPr lang="en-US" sz="2400" b="1" baseline="-250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CH</a:t>
            </a:r>
            <a:r>
              <a:rPr lang="en-US" sz="2400" baseline="-25000" dirty="0" smtClean="0">
                <a:latin typeface="Calibri" pitchFamily="34" charset="0"/>
              </a:rPr>
              <a:t>4 </a:t>
            </a:r>
            <a:r>
              <a:rPr lang="ru-RU" sz="2400" dirty="0" smtClean="0">
                <a:latin typeface="Calibri" pitchFamily="34" charset="0"/>
              </a:rPr>
              <a:t>метан; </a:t>
            </a:r>
            <a:r>
              <a:rPr lang="ru-RU" sz="2400" b="1" dirty="0" smtClean="0">
                <a:latin typeface="Calibri" pitchFamily="34" charset="0"/>
              </a:rPr>
              <a:t>Х</a:t>
            </a:r>
            <a:r>
              <a:rPr lang="ru-RU" sz="2400" b="1" baseline="-25000" dirty="0" smtClean="0">
                <a:latin typeface="Calibri" pitchFamily="34" charset="0"/>
              </a:rPr>
              <a:t>2 </a:t>
            </a:r>
            <a:r>
              <a:rPr lang="en-US" sz="2400" dirty="0" smtClean="0">
                <a:latin typeface="Calibri" pitchFamily="34" charset="0"/>
              </a:rPr>
              <a:t>CH</a:t>
            </a:r>
            <a:r>
              <a:rPr lang="en-US" sz="2400" baseline="-25000" dirty="0" smtClean="0">
                <a:latin typeface="Calibri" pitchFamily="34" charset="0"/>
              </a:rPr>
              <a:t>4</a:t>
            </a:r>
            <a:r>
              <a:rPr lang="ru-RU" sz="2400" dirty="0" smtClean="0">
                <a:latin typeface="Calibri" pitchFamily="34" charset="0"/>
              </a:rPr>
              <a:t> ацетилен; </a:t>
            </a:r>
            <a:r>
              <a:rPr lang="ru-RU" sz="2400" b="1" dirty="0" smtClean="0">
                <a:latin typeface="Calibri" pitchFamily="34" charset="0"/>
              </a:rPr>
              <a:t>Х</a:t>
            </a:r>
            <a:r>
              <a:rPr lang="en-US" sz="2400" b="1" baseline="-25000" dirty="0" smtClean="0">
                <a:latin typeface="Calibri" pitchFamily="34" charset="0"/>
              </a:rPr>
              <a:t>3</a:t>
            </a:r>
            <a:r>
              <a:rPr lang="ru-RU" sz="2400" b="1" baseline="-250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C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бензол; </a:t>
            </a:r>
          </a:p>
          <a:p>
            <a:r>
              <a:rPr lang="ru-RU" sz="2400" b="1" dirty="0" smtClean="0">
                <a:latin typeface="Calibri" pitchFamily="34" charset="0"/>
              </a:rPr>
              <a:t>Х</a:t>
            </a:r>
            <a:r>
              <a:rPr lang="en-US" sz="2400" b="1" baseline="-25000" dirty="0" smtClean="0">
                <a:latin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</a:rPr>
              <a:t> C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5</a:t>
            </a:r>
            <a:r>
              <a:rPr lang="en-US" sz="2400" dirty="0" smtClean="0">
                <a:latin typeface="Calibri" pitchFamily="34" charset="0"/>
              </a:rPr>
              <a:t>Br</a:t>
            </a:r>
            <a:r>
              <a:rPr lang="ru-RU" sz="2400" b="1" baseline="-250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 бромбензол;</a:t>
            </a:r>
            <a:r>
              <a:rPr lang="en-US" sz="2400" b="1" dirty="0" smtClean="0">
                <a:latin typeface="Calibri" pitchFamily="34" charset="0"/>
              </a:rPr>
              <a:t> X</a:t>
            </a:r>
            <a:r>
              <a:rPr lang="en-US" sz="2400" b="1" baseline="-25000" dirty="0" smtClean="0">
                <a:latin typeface="Calibri" pitchFamily="34" charset="0"/>
              </a:rPr>
              <a:t>5</a:t>
            </a:r>
            <a:r>
              <a:rPr lang="en-US" sz="2400" dirty="0" smtClean="0">
                <a:latin typeface="Calibri" pitchFamily="34" charset="0"/>
              </a:rPr>
              <a:t> C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Br(NH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)</a:t>
            </a:r>
            <a:r>
              <a:rPr lang="en-US" sz="2400" baseline="-25000" dirty="0" smtClean="0">
                <a:latin typeface="Calibri" pitchFamily="34" charset="0"/>
              </a:rPr>
              <a:t>3</a:t>
            </a:r>
            <a:r>
              <a:rPr lang="ru-RU" sz="2400" baseline="-250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1-бром-2,4,6-триаминбензол </a:t>
            </a:r>
            <a:endParaRPr lang="ru-RU" sz="2400" b="1" dirty="0" smtClean="0">
              <a:latin typeface="Calibri" pitchFamily="34" charset="0"/>
            </a:endParaRPr>
          </a:p>
          <a:p>
            <a:endParaRPr lang="en-US" sz="2400" baseline="-25000" dirty="0" smtClean="0">
              <a:latin typeface="Calibri" pitchFamily="34" charset="0"/>
            </a:endParaRPr>
          </a:p>
          <a:p>
            <a:endParaRPr lang="en-US" sz="2400" dirty="0" smtClean="0">
              <a:latin typeface="Calibri" pitchFamily="34" charset="0"/>
            </a:endParaRPr>
          </a:p>
          <a:p>
            <a:endParaRPr lang="en-US" sz="2400" baseline="-25000" dirty="0" smtClean="0">
              <a:latin typeface="Calibri" pitchFamily="34" charset="0"/>
            </a:endParaRPr>
          </a:p>
          <a:p>
            <a:r>
              <a:rPr lang="en-US" sz="2400" baseline="-25000" dirty="0" smtClean="0">
                <a:latin typeface="Calibri" pitchFamily="34" charset="0"/>
              </a:rPr>
              <a:t> </a:t>
            </a:r>
            <a:endParaRPr lang="pl-PL" sz="2400" dirty="0" smtClean="0">
              <a:latin typeface="Calibri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1520" y="1916832"/>
            <a:ext cx="856895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latin typeface="Calibri" pitchFamily="34" charset="0"/>
              </a:rPr>
              <a:t> 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ru-RU" sz="2000" b="1" dirty="0" smtClean="0">
                <a:latin typeface="Calibri" pitchFamily="34" charset="0"/>
              </a:rPr>
              <a:t>                     (</a:t>
            </a:r>
            <a:r>
              <a:rPr lang="en-US" sz="2000" b="1" dirty="0" smtClean="0">
                <a:latin typeface="Calibri" pitchFamily="34" charset="0"/>
              </a:rPr>
              <a:t>+H</a:t>
            </a:r>
            <a:r>
              <a:rPr lang="en-US" sz="2000" b="1" baseline="-25000" dirty="0" smtClean="0">
                <a:latin typeface="Calibri" pitchFamily="34" charset="0"/>
              </a:rPr>
              <a:t>2</a:t>
            </a:r>
            <a:r>
              <a:rPr lang="en-US" sz="2000" b="1" dirty="0" smtClean="0">
                <a:latin typeface="Calibri" pitchFamily="34" charset="0"/>
              </a:rPr>
              <a:t>O</a:t>
            </a:r>
            <a:r>
              <a:rPr lang="ru-RU" sz="2000" b="1" dirty="0" smtClean="0">
                <a:latin typeface="Calibri" pitchFamily="34" charset="0"/>
              </a:rPr>
              <a:t>)         </a:t>
            </a:r>
            <a:r>
              <a:rPr lang="en-US" sz="2000" b="1" dirty="0" smtClean="0">
                <a:latin typeface="Calibri" pitchFamily="34" charset="0"/>
              </a:rPr>
              <a:t>1500</a:t>
            </a:r>
            <a:r>
              <a:rPr lang="en-US" sz="2000" b="1" baseline="30000" dirty="0" smtClean="0">
                <a:latin typeface="Calibri" pitchFamily="34" charset="0"/>
              </a:rPr>
              <a:t>0</a:t>
            </a:r>
            <a:r>
              <a:rPr lang="ru-RU" sz="2000" b="1" dirty="0" smtClean="0">
                <a:latin typeface="Calibri" pitchFamily="34" charset="0"/>
              </a:rPr>
              <a:t>С      </a:t>
            </a:r>
            <a:r>
              <a:rPr lang="en-US" sz="2000" b="1" dirty="0" smtClean="0">
                <a:latin typeface="Calibri" pitchFamily="34" charset="0"/>
              </a:rPr>
              <a:t> </a:t>
            </a:r>
            <a:r>
              <a:rPr lang="ru-RU" sz="2000" b="1" dirty="0" err="1" smtClean="0">
                <a:latin typeface="Calibri" pitchFamily="34" charset="0"/>
              </a:rPr>
              <a:t>Сакт</a:t>
            </a:r>
            <a:r>
              <a:rPr lang="ru-RU" sz="2000" b="1" dirty="0" smtClean="0">
                <a:latin typeface="Calibri" pitchFamily="34" charset="0"/>
              </a:rPr>
              <a:t>.</a:t>
            </a:r>
            <a:r>
              <a:rPr lang="en-US" sz="2000" b="1" baseline="30000" dirty="0" smtClean="0">
                <a:latin typeface="Calibri" pitchFamily="34" charset="0"/>
              </a:rPr>
              <a:t> </a:t>
            </a:r>
            <a:r>
              <a:rPr lang="en-US" sz="2000" b="1" dirty="0" smtClean="0">
                <a:latin typeface="Calibri" pitchFamily="34" charset="0"/>
              </a:rPr>
              <a:t>t</a:t>
            </a:r>
            <a:r>
              <a:rPr lang="en-US" sz="2000" b="1" baseline="30000" dirty="0" smtClean="0">
                <a:latin typeface="Calibri" pitchFamily="34" charset="0"/>
              </a:rPr>
              <a:t>0</a:t>
            </a:r>
            <a:r>
              <a:rPr lang="en-US" sz="2000" b="1" dirty="0" smtClean="0">
                <a:latin typeface="Calibri" pitchFamily="34" charset="0"/>
              </a:rPr>
              <a:t>      (+Br</a:t>
            </a:r>
            <a:r>
              <a:rPr lang="en-US" sz="2000" b="1" baseline="-25000" dirty="0" smtClean="0">
                <a:latin typeface="Calibri" pitchFamily="34" charset="0"/>
              </a:rPr>
              <a:t>2</a:t>
            </a:r>
            <a:r>
              <a:rPr lang="en-US" sz="2000" b="1" dirty="0" smtClean="0">
                <a:latin typeface="Calibri" pitchFamily="34" charset="0"/>
              </a:rPr>
              <a:t>)</a:t>
            </a:r>
            <a:r>
              <a:rPr lang="ru-RU" sz="2000" b="1" dirty="0" smtClean="0">
                <a:latin typeface="Calibri" pitchFamily="34" charset="0"/>
              </a:rPr>
              <a:t>, </a:t>
            </a:r>
            <a:r>
              <a:rPr lang="en-US" sz="2000" b="1" dirty="0" smtClean="0">
                <a:latin typeface="Calibri" pitchFamily="34" charset="0"/>
              </a:rPr>
              <a:t>AlBr</a:t>
            </a:r>
            <a:r>
              <a:rPr lang="en-US" sz="2000" b="1" baseline="-25000" dirty="0" smtClean="0">
                <a:latin typeface="Calibri" pitchFamily="34" charset="0"/>
              </a:rPr>
              <a:t>3</a:t>
            </a:r>
            <a:r>
              <a:rPr lang="ru-RU" sz="2000" b="1" dirty="0" smtClean="0">
                <a:latin typeface="Calibri" pitchFamily="34" charset="0"/>
              </a:rPr>
              <a:t>      </a:t>
            </a:r>
            <a:r>
              <a:rPr lang="en-US" sz="2000" b="1" dirty="0" smtClean="0">
                <a:latin typeface="Calibri" pitchFamily="34" charset="0"/>
              </a:rPr>
              <a:t>   (+NH</a:t>
            </a:r>
            <a:r>
              <a:rPr lang="en-US" sz="2000" b="1" baseline="-25000" dirty="0" smtClean="0">
                <a:latin typeface="Calibri" pitchFamily="34" charset="0"/>
              </a:rPr>
              <a:t>3</a:t>
            </a:r>
            <a:r>
              <a:rPr lang="en-US" sz="2000" b="1" dirty="0" smtClean="0">
                <a:latin typeface="Calibri" pitchFamily="34" charset="0"/>
              </a:rPr>
              <a:t>)</a:t>
            </a:r>
            <a:r>
              <a:rPr lang="ru-RU" sz="2000" b="1" dirty="0" smtClean="0">
                <a:latin typeface="Calibri" pitchFamily="34" charset="0"/>
              </a:rPr>
              <a:t>, </a:t>
            </a:r>
            <a:r>
              <a:rPr lang="en-US" sz="2000" b="1" dirty="0" smtClean="0">
                <a:latin typeface="Calibri" pitchFamily="34" charset="0"/>
              </a:rPr>
              <a:t>t</a:t>
            </a:r>
            <a:r>
              <a:rPr lang="en-US" sz="2000" b="1" baseline="30000" dirty="0" smtClean="0">
                <a:latin typeface="Calibri" pitchFamily="34" charset="0"/>
              </a:rPr>
              <a:t>0</a:t>
            </a:r>
            <a:r>
              <a:rPr lang="en-US" sz="2000" b="1" dirty="0" smtClean="0">
                <a:latin typeface="Calibri" pitchFamily="34" charset="0"/>
              </a:rPr>
              <a:t>, p</a:t>
            </a:r>
            <a:r>
              <a:rPr lang="ru-RU" sz="2000" b="1" dirty="0" smtClean="0">
                <a:latin typeface="Calibri" pitchFamily="34" charset="0"/>
              </a:rPr>
              <a:t>   </a:t>
            </a:r>
          </a:p>
          <a:p>
            <a:r>
              <a:rPr lang="ru-RU" sz="2000" b="1" dirty="0" smtClean="0">
                <a:latin typeface="Calibri" pitchFamily="34" charset="0"/>
              </a:rPr>
              <a:t>            </a:t>
            </a:r>
            <a:r>
              <a:rPr lang="en-US" sz="2000" b="1" dirty="0" smtClean="0">
                <a:latin typeface="Calibri" pitchFamily="34" charset="0"/>
              </a:rPr>
              <a:t>Al</a:t>
            </a:r>
            <a:r>
              <a:rPr lang="en-US" sz="2000" b="1" baseline="-25000" dirty="0" smtClean="0">
                <a:latin typeface="Calibri" pitchFamily="34" charset="0"/>
              </a:rPr>
              <a:t>4</a:t>
            </a:r>
            <a:r>
              <a:rPr lang="en-US" sz="2000" b="1" dirty="0" smtClean="0">
                <a:latin typeface="Calibri" pitchFamily="34" charset="0"/>
              </a:rPr>
              <a:t>C</a:t>
            </a:r>
            <a:r>
              <a:rPr lang="en-US" sz="2000" b="1" baseline="-25000" dirty="0" smtClean="0">
                <a:latin typeface="Calibri" pitchFamily="34" charset="0"/>
              </a:rPr>
              <a:t>3 </a:t>
            </a:r>
            <a:r>
              <a:rPr lang="ru-RU" sz="2000" b="1" baseline="-25000" dirty="0" smtClean="0">
                <a:latin typeface="Calibri" pitchFamily="34" charset="0"/>
              </a:rPr>
              <a:t>         </a:t>
            </a:r>
            <a:r>
              <a:rPr lang="ru-RU" sz="2000" b="1" dirty="0" smtClean="0">
                <a:latin typeface="Calibri" pitchFamily="34" charset="0"/>
              </a:rPr>
              <a:t>→      Х</a:t>
            </a:r>
            <a:r>
              <a:rPr lang="ru-RU" sz="2000" b="1" baseline="-25000" dirty="0" smtClean="0">
                <a:latin typeface="Calibri" pitchFamily="34" charset="0"/>
              </a:rPr>
              <a:t>1</a:t>
            </a:r>
            <a:r>
              <a:rPr lang="ru-RU" sz="2000" b="1" dirty="0" smtClean="0">
                <a:latin typeface="Calibri" pitchFamily="34" charset="0"/>
              </a:rPr>
              <a:t>        →        Х</a:t>
            </a:r>
            <a:r>
              <a:rPr lang="ru-RU" sz="2000" b="1" baseline="-25000" dirty="0" smtClean="0">
                <a:latin typeface="Calibri" pitchFamily="34" charset="0"/>
              </a:rPr>
              <a:t>2</a:t>
            </a:r>
            <a:r>
              <a:rPr lang="ru-RU" sz="2000" b="1" dirty="0" smtClean="0">
                <a:latin typeface="Calibri" pitchFamily="34" charset="0"/>
              </a:rPr>
              <a:t>   →       Х </a:t>
            </a:r>
            <a:r>
              <a:rPr lang="en-US" sz="2000" b="1" baseline="-25000" dirty="0" smtClean="0">
                <a:latin typeface="Calibri" pitchFamily="34" charset="0"/>
              </a:rPr>
              <a:t>3</a:t>
            </a:r>
            <a:r>
              <a:rPr lang="ru-RU" sz="2000" b="1" dirty="0" smtClean="0">
                <a:latin typeface="Calibri" pitchFamily="34" charset="0"/>
              </a:rPr>
              <a:t>        →            Х</a:t>
            </a:r>
            <a:r>
              <a:rPr lang="en-US" sz="2000" b="1" baseline="-25000" dirty="0" smtClean="0">
                <a:latin typeface="Calibri" pitchFamily="34" charset="0"/>
              </a:rPr>
              <a:t>4 </a:t>
            </a:r>
            <a:r>
              <a:rPr lang="ru-RU" sz="2000" b="1" baseline="-25000" dirty="0" smtClean="0">
                <a:latin typeface="Calibri" pitchFamily="34" charset="0"/>
              </a:rPr>
              <a:t>              </a:t>
            </a:r>
            <a:r>
              <a:rPr lang="ru-RU" sz="2000" b="1" dirty="0" smtClean="0">
                <a:latin typeface="Calibri" pitchFamily="34" charset="0"/>
              </a:rPr>
              <a:t>→            </a:t>
            </a:r>
            <a:r>
              <a:rPr lang="en-US" sz="2000" b="1" dirty="0" smtClean="0">
                <a:latin typeface="Calibri" pitchFamily="34" charset="0"/>
              </a:rPr>
              <a:t>X</a:t>
            </a:r>
            <a:r>
              <a:rPr lang="en-US" sz="2000" b="1" baseline="-25000" dirty="0" smtClean="0">
                <a:latin typeface="Calibri" pitchFamily="34" charset="0"/>
              </a:rPr>
              <a:t>5</a:t>
            </a:r>
            <a:endParaRPr lang="ru-RU" sz="2000" b="1" dirty="0" smtClean="0">
              <a:latin typeface="Calibri" pitchFamily="34" charset="0"/>
            </a:endParaRPr>
          </a:p>
        </p:txBody>
      </p:sp>
      <p:sp>
        <p:nvSpPr>
          <p:cNvPr id="7" name="Управляющая кнопка: далее 6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5"/>
          <p:cNvSpPr txBox="1">
            <a:spLocks/>
          </p:cNvSpPr>
          <p:nvPr/>
        </p:nvSpPr>
        <p:spPr>
          <a:xfrm>
            <a:off x="0" y="753959"/>
            <a:ext cx="8964488" cy="1815882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4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</a:t>
            </a:r>
            <a:r>
              <a:rPr lang="ru-RU" sz="2800" dirty="0" smtClean="0">
                <a:latin typeface="Calibri" pitchFamily="34" charset="0"/>
              </a:rPr>
              <a:t>Сероводород, выделившийся при взаимодействии избытка концентрированной серной кислоты с 1,44 г магния, пропустили через 160 г 1,5%-ного раствора брома. Определите массу выпавшего при этом осадка  </a:t>
            </a: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55576" y="3068960"/>
            <a:ext cx="7344816" cy="3528392"/>
          </a:xfrm>
          <a:prstGeom prst="round2Diag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1) 5H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SO</a:t>
            </a:r>
            <a:r>
              <a:rPr lang="en-US" sz="2400" baseline="-25000" dirty="0" smtClean="0">
                <a:latin typeface="Calibri" pitchFamily="34" charset="0"/>
              </a:rPr>
              <a:t>4</a:t>
            </a:r>
            <a:r>
              <a:rPr lang="ru-RU" sz="2400" baseline="-25000" dirty="0" err="1" smtClean="0">
                <a:latin typeface="Calibri" pitchFamily="34" charset="0"/>
              </a:rPr>
              <a:t>конц</a:t>
            </a:r>
            <a:r>
              <a:rPr lang="ru-RU" sz="2400" baseline="-25000" dirty="0" smtClean="0">
                <a:latin typeface="Calibri" pitchFamily="34" charset="0"/>
              </a:rPr>
              <a:t>.</a:t>
            </a:r>
            <a:r>
              <a:rPr lang="en-US" sz="2400" baseline="-250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+ 4Mg = 4MgSO</a:t>
            </a:r>
            <a:r>
              <a:rPr lang="en-US" sz="2400" baseline="-25000" dirty="0" smtClean="0">
                <a:latin typeface="Calibri" pitchFamily="34" charset="0"/>
              </a:rPr>
              <a:t>4</a:t>
            </a:r>
            <a:r>
              <a:rPr lang="en-US" sz="2400" dirty="0" smtClean="0">
                <a:latin typeface="Calibri" pitchFamily="34" charset="0"/>
              </a:rPr>
              <a:t> + 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S + 4H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O</a:t>
            </a:r>
          </a:p>
          <a:p>
            <a:r>
              <a:rPr lang="en-US" sz="2400" dirty="0" smtClean="0">
                <a:latin typeface="Calibri" pitchFamily="34" charset="0"/>
              </a:rPr>
              <a:t>Br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 + 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S = 2HBr + S</a:t>
            </a:r>
          </a:p>
          <a:p>
            <a:r>
              <a:rPr lang="pt-BR" sz="2400" dirty="0" smtClean="0">
                <a:latin typeface="Calibri" pitchFamily="34" charset="0"/>
              </a:rPr>
              <a:t>2) n(Mg ) = 1</a:t>
            </a:r>
            <a:r>
              <a:rPr lang="ru-RU" sz="2400" dirty="0" smtClean="0">
                <a:latin typeface="Calibri" pitchFamily="34" charset="0"/>
              </a:rPr>
              <a:t>,</a:t>
            </a:r>
            <a:r>
              <a:rPr lang="pt-BR" sz="2400" dirty="0" smtClean="0">
                <a:latin typeface="Calibri" pitchFamily="34" charset="0"/>
              </a:rPr>
              <a:t>44/ 24 = 0,06 </a:t>
            </a:r>
            <a:r>
              <a:rPr lang="ru-RU" sz="2400" dirty="0" smtClean="0">
                <a:latin typeface="Calibri" pitchFamily="34" charset="0"/>
              </a:rPr>
              <a:t>(моль)</a:t>
            </a:r>
          </a:p>
          <a:p>
            <a:r>
              <a:rPr lang="en-US" sz="2400" dirty="0" smtClean="0">
                <a:latin typeface="Calibri" pitchFamily="34" charset="0"/>
              </a:rPr>
              <a:t>n(H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S)=0,015 </a:t>
            </a:r>
            <a:r>
              <a:rPr lang="ru-RU" sz="2400" dirty="0" smtClean="0">
                <a:latin typeface="Calibri" pitchFamily="34" charset="0"/>
              </a:rPr>
              <a:t>(моль)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n(Br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) = 160⋅0,015/160=0,015 </a:t>
            </a:r>
            <a:r>
              <a:rPr lang="ru-RU" sz="2400" dirty="0" smtClean="0">
                <a:latin typeface="Calibri" pitchFamily="34" charset="0"/>
              </a:rPr>
              <a:t>(моль)  (оба вещества реагируют полностью) </a:t>
            </a:r>
          </a:p>
          <a:p>
            <a:r>
              <a:rPr lang="en-US" sz="2400" dirty="0" smtClean="0">
                <a:latin typeface="Calibri" pitchFamily="34" charset="0"/>
              </a:rPr>
              <a:t>3)n(H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S)=n(Br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)=n(S)=0,015 </a:t>
            </a:r>
            <a:r>
              <a:rPr lang="ru-RU" sz="2400" dirty="0" smtClean="0">
                <a:latin typeface="Calibri" pitchFamily="34" charset="0"/>
              </a:rPr>
              <a:t>(моль)</a:t>
            </a:r>
          </a:p>
          <a:p>
            <a:r>
              <a:rPr lang="en-US" sz="2400" dirty="0" smtClean="0">
                <a:latin typeface="Calibri" pitchFamily="34" charset="0"/>
              </a:rPr>
              <a:t>m(S)=32</a:t>
            </a:r>
            <a:r>
              <a:rPr lang="ru-RU" sz="2400" dirty="0" smtClean="0">
                <a:latin typeface="Calibri" pitchFamily="34" charset="0"/>
              </a:rPr>
              <a:t>г/моль 0,015 моль=0,48г</a:t>
            </a:r>
            <a:r>
              <a:rPr lang="en-US" sz="2400" baseline="-25000" dirty="0" smtClean="0">
                <a:latin typeface="Calibri" pitchFamily="34" charset="0"/>
              </a:rPr>
              <a:t> </a:t>
            </a:r>
            <a:endParaRPr lang="ru-RU" sz="2400" baseline="-25000" dirty="0" smtClean="0">
              <a:latin typeface="Calibri" pitchFamily="34" charset="0"/>
            </a:endParaRPr>
          </a:p>
          <a:p>
            <a:r>
              <a:rPr lang="ru-RU" sz="2400" baseline="-25000" dirty="0" smtClean="0">
                <a:latin typeface="Calibri" pitchFamily="34" charset="0"/>
              </a:rPr>
              <a:t>Ответ: </a:t>
            </a:r>
            <a:r>
              <a:rPr lang="en-US" sz="2400" baseline="-25000" dirty="0" smtClean="0">
                <a:latin typeface="Calibri" pitchFamily="34" charset="0"/>
              </a:rPr>
              <a:t>m</a:t>
            </a:r>
            <a:r>
              <a:rPr lang="ru-RU" sz="2400" baseline="-25000" dirty="0" smtClean="0">
                <a:latin typeface="Calibri" pitchFamily="34" charset="0"/>
              </a:rPr>
              <a:t>(осадка)</a:t>
            </a:r>
            <a:r>
              <a:rPr lang="ru-RU" sz="2400" baseline="-25000" dirty="0" smtClean="0">
                <a:latin typeface="Calibri" pitchFamily="34" charset="0"/>
              </a:rPr>
              <a:t>= </a:t>
            </a:r>
            <a:r>
              <a:rPr lang="ru-RU" sz="2400" baseline="-25000" dirty="0" smtClean="0">
                <a:latin typeface="Calibri" pitchFamily="34" charset="0"/>
              </a:rPr>
              <a:t>0,48 г.</a:t>
            </a:r>
            <a:endParaRPr lang="pl-PL" sz="2400" dirty="0" smtClean="0">
              <a:latin typeface="Calibri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25"/>
          <p:cNvSpPr txBox="1">
            <a:spLocks/>
          </p:cNvSpPr>
          <p:nvPr/>
        </p:nvSpPr>
        <p:spPr>
          <a:xfrm>
            <a:off x="0" y="548680"/>
            <a:ext cx="8820472" cy="2246769"/>
          </a:xfrm>
          <a:prstGeom prst="rect">
            <a:avLst/>
          </a:prstGeom>
          <a:noFill/>
        </p:spPr>
        <p:txBody>
          <a:bodyPr vert="horz" wrap="square" lIns="91440" tIns="45720" rIns="91440" bIns="45720" rtlCol="0" anchor="ctr">
            <a:spAutoFit/>
          </a:bodyPr>
          <a:lstStyle/>
          <a:p>
            <a:pPr algn="ctr"/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C</a:t>
            </a:r>
            <a:r>
              <a:rPr kumimoji="0" lang="ru-RU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5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ea typeface="+mj-ea"/>
                <a:cs typeface="+mj-cs"/>
              </a:rPr>
              <a:t>. </a:t>
            </a:r>
            <a:r>
              <a:rPr lang="ru-RU" sz="2800" dirty="0" smtClean="0">
                <a:latin typeface="Calibri" pitchFamily="34" charset="0"/>
              </a:rPr>
              <a:t>При взаимодействии 11,6 г предельного альдегида с избытком </a:t>
            </a:r>
            <a:r>
              <a:rPr lang="ru-RU" sz="2800" dirty="0" err="1" smtClean="0">
                <a:latin typeface="Calibri" pitchFamily="34" charset="0"/>
              </a:rPr>
              <a:t>гидроксида</a:t>
            </a:r>
            <a:r>
              <a:rPr lang="ru-RU" sz="2800" dirty="0" smtClean="0">
                <a:latin typeface="Calibri" pitchFamily="34" charset="0"/>
              </a:rPr>
              <a:t> меди (II) при нагревании образовался осадок массой 28,8 г. Выведите молекулярную формулу альдегида.</a:t>
            </a:r>
          </a:p>
          <a:p>
            <a:pPr algn="ctr"/>
            <a:endParaRPr lang="ru-RU" sz="2800" dirty="0" smtClean="0">
              <a:latin typeface="Calibri" pitchFamily="34" charset="0"/>
            </a:endParaRPr>
          </a:p>
        </p:txBody>
      </p:sp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755576" y="2636912"/>
            <a:ext cx="7344816" cy="3456384"/>
          </a:xfrm>
          <a:prstGeom prst="round2DiagRect">
            <a:avLst/>
          </a:prstGeom>
          <a:ln>
            <a:solidFill>
              <a:srgbClr val="C00000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1) </a:t>
            </a:r>
            <a:r>
              <a:rPr lang="ru-RU" sz="2400" dirty="0" smtClean="0">
                <a:latin typeface="Calibri" pitchFamily="34" charset="0"/>
              </a:rPr>
              <a:t>С</a:t>
            </a:r>
            <a:r>
              <a:rPr lang="en-US" sz="2400" baseline="-25000" dirty="0" smtClean="0">
                <a:latin typeface="Calibri" pitchFamily="34" charset="0"/>
              </a:rPr>
              <a:t>n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2n</a:t>
            </a:r>
            <a:r>
              <a:rPr lang="en-US" sz="2400" dirty="0" smtClean="0">
                <a:latin typeface="Calibri" pitchFamily="34" charset="0"/>
              </a:rPr>
              <a:t>O + Cu(OH)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 = </a:t>
            </a:r>
            <a:r>
              <a:rPr lang="ru-RU" sz="2400" dirty="0" smtClean="0">
                <a:latin typeface="Calibri" pitchFamily="34" charset="0"/>
              </a:rPr>
              <a:t>С</a:t>
            </a:r>
            <a:r>
              <a:rPr lang="en-US" sz="2400" baseline="-25000" dirty="0" smtClean="0">
                <a:latin typeface="Calibri" pitchFamily="34" charset="0"/>
              </a:rPr>
              <a:t>n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2n+1</a:t>
            </a:r>
            <a:r>
              <a:rPr lang="en-US" sz="2400" dirty="0" smtClean="0">
                <a:latin typeface="Calibri" pitchFamily="34" charset="0"/>
              </a:rPr>
              <a:t>O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 + H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O + Cu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O</a:t>
            </a:r>
          </a:p>
          <a:p>
            <a:r>
              <a:rPr lang="en-US" sz="2400" dirty="0" smtClean="0">
                <a:latin typeface="Calibri" pitchFamily="34" charset="0"/>
              </a:rPr>
              <a:t>2) n(Cu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O) = 28,8/144= 0,2 </a:t>
            </a:r>
            <a:r>
              <a:rPr lang="ru-RU" sz="2400" dirty="0" smtClean="0">
                <a:latin typeface="Calibri" pitchFamily="34" charset="0"/>
              </a:rPr>
              <a:t>(моль)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n(Cu</a:t>
            </a:r>
            <a:r>
              <a:rPr lang="en-US" sz="2400" baseline="-25000" dirty="0" smtClean="0">
                <a:latin typeface="Calibri" pitchFamily="34" charset="0"/>
              </a:rPr>
              <a:t>2</a:t>
            </a:r>
            <a:r>
              <a:rPr lang="en-US" sz="2400" dirty="0" smtClean="0">
                <a:latin typeface="Calibri" pitchFamily="34" charset="0"/>
              </a:rPr>
              <a:t>O) = n(</a:t>
            </a:r>
            <a:r>
              <a:rPr lang="ru-RU" sz="2400" dirty="0" smtClean="0">
                <a:latin typeface="Calibri" pitchFamily="34" charset="0"/>
              </a:rPr>
              <a:t>С</a:t>
            </a:r>
            <a:r>
              <a:rPr lang="en-US" sz="2400" baseline="-25000" dirty="0" smtClean="0">
                <a:latin typeface="Calibri" pitchFamily="34" charset="0"/>
              </a:rPr>
              <a:t>n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2n</a:t>
            </a:r>
            <a:r>
              <a:rPr lang="en-US" sz="2400" dirty="0" smtClean="0">
                <a:latin typeface="Calibri" pitchFamily="34" charset="0"/>
              </a:rPr>
              <a:t>O) = 0,2 </a:t>
            </a:r>
            <a:r>
              <a:rPr lang="ru-RU" sz="2400" dirty="0" smtClean="0">
                <a:latin typeface="Calibri" pitchFamily="34" charset="0"/>
              </a:rPr>
              <a:t>моль</a:t>
            </a:r>
            <a:endParaRPr lang="en-US" sz="2400" dirty="0" smtClean="0">
              <a:latin typeface="Calibri" pitchFamily="34" charset="0"/>
            </a:endParaRPr>
          </a:p>
          <a:p>
            <a:r>
              <a:rPr lang="ru-RU" sz="2400" dirty="0" smtClean="0">
                <a:latin typeface="Calibri" pitchFamily="34" charset="0"/>
              </a:rPr>
              <a:t>М</a:t>
            </a:r>
            <a:r>
              <a:rPr lang="en-US" sz="2400" dirty="0" smtClean="0">
                <a:latin typeface="Calibri" pitchFamily="34" charset="0"/>
              </a:rPr>
              <a:t>(</a:t>
            </a:r>
            <a:r>
              <a:rPr lang="ru-RU" sz="2400" dirty="0" smtClean="0">
                <a:latin typeface="Calibri" pitchFamily="34" charset="0"/>
              </a:rPr>
              <a:t>С</a:t>
            </a:r>
            <a:r>
              <a:rPr lang="en-US" sz="2400" baseline="-25000" dirty="0" smtClean="0">
                <a:latin typeface="Calibri" pitchFamily="34" charset="0"/>
              </a:rPr>
              <a:t>n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2n</a:t>
            </a:r>
            <a:r>
              <a:rPr lang="en-US" sz="2400" dirty="0" smtClean="0">
                <a:latin typeface="Calibri" pitchFamily="34" charset="0"/>
              </a:rPr>
              <a:t>O) = 11,6/0,2 = 58 </a:t>
            </a:r>
            <a:r>
              <a:rPr lang="ru-RU" sz="2400" dirty="0" smtClean="0">
                <a:latin typeface="Calibri" pitchFamily="34" charset="0"/>
              </a:rPr>
              <a:t>г</a:t>
            </a:r>
            <a:r>
              <a:rPr lang="en-US" sz="2400" dirty="0" smtClean="0">
                <a:latin typeface="Calibri" pitchFamily="34" charset="0"/>
              </a:rPr>
              <a:t>/</a:t>
            </a:r>
            <a:r>
              <a:rPr lang="ru-RU" sz="2400" dirty="0" smtClean="0">
                <a:latin typeface="Calibri" pitchFamily="34" charset="0"/>
              </a:rPr>
              <a:t>моль</a:t>
            </a:r>
            <a:endParaRPr lang="en-US" sz="2400" dirty="0" smtClean="0">
              <a:latin typeface="Calibri" pitchFamily="34" charset="0"/>
            </a:endParaRPr>
          </a:p>
          <a:p>
            <a:r>
              <a:rPr lang="en-US" sz="2400" dirty="0" smtClean="0">
                <a:latin typeface="Calibri" pitchFamily="34" charset="0"/>
              </a:rPr>
              <a:t>3)</a:t>
            </a:r>
            <a:r>
              <a:rPr lang="ru-RU" sz="2400" dirty="0" smtClean="0">
                <a:latin typeface="Calibri" pitchFamily="34" charset="0"/>
              </a:rPr>
              <a:t>М</a:t>
            </a:r>
            <a:r>
              <a:rPr lang="en-US" sz="2400" dirty="0" smtClean="0">
                <a:latin typeface="Calibri" pitchFamily="34" charset="0"/>
              </a:rPr>
              <a:t>(</a:t>
            </a:r>
            <a:r>
              <a:rPr lang="ru-RU" sz="2400" dirty="0" smtClean="0">
                <a:latin typeface="Calibri" pitchFamily="34" charset="0"/>
              </a:rPr>
              <a:t>С</a:t>
            </a:r>
            <a:r>
              <a:rPr lang="en-US" sz="2400" baseline="-25000" dirty="0" smtClean="0">
                <a:latin typeface="Calibri" pitchFamily="34" charset="0"/>
              </a:rPr>
              <a:t>n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2n</a:t>
            </a:r>
            <a:r>
              <a:rPr lang="en-US" sz="2400" dirty="0" smtClean="0">
                <a:latin typeface="Calibri" pitchFamily="34" charset="0"/>
              </a:rPr>
              <a:t>O</a:t>
            </a:r>
            <a:r>
              <a:rPr lang="pt-BR" sz="2400" dirty="0" smtClean="0">
                <a:latin typeface="Calibri" pitchFamily="34" charset="0"/>
              </a:rPr>
              <a:t>) = 12n + 2n + 16 = 58</a:t>
            </a:r>
          </a:p>
          <a:p>
            <a:r>
              <a:rPr lang="en-US" sz="2400" dirty="0" smtClean="0">
                <a:latin typeface="Calibri" pitchFamily="34" charset="0"/>
              </a:rPr>
              <a:t>14n + 16 = 58</a:t>
            </a:r>
          </a:p>
          <a:p>
            <a:r>
              <a:rPr lang="en-US" sz="2400" dirty="0" smtClean="0">
                <a:latin typeface="Calibri" pitchFamily="34" charset="0"/>
              </a:rPr>
              <a:t>14n = 42</a:t>
            </a:r>
          </a:p>
          <a:p>
            <a:r>
              <a:rPr lang="en-US" sz="2400" dirty="0" smtClean="0">
                <a:latin typeface="Calibri" pitchFamily="34" charset="0"/>
              </a:rPr>
              <a:t>n = 3</a:t>
            </a:r>
          </a:p>
          <a:p>
            <a:r>
              <a:rPr lang="ru-RU" sz="2400" dirty="0" smtClean="0">
                <a:latin typeface="Calibri" pitchFamily="34" charset="0"/>
              </a:rPr>
              <a:t>Молекулярная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ru-RU" sz="2400" dirty="0" smtClean="0">
                <a:latin typeface="Calibri" pitchFamily="34" charset="0"/>
              </a:rPr>
              <a:t>формула</a:t>
            </a:r>
            <a:r>
              <a:rPr lang="ru-RU" sz="2400" dirty="0" smtClean="0">
                <a:latin typeface="Calibri" pitchFamily="34" charset="0"/>
              </a:rPr>
              <a:t>:</a:t>
            </a:r>
            <a:r>
              <a:rPr lang="en-US" sz="2400" dirty="0" smtClean="0">
                <a:latin typeface="Calibri" pitchFamily="34" charset="0"/>
              </a:rPr>
              <a:t> </a:t>
            </a:r>
            <a:r>
              <a:rPr lang="en-US" sz="2400" dirty="0" smtClean="0">
                <a:latin typeface="Calibri" pitchFamily="34" charset="0"/>
              </a:rPr>
              <a:t>C</a:t>
            </a:r>
            <a:r>
              <a:rPr lang="en-US" sz="2400" baseline="-25000" dirty="0" smtClean="0">
                <a:latin typeface="Calibri" pitchFamily="34" charset="0"/>
              </a:rPr>
              <a:t>3</a:t>
            </a:r>
            <a:r>
              <a:rPr lang="en-US" sz="2400" dirty="0" smtClean="0">
                <a:latin typeface="Calibri" pitchFamily="34" charset="0"/>
              </a:rPr>
              <a:t>H</a:t>
            </a:r>
            <a:r>
              <a:rPr lang="en-US" sz="2400" baseline="-25000" dirty="0" smtClean="0">
                <a:latin typeface="Calibri" pitchFamily="34" charset="0"/>
              </a:rPr>
              <a:t>6</a:t>
            </a:r>
            <a:r>
              <a:rPr lang="en-US" sz="2400" dirty="0" smtClean="0">
                <a:latin typeface="Calibri" pitchFamily="34" charset="0"/>
              </a:rPr>
              <a:t>O - </a:t>
            </a:r>
            <a:r>
              <a:rPr lang="ru-RU" sz="2400" dirty="0" err="1" smtClean="0">
                <a:latin typeface="Calibri" pitchFamily="34" charset="0"/>
              </a:rPr>
              <a:t>пропаналь</a:t>
            </a:r>
            <a:endParaRPr lang="ru-RU" sz="2400" dirty="0" smtClean="0">
              <a:latin typeface="Calibri" pitchFamily="34" charset="0"/>
            </a:endParaRPr>
          </a:p>
        </p:txBody>
      </p:sp>
      <p:sp>
        <p:nvSpPr>
          <p:cNvPr id="5" name="Управляющая кнопка: далее 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 descr="http://chemica-book.ucoz.ru/risunok/solubility_tabl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382512"/>
          </a:xfrm>
          <a:prstGeom prst="rect">
            <a:avLst/>
          </a:prstGeom>
          <a:noFill/>
        </p:spPr>
      </p:pic>
      <p:sp>
        <p:nvSpPr>
          <p:cNvPr id="6" name="Управляющая кнопка: домой 5">
            <a:hlinkClick r:id="" action="ppaction://hlinkshowjump?jump=lastslideviewed" highlightClick="1"/>
          </p:cNvPr>
          <p:cNvSpPr/>
          <p:nvPr/>
        </p:nvSpPr>
        <p:spPr>
          <a:xfrm>
            <a:off x="8820472" y="6597352"/>
            <a:ext cx="323528" cy="260648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х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2530" name="Picture 2" descr="http://chemica-book.ucoz.ru/tab_mendeleeva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0" y="0"/>
            <a:ext cx="9144000" cy="6511147"/>
          </a:xfrm>
          <a:prstGeom prst="rect">
            <a:avLst/>
          </a:prstGeom>
          <a:noFill/>
        </p:spPr>
      </p:pic>
      <p:sp>
        <p:nvSpPr>
          <p:cNvPr id="7" name="Управляющая кнопка: домой 6">
            <a:hlinkClick r:id="" action="ppaction://hlinkshowjump?jump=lastslideviewed" highlightClick="1"/>
          </p:cNvPr>
          <p:cNvSpPr/>
          <p:nvPr/>
        </p:nvSpPr>
        <p:spPr>
          <a:xfrm>
            <a:off x="8820472" y="6597352"/>
            <a:ext cx="323528" cy="260648"/>
          </a:xfrm>
          <a:prstGeom prst="actionButtonHome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357158" y="500042"/>
            <a:ext cx="8229600" cy="828328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400" b="1" cap="none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Ресурсы:</a:t>
            </a:r>
            <a:endParaRPr lang="ru-RU" sz="4400" b="1" cap="none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2952328"/>
          </a:xfrm>
          <a:ln>
            <a:solidFill>
              <a:srgbClr val="C00000"/>
            </a:solidFill>
          </a:ln>
        </p:spPr>
        <p:txBody>
          <a:bodyPr>
            <a:normAutofit fontScale="40000" lnSpcReduction="20000"/>
          </a:bodyPr>
          <a:lstStyle/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1.</a:t>
            </a:r>
            <a:r>
              <a:rPr lang="ru-RU" sz="4000" dirty="0" smtClean="0">
                <a:latin typeface="Calibri" pitchFamily="34" charset="0"/>
              </a:rPr>
              <a:t> </a:t>
            </a:r>
            <a:r>
              <a:rPr lang="ru-RU" sz="4000" b="1" dirty="0" smtClean="0">
                <a:latin typeface="Calibri" pitchFamily="34" charset="0"/>
              </a:rPr>
              <a:t>Открытый </a:t>
            </a:r>
            <a:r>
              <a:rPr lang="ru-RU" sz="4000" b="1" dirty="0" smtClean="0">
                <a:latin typeface="Calibri" pitchFamily="34" charset="0"/>
              </a:rPr>
              <a:t>банк заданий </a:t>
            </a:r>
            <a:r>
              <a:rPr lang="ru-RU" sz="4000" b="1" dirty="0" smtClean="0">
                <a:latin typeface="Calibri" pitchFamily="34" charset="0"/>
              </a:rPr>
              <a:t>ЕГЭ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4000" b="1" dirty="0" smtClean="0">
                <a:latin typeface="Calibri" pitchFamily="34" charset="0"/>
              </a:rPr>
              <a:t>  </a:t>
            </a:r>
            <a:r>
              <a:rPr lang="ru-RU" sz="4000" b="1" u="sng" dirty="0" smtClean="0">
                <a:latin typeface="Calibri" pitchFamily="34" charset="0"/>
                <a:hlinkClick r:id="rId2"/>
              </a:rPr>
              <a:t>http://www.fipi.ru/os11/xmodules/qprint/afrms.php?proj</a:t>
            </a:r>
            <a:r>
              <a:rPr lang="ru-RU" sz="4000" b="1" dirty="0" smtClean="0">
                <a:latin typeface="Calibri" pitchFamily="34" charset="0"/>
              </a:rPr>
              <a:t>=</a:t>
            </a:r>
            <a:endParaRPr lang="ru-RU" sz="4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2.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  <a:hlinkClick r:id="rId3"/>
              </a:rPr>
              <a:t>http://chem.reshuege.ru/test?theme=20</a:t>
            </a:r>
            <a:endParaRPr lang="ru-RU" sz="4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3.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 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  <a:hlinkClick r:id="rId4"/>
              </a:rPr>
              <a:t>http://www.otbet.ru/ege/demo-varianty-ege/demo-himiya/</a:t>
            </a:r>
            <a:endParaRPr lang="ru-RU" sz="4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4. О.С. Габриелян. Химия 10 класс. Дрофа. М. 20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2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5. О.С. Габриелян. Химия 11 класс. Дрофа. М. 20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1</a:t>
            </a: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2</a:t>
            </a: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6. 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  <a:hlinkClick r:id="rId5"/>
              </a:rPr>
              <a:t>http://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  <a:hlinkClick r:id="rId5"/>
              </a:rPr>
              <a:t>chemica-book.ucoz.ru/tab_mendeleeva.jpg</a:t>
            </a:r>
            <a:endParaRPr lang="ru-RU" sz="4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r>
              <a:rPr lang="ru-RU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</a:rPr>
              <a:t>7. 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  <a:hlinkClick r:id="rId6"/>
              </a:rPr>
              <a:t>http://content.foto.mail.ru/mail/borisovna2004/_</a:t>
            </a:r>
            <a:r>
              <a:rPr lang="en-US" sz="40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Calibri" pitchFamily="34" charset="0"/>
                <a:cs typeface="Arial" pitchFamily="34" charset="0"/>
                <a:hlinkClick r:id="rId6"/>
              </a:rPr>
              <a:t>answers/i-1229.jpg</a:t>
            </a:r>
            <a:endParaRPr lang="ru-RU" sz="4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ru-RU" sz="40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en-US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spcBef>
                <a:spcPts val="0"/>
              </a:spcBef>
              <a:buNone/>
              <a:defRPr/>
            </a:pPr>
            <a:endParaRPr lang="ru-RU" sz="2400" b="1" dirty="0" smtClean="0">
              <a:ln w="1905"/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Calibri" pitchFamily="34" charset="0"/>
              <a:cs typeface="Arial" pitchFamily="34" charset="0"/>
            </a:endParaRPr>
          </a:p>
          <a:p>
            <a:pPr marL="514350" indent="-514350">
              <a:lnSpc>
                <a:spcPct val="120000"/>
              </a:lnSpc>
              <a:buNone/>
              <a:defRPr/>
            </a:pPr>
            <a:r>
              <a:rPr lang="ru-RU" sz="2400" b="1" dirty="0" smtClean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cs typeface="Arial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776" y="5373216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3768" y="3429000"/>
            <a:ext cx="4142805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3768" y="4437112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3768" y="2431157"/>
            <a:ext cx="415992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716636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3768" y="2348880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I</a:t>
            </a:r>
            <a:endParaRPr lang="ru-RU" sz="2800" dirty="0">
              <a:solidFill>
                <a:schemeClr val="tx1"/>
              </a:solidFill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3768" y="4365104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P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3768" y="3356992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solidFill>
                  <a:schemeClr val="tx1"/>
                </a:solidFill>
                <a:latin typeface="Calibri" pitchFamily="34" charset="0"/>
              </a:rPr>
              <a:t>C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3768" y="5373216"/>
            <a:ext cx="4286821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 </a:t>
            </a:r>
            <a:r>
              <a:rPr lang="en-US" sz="2800" dirty="0" smtClean="0">
                <a:latin typeface="Calibri" pitchFamily="34" charset="0"/>
              </a:rPr>
              <a:t>N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39552" y="908720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2. </a:t>
            </a:r>
            <a:r>
              <a:rPr lang="ru-RU" sz="2800" dirty="0" smtClean="0">
                <a:latin typeface="Calibri" pitchFamily="34" charset="0"/>
              </a:rPr>
              <a:t>Среди перечисленных ионов наибольшую </a:t>
            </a:r>
            <a:r>
              <a:rPr lang="ru-RU" sz="2800" dirty="0" err="1" smtClean="0">
                <a:latin typeface="Calibri" pitchFamily="34" charset="0"/>
              </a:rPr>
              <a:t>электроотрицательность</a:t>
            </a:r>
            <a:r>
              <a:rPr lang="ru-RU" sz="2800" dirty="0" smtClean="0">
                <a:latin typeface="Calibri" pitchFamily="34" charset="0"/>
              </a:rPr>
              <a:t> имеет</a:t>
            </a:r>
          </a:p>
        </p:txBody>
      </p:sp>
      <p:sp>
        <p:nvSpPr>
          <p:cNvPr id="16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4653136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Autofit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32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555776" y="5157192"/>
            <a:ext cx="4104456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83768" y="3140968"/>
            <a:ext cx="4142805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83768" y="414908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83768" y="2143125"/>
            <a:ext cx="4159920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83768" y="2060848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Al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83768" y="3068960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 </a:t>
            </a:r>
            <a:r>
              <a:rPr lang="en-US" sz="2800" dirty="0" smtClean="0">
                <a:latin typeface="Calibri" pitchFamily="34" charset="0"/>
              </a:rPr>
              <a:t>CrO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83768" y="4077072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83768" y="5085184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err="1" smtClean="0">
                <a:latin typeface="Calibri" pitchFamily="34" charset="0"/>
              </a:rPr>
              <a:t>CaO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67544" y="620688"/>
            <a:ext cx="80648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3. </a:t>
            </a:r>
            <a:r>
              <a:rPr lang="ru-RU" sz="2800" dirty="0" smtClean="0">
                <a:latin typeface="Calibri" pitchFamily="34" charset="0"/>
              </a:rPr>
              <a:t>Кислотные свойства сильнее всего выражены у оксида: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4365104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6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539552" y="5301208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4" action="ppaction://hlinksldjump"/>
              </a:rPr>
              <a:t>ТР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7" name="Управляющая кнопка: далее 16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575423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575298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575548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575173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2492896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ru-RU" sz="2800" dirty="0" smtClean="0">
                <a:latin typeface="Calibri" pitchFamily="34" charset="0"/>
              </a:rPr>
              <a:t> С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3501008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N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 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5517232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CH</a:t>
            </a:r>
            <a:r>
              <a:rPr lang="en-US" sz="2800" baseline="-25000" dirty="0" smtClean="0">
                <a:latin typeface="Calibri" pitchFamily="34" charset="0"/>
              </a:rPr>
              <a:t>4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509120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 </a:t>
            </a:r>
            <a:r>
              <a:rPr lang="en-US" sz="2800" dirty="0" smtClean="0">
                <a:latin typeface="Calibri" pitchFamily="34" charset="0"/>
              </a:rPr>
              <a:t>H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O</a:t>
            </a:r>
            <a:r>
              <a:rPr lang="en-US" sz="2800" baseline="-25000" dirty="0" smtClean="0">
                <a:latin typeface="Calibri" pitchFamily="34" charset="0"/>
              </a:rPr>
              <a:t>2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692696"/>
            <a:ext cx="84969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4. </a:t>
            </a:r>
            <a:r>
              <a:rPr lang="ru-RU" sz="2800" dirty="0" smtClean="0">
                <a:latin typeface="Calibri" pitchFamily="34" charset="0"/>
              </a:rPr>
              <a:t>В какой молекуле</a:t>
            </a:r>
            <a:r>
              <a:rPr lang="en-US" sz="2800" dirty="0" smtClean="0"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есть ковалентная неполярная связь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80726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50341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Неверно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50329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503540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503165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2420888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 </a:t>
            </a:r>
            <a:r>
              <a:rPr lang="ru-RU" sz="2800" dirty="0" smtClean="0">
                <a:latin typeface="Calibri" pitchFamily="34" charset="0"/>
              </a:rPr>
              <a:t>К</a:t>
            </a:r>
            <a:r>
              <a:rPr lang="ru-RU" sz="2800" baseline="-25000" dirty="0" smtClean="0">
                <a:latin typeface="Calibri" pitchFamily="34" charset="0"/>
              </a:rPr>
              <a:t>2</a:t>
            </a:r>
            <a:r>
              <a:rPr lang="en-US" sz="2800" dirty="0" smtClean="0">
                <a:latin typeface="Calibri" pitchFamily="34" charset="0"/>
              </a:rPr>
              <a:t>S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3429000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MgSO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5445224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SO</a:t>
            </a:r>
            <a:r>
              <a:rPr lang="en-US" sz="2800" baseline="-25000" dirty="0" smtClean="0">
                <a:latin typeface="Calibri" pitchFamily="34" charset="0"/>
              </a:rPr>
              <a:t>3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437112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en-US" sz="2800" dirty="0" smtClean="0">
                <a:latin typeface="Calibri" pitchFamily="34" charset="0"/>
              </a:rPr>
              <a:t>S</a:t>
            </a:r>
            <a:r>
              <a:rPr lang="en-US" sz="2800" baseline="-25000" dirty="0" smtClean="0">
                <a:latin typeface="Calibri" pitchFamily="34" charset="0"/>
              </a:rPr>
              <a:t>8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764704"/>
            <a:ext cx="9144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5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</a:rPr>
              <a:t>Атом серы имеет минимальную возможную степень окисления в соединении:</a:t>
            </a:r>
          </a:p>
          <a:p>
            <a:pPr algn="ctr"/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5" name="Содержимое 8">
            <a:hlinkClick r:id="rId2" action="ppaction://hlinksldjump"/>
          </p:cNvPr>
          <p:cNvSpPr txBox="1">
            <a:spLocks/>
          </p:cNvSpPr>
          <p:nvPr/>
        </p:nvSpPr>
        <p:spPr>
          <a:xfrm>
            <a:off x="683568" y="4365104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3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6" name="Управляющая кнопка: далее 15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Скругленный прямоугольник 24"/>
          <p:cNvSpPr/>
          <p:nvPr/>
        </p:nvSpPr>
        <p:spPr>
          <a:xfrm>
            <a:off x="2428875" y="4575423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latin typeface="Calibri" pitchFamily="34" charset="0"/>
              </a:rPr>
              <a:t>Верно </a:t>
            </a:r>
            <a:endParaRPr lang="ru-RU" sz="2800" b="1" dirty="0">
              <a:latin typeface="Calibri" pitchFamily="34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2428875" y="3575298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2428875" y="5575548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2428875" y="2575173"/>
            <a:ext cx="4214813" cy="642938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latin typeface="Calibri" pitchFamily="34" charset="0"/>
              </a:rPr>
              <a:t>Неверно</a:t>
            </a:r>
          </a:p>
        </p:txBody>
      </p:sp>
      <p:sp>
        <p:nvSpPr>
          <p:cNvPr id="13" name="Заголовок 1"/>
          <p:cNvSpPr txBox="1">
            <a:spLocks/>
          </p:cNvSpPr>
          <p:nvPr/>
        </p:nvSpPr>
        <p:spPr bwMode="black">
          <a:xfrm>
            <a:off x="0" y="428604"/>
            <a:ext cx="9144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b="1" kern="0" dirty="0" smtClean="0">
                <a:ln w="12700">
                  <a:solidFill>
                    <a:srgbClr val="00863D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 </a:t>
            </a:r>
            <a:endParaRPr lang="ru-RU" sz="2800" b="1" kern="0" dirty="0">
              <a:ln w="12700">
                <a:solidFill>
                  <a:srgbClr val="00863D"/>
                </a:solidFill>
                <a:prstDash val="solid"/>
              </a:ln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18" name="Скругленный прямоугольник 17"/>
          <p:cNvSpPr/>
          <p:nvPr/>
        </p:nvSpPr>
        <p:spPr>
          <a:xfrm>
            <a:off x="2411760" y="2492896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1)</a:t>
            </a:r>
            <a:r>
              <a:rPr lang="ru-RU" sz="2800" dirty="0" smtClean="0">
                <a:latin typeface="Calibri" pitchFamily="34" charset="0"/>
              </a:rPr>
              <a:t> ионная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2411760" y="3501008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2)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металлическая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2411760" y="5517232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4)</a:t>
            </a: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r>
              <a:rPr lang="ru-RU" sz="2800" dirty="0" smtClean="0">
                <a:latin typeface="Calibri" pitchFamily="34" charset="0"/>
              </a:rPr>
              <a:t>атомная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 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2411760" y="4509120"/>
            <a:ext cx="4214813" cy="785812"/>
          </a:xfrm>
          <a:prstGeom prst="round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3) </a:t>
            </a:r>
            <a:r>
              <a:rPr lang="ru-RU" sz="2800" dirty="0" smtClean="0">
                <a:latin typeface="Calibri" pitchFamily="34" charset="0"/>
              </a:rPr>
              <a:t>молекулярная</a:t>
            </a:r>
            <a:endParaRPr lang="ru-RU" sz="2800" dirty="0">
              <a:latin typeface="Calibri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83671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</a:rPr>
              <a:t>6</a:t>
            </a:r>
            <a:r>
              <a:rPr lang="ru-RU" sz="2800" b="1" dirty="0" smtClean="0">
                <a:solidFill>
                  <a:srgbClr val="C00000"/>
                </a:solidFill>
                <a:latin typeface="Calibri" pitchFamily="34" charset="0"/>
              </a:rPr>
              <a:t>. </a:t>
            </a:r>
            <a:r>
              <a:rPr lang="ru-RU" sz="2800" dirty="0" smtClean="0">
                <a:latin typeface="Calibri" pitchFamily="34" charset="0"/>
              </a:rPr>
              <a:t>Ядовитый газ </a:t>
            </a:r>
            <a:r>
              <a:rPr lang="ru-RU" sz="2800" dirty="0" err="1" smtClean="0">
                <a:latin typeface="Calibri" pitchFamily="34" charset="0"/>
              </a:rPr>
              <a:t>фосфин</a:t>
            </a:r>
            <a:r>
              <a:rPr lang="ru-RU" sz="2800" dirty="0" smtClean="0">
                <a:latin typeface="Calibri" pitchFamily="34" charset="0"/>
              </a:rPr>
              <a:t> при –134</a:t>
            </a:r>
            <a:r>
              <a:rPr lang="ru-RU" sz="2800" baseline="50000" dirty="0" smtClean="0">
                <a:latin typeface="Calibri" pitchFamily="34" charset="0"/>
              </a:rPr>
              <a:t>∘</a:t>
            </a:r>
            <a:r>
              <a:rPr lang="ru-RU" sz="2800" dirty="0" smtClean="0">
                <a:latin typeface="Calibri" pitchFamily="34" charset="0"/>
              </a:rPr>
              <a:t>C образует бесцветные кристаллы. Кристаллическая решётка </a:t>
            </a:r>
            <a:r>
              <a:rPr lang="ru-RU" sz="2800" dirty="0" err="1" smtClean="0">
                <a:latin typeface="Calibri" pitchFamily="34" charset="0"/>
              </a:rPr>
              <a:t>фосфина</a:t>
            </a:r>
            <a:endParaRPr lang="ru-RU" sz="2800" b="1" dirty="0">
              <a:solidFill>
                <a:srgbClr val="C00000"/>
              </a:solidFill>
              <a:latin typeface="Calibri" pitchFamily="34" charset="0"/>
            </a:endParaRPr>
          </a:p>
        </p:txBody>
      </p:sp>
      <p:sp>
        <p:nvSpPr>
          <p:cNvPr id="14" name="Содержимое 8">
            <a:hlinkClick r:id="rId3" action="ppaction://hlinksldjump"/>
          </p:cNvPr>
          <p:cNvSpPr txBox="1">
            <a:spLocks/>
          </p:cNvSpPr>
          <p:nvPr/>
        </p:nvSpPr>
        <p:spPr>
          <a:xfrm>
            <a:off x="683568" y="4437112"/>
            <a:ext cx="1368152" cy="56044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vert="horz" lIns="182880" tIns="91440" rtlCol="0" anchor="ctr">
            <a:normAutofit fontScale="92500" lnSpcReduction="10000"/>
          </a:bodyPr>
          <a:lstStyle/>
          <a:p>
            <a:pPr marR="0" lvl="0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</a:rPr>
              <a:t>   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itchFamily="34" charset="0"/>
                <a:hlinkClick r:id="rId4" action="ppaction://hlinksldjump"/>
              </a:rPr>
              <a:t> ТМ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Calibri" pitchFamily="34" charset="0"/>
                <a:hlinkClick r:id="rId4" action="ppaction://hlinksldjump"/>
              </a:rPr>
              <a:t> </a:t>
            </a:r>
            <a:endParaRPr kumimoji="0" lang="ru-RU" sz="2800" b="0" i="0" u="none" strike="noStrike" kern="1200" cap="none" spc="0" normalizeH="0" baseline="0" noProof="0" dirty="0">
              <a:ln>
                <a:noFill/>
              </a:ln>
              <a:solidFill>
                <a:schemeClr val="lt1"/>
              </a:solidFill>
              <a:effectLst/>
              <a:uLnTx/>
              <a:uFillTx/>
              <a:latin typeface="Calibri" pitchFamily="34" charset="0"/>
            </a:endParaRPr>
          </a:p>
        </p:txBody>
      </p:sp>
      <p:sp>
        <p:nvSpPr>
          <p:cNvPr id="15" name="Управляющая кнопка: далее 14">
            <a:hlinkClick r:id="" action="ppaction://hlinkshowjump?jump=nextslide" highlightClick="1"/>
          </p:cNvPr>
          <p:cNvSpPr/>
          <p:nvPr/>
        </p:nvSpPr>
        <p:spPr>
          <a:xfrm>
            <a:off x="8748464" y="6525344"/>
            <a:ext cx="395536" cy="332656"/>
          </a:xfrm>
          <a:prstGeom prst="actionButtonForwardNex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3" fill="hold">
                      <p:stCondLst>
                        <p:cond delay="0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738</TotalTime>
  <Words>2215</Words>
  <Application>Microsoft Office PowerPoint</Application>
  <PresentationFormat>Экран (4:3)</PresentationFormat>
  <Paragraphs>563</Paragraphs>
  <Slides>48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48</vt:i4>
      </vt:variant>
    </vt:vector>
  </HeadingPairs>
  <TitlesOfParts>
    <vt:vector size="49" baseType="lpstr">
      <vt:lpstr>Городская</vt:lpstr>
      <vt:lpstr> Тренировочный тест  для подготовки  к ЕГЭ по химии</vt:lpstr>
      <vt:lpstr>Цели: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B1. Установите соответствие между названием вещества и классом (группой) неорганических соединений, к которому оно принадлежит</vt:lpstr>
      <vt:lpstr>B2. Установите соответствие между названием вещества и степенью окисления углерода</vt:lpstr>
      <vt:lpstr>B3. Установите соответствие между веществом и продуктом на аноде при электролизе его раствора</vt:lpstr>
      <vt:lpstr>B4. Установите соответствие между формулой соли и её способностью к гидролизу.</vt:lpstr>
      <vt:lpstr>B5. Установите соответствие между реагентом и продуктом реакции</vt:lpstr>
      <vt:lpstr>Слайд 37</vt:lpstr>
      <vt:lpstr>B7. Как для бензола, так и для стирола характерны</vt:lpstr>
      <vt:lpstr>B8. Метанол вступает в реакции с</vt:lpstr>
      <vt:lpstr>B9. И анилин, и диметиламин реагируют с</vt:lpstr>
      <vt:lpstr>Слайд 41</vt:lpstr>
      <vt:lpstr>Слайд 42</vt:lpstr>
      <vt:lpstr>Слайд 43</vt:lpstr>
      <vt:lpstr>Слайд 44</vt:lpstr>
      <vt:lpstr>Слайд 45</vt:lpstr>
      <vt:lpstr>Слайд 46</vt:lpstr>
      <vt:lpstr>х</vt:lpstr>
      <vt:lpstr>Ресурсы: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</dc:title>
  <dc:creator>Андрей</dc:creator>
  <cp:lastModifiedBy>Larisa</cp:lastModifiedBy>
  <cp:revision>107</cp:revision>
  <dcterms:modified xsi:type="dcterms:W3CDTF">2014-03-15T20:36:45Z</dcterms:modified>
</cp:coreProperties>
</file>