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7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4834B-0F9A-46EF-BF4E-E21B67E034C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4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/>
              <a:pPr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>
    <p:wipe dir="r"/>
  </p:transition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714356"/>
            <a:ext cx="6970187" cy="42473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Публичный отчет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Итоги</a:t>
            </a:r>
            <a:endParaRPr lang="ru-RU" sz="5400" b="1" cap="none" spc="0" dirty="0" smtClean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2010-2011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учебного </a:t>
            </a:r>
            <a:r>
              <a:rPr lang="ru-RU" sz="5400" b="1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года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МОУ «СОШ№16»</a:t>
            </a:r>
            <a:endParaRPr lang="ru-RU" sz="5400" b="1" cap="none" spc="0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31" name="Picture 7" descr="C:\Documents and Settings\Admin\Local Settings\Temporary Internet Files\Content.IE5\ZQHADCF4\MC90029050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500570"/>
            <a:ext cx="2500330" cy="21337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470648" cy="9875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Основная цель образования: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857364"/>
            <a:ext cx="7758138" cy="30975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smtClean="0"/>
              <a:t>Воспитание, социально-педагогическая поддержка, становление и развитие высоконравственного, ответственного, творческого, инициативного компетентного гражданина России</a:t>
            </a:r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785926"/>
          <a:ext cx="7500989" cy="273105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071702"/>
                <a:gridCol w="1805579"/>
                <a:gridCol w="1817475"/>
                <a:gridCol w="1806233"/>
              </a:tblGrid>
              <a:tr h="560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latin typeface="Calibri"/>
                        <a:ea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i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2009-2010</a:t>
                      </a:r>
                      <a:endParaRPr lang="ru-RU" sz="2800" b="1" i="0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2010-2011</a:t>
                      </a:r>
                      <a:endParaRPr lang="ru-RU" sz="2800" b="1" i="0" dirty="0">
                        <a:solidFill>
                          <a:srgbClr val="00B0F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2011-2012</a:t>
                      </a:r>
                      <a:endParaRPr lang="ru-RU" sz="2800" b="1" i="0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/>
                        <a:t>1-4 классы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 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228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236</a:t>
                      </a:r>
                      <a:endParaRPr lang="ru-RU" sz="2400" dirty="0"/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/>
                        <a:t>5-9 классы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368 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369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405</a:t>
                      </a:r>
                      <a:endParaRPr lang="ru-RU" sz="2400" dirty="0"/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/>
                        <a:t>10-11 классы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45</a:t>
                      </a:r>
                      <a:endParaRPr lang="ru-RU" sz="2400" dirty="0"/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/>
                        <a:t>Всего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680 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686</a:t>
                      </a:r>
                      <a:endParaRPr lang="ru-RU" sz="2400" dirty="0"/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034" y="714356"/>
            <a:ext cx="84184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Контингент обучающихся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85852" y="1500174"/>
          <a:ext cx="6929487" cy="275948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624513"/>
                <a:gridCol w="1717039"/>
                <a:gridCol w="1962326"/>
                <a:gridCol w="1625609"/>
              </a:tblGrid>
              <a:tr h="560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latin typeface="Calibri"/>
                        <a:ea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2009-2010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2010-2011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2011-2012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1-4 классы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11</a:t>
                      </a:r>
                      <a:endParaRPr lang="ru-RU" sz="2000" b="1" dirty="0"/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5-9 классы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15</a:t>
                      </a:r>
                      <a:endParaRPr lang="ru-RU" sz="2000" b="1" dirty="0"/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10-11 классы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</a:t>
                      </a:r>
                      <a:endParaRPr lang="ru-RU" sz="2000" b="1" dirty="0"/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Всего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28</a:t>
                      </a:r>
                      <a:endParaRPr lang="ru-RU" sz="2000" b="1" dirty="0"/>
                    </a:p>
                  </a:txBody>
                  <a:tcPr marL="62756" marR="62756" marT="55783" marB="55783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1538" y="428604"/>
            <a:ext cx="6993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Количество классов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28" y="4429132"/>
            <a:ext cx="62151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4Г класс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-коррекционно-развивающего обучения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7В класс-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спортивный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10,11 классы-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профильные (социально-гуманитарный профиль с педагогической направленности)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класс-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дистанционное обучение  учащихся на дому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Высшая народная школа при МОУ «Сош№16»  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3352" y="0"/>
            <a:ext cx="7470648" cy="987552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Медалисты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2007-2008 учебный год – 1 золото (</a:t>
            </a:r>
            <a:r>
              <a:rPr lang="ru-RU" dirty="0" err="1" smtClean="0"/>
              <a:t>Полухина</a:t>
            </a:r>
            <a:r>
              <a:rPr lang="ru-RU" dirty="0" smtClean="0"/>
              <a:t> Ольга)</a:t>
            </a:r>
          </a:p>
          <a:p>
            <a:r>
              <a:rPr lang="ru-RU" dirty="0" smtClean="0"/>
              <a:t>2008-2009 учебный год- 1 золото (Павлова Екатерина)</a:t>
            </a:r>
          </a:p>
          <a:p>
            <a:r>
              <a:rPr lang="ru-RU" dirty="0" smtClean="0"/>
              <a:t>2009-2010 учебный год- 3 золота (</a:t>
            </a:r>
            <a:r>
              <a:rPr lang="ru-RU" dirty="0" err="1" smtClean="0"/>
              <a:t>Мошникова</a:t>
            </a:r>
            <a:r>
              <a:rPr lang="ru-RU" dirty="0" smtClean="0"/>
              <a:t> Яна, Корякина </a:t>
            </a:r>
            <a:r>
              <a:rPr lang="ru-RU" dirty="0" err="1" smtClean="0"/>
              <a:t>Ульяна</a:t>
            </a:r>
            <a:r>
              <a:rPr lang="ru-RU" dirty="0" smtClean="0"/>
              <a:t>, Толмачева Елизавета)</a:t>
            </a:r>
          </a:p>
          <a:p>
            <a:r>
              <a:rPr lang="ru-RU" dirty="0" smtClean="0"/>
              <a:t>2010-2011 учебный год – похвальные грамоты за успехи в изучении отдельных предметов 2 человека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32"/>
          <p:cNvGraphicFramePr>
            <a:graphicFrameLocks noGrp="1"/>
          </p:cNvGraphicFramePr>
          <p:nvPr>
            <p:ph sz="quarter" idx="1"/>
          </p:nvPr>
        </p:nvGraphicFramePr>
        <p:xfrm>
          <a:off x="714348" y="1357298"/>
          <a:ext cx="7786742" cy="5096701"/>
        </p:xfrm>
        <a:graphic>
          <a:graphicData uri="http://schemas.openxmlformats.org/drawingml/2006/table">
            <a:tbl>
              <a:tblPr/>
              <a:tblGrid>
                <a:gridCol w="2571768"/>
                <a:gridCol w="2143140"/>
                <a:gridCol w="1643074"/>
                <a:gridCol w="1428760"/>
              </a:tblGrid>
              <a:tr h="168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2008-2009</a:t>
                      </a:r>
                      <a:endParaRPr lang="ru-RU" sz="1600" b="1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2009-2010</a:t>
                      </a:r>
                      <a:endParaRPr lang="ru-RU" sz="1600" b="1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2010-2011</a:t>
                      </a:r>
                      <a:endParaRPr lang="ru-RU" sz="1600" b="1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Окончили учебный год на «4»и «5»  всего: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Из них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232 уч-ся (37,8%)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220  уч-ся (35,1%)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219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уч-ся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(37%)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2-4 классы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114  уч-ся (54,8%)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97 уч-ся  (49,2%)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90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уч-ся </a:t>
                      </a:r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(51%)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5-9 классы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107  уч-ся (33,3%)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113  уч-ся (30,7%)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уч-ся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(33%)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10-11 классы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  уч-ся (12,9%)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уч-ся  (16,4%)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уч-ся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82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Из них на «отлично»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2-4 классы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5-9классы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10-11 классы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Всего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357422" y="500042"/>
            <a:ext cx="399776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Окончили ОУ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571480"/>
            <a:ext cx="736551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Мониторинг качества </a:t>
            </a:r>
          </a:p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 классам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28662" y="1857364"/>
          <a:ext cx="7786743" cy="38709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20709"/>
                <a:gridCol w="1365307"/>
                <a:gridCol w="1428760"/>
                <a:gridCol w="1643074"/>
                <a:gridCol w="242889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2008-2009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2009-2010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2010-2011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Классный руководитель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14(56%)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Хасанова Р.А.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2Б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14(54%)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Гаврилова Е.В.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(48%)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12(52%)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Алешина О.В.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(41%)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6(30%)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Капустян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М.Б.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3Г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(67%)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9(60%)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Николаева Л.К.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(69,3%)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(64%)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16(62%)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Гаврилова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Ек.Вик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4Б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(68,4%)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(55%)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7(41%)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Сокольникова Р.В.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(52,9%)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(53%)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9(60%)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Базникина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И.А.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0"/>
            <a:ext cx="642124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Мониторинг качества по классам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85852" y="500042"/>
          <a:ext cx="7048530" cy="62026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33422"/>
                <a:gridCol w="1357322"/>
                <a:gridCol w="1428760"/>
                <a:gridCol w="1500198"/>
                <a:gridCol w="19288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2008-2009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2009-2010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2010-2011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Классный руководитель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14(56%)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13(52%)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19(73%)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Лимонова И.А.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(41,7%)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(48%)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9(36%)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Мищук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Л.В.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(41,7%)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(26%)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9(31%)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Иванникова В.А.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(62,5%)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(40%)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11(41%)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Верозуб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О.А.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(62,5%)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(43%)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9(43%)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Михайлова Л.Б.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(42,9%)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(20%)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 (21%)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Бархатова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О.А.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 (22%)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Мошникова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Т.В.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(56%)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(50%)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7(26%)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Селяева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Е.К.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(58,6%)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(50%)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 (37%)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Грачева А.З.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(24%)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(21%)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2(7%)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Чуйко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Е.А.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(34,5%)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(32%)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5(23%)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Кузнецова К.А.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(50%)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(47%)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9(35%)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Конахович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О.И.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(40,7%)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(40%)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6(27%)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Ожиганова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Н.Н.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(35,7%)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(27%)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7(28%)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Малинина Е.Ю.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(16,7%)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(11%)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5(26%)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Нигматуллин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Р.Д.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785794"/>
            <a:ext cx="557736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Мониторинг качества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 классам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85852" y="2285992"/>
          <a:ext cx="7048530" cy="1920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33422"/>
                <a:gridCol w="1357322"/>
                <a:gridCol w="1428760"/>
                <a:gridCol w="1500198"/>
                <a:gridCol w="19288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2008-2009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2009-2010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2010-2011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Классный руководитель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 класс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3(12%)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Голикова Т.Н.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 класс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3(15%)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6(30%)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Иванчук И.М.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428604"/>
            <a:ext cx="7470648" cy="987552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Качество обучения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1571612"/>
            <a:ext cx="7043758" cy="40976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Окончили на «4» и «5»</a:t>
            </a:r>
          </a:p>
          <a:p>
            <a:pPr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2-4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классы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место по городу среди общеобразовательных учреждений</a:t>
            </a:r>
          </a:p>
          <a:p>
            <a:pPr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5-9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классы-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место по городу среди общеобразовательных учреждений</a:t>
            </a:r>
          </a:p>
          <a:p>
            <a:pPr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2-11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классы-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место по городу среди общеобразовательных учреждений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51"/>
          <p:cNvGraphicFramePr>
            <a:graphicFrameLocks noGrp="1"/>
          </p:cNvGraphicFramePr>
          <p:nvPr>
            <p:ph sz="quarter" idx="1"/>
          </p:nvPr>
        </p:nvGraphicFramePr>
        <p:xfrm>
          <a:off x="1142976" y="1785926"/>
          <a:ext cx="6478589" cy="4118864"/>
        </p:xfrm>
        <a:graphic>
          <a:graphicData uri="http://schemas.openxmlformats.org/drawingml/2006/table">
            <a:tbl>
              <a:tblPr/>
              <a:tblGrid>
                <a:gridCol w="2209505"/>
                <a:gridCol w="2209505"/>
                <a:gridCol w="2059579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24 496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33 295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33976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Без уважительной  причины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2 427 (9,9%)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Без уважительной  причины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1113 (3,3%)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Без уважительной  причины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457 (1,3%)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ru-RU" dirty="0" smtClean="0"/>
                        <a:t>Из</a:t>
                      </a:r>
                      <a:r>
                        <a:rPr lang="ru-RU" baseline="0" dirty="0" smtClean="0"/>
                        <a:t> них:</a:t>
                      </a:r>
                    </a:p>
                    <a:p>
                      <a:r>
                        <a:rPr lang="ru-RU" dirty="0" smtClean="0"/>
                        <a:t>1-4 классы – 94 урока</a:t>
                      </a:r>
                    </a:p>
                    <a:p>
                      <a:r>
                        <a:rPr lang="ru-RU" dirty="0" smtClean="0"/>
                        <a:t>5-9</a:t>
                      </a:r>
                      <a:r>
                        <a:rPr lang="ru-RU" baseline="0" dirty="0" smtClean="0"/>
                        <a:t> классы- 1633 урока</a:t>
                      </a:r>
                    </a:p>
                    <a:p>
                      <a:r>
                        <a:rPr lang="ru-RU" baseline="0" dirty="0" smtClean="0"/>
                        <a:t>10-11 классы-800 уроков</a:t>
                      </a:r>
                      <a:endParaRPr lang="ru-RU" dirty="0" smtClean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dirty="0" smtClean="0"/>
                        <a:t>Из</a:t>
                      </a:r>
                      <a:r>
                        <a:rPr lang="ru-RU" baseline="0" dirty="0" smtClean="0"/>
                        <a:t> них: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1-4 классы – нет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5-9 классы – 941 урок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10-11 классы – 172 урока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</a:t>
                      </a:r>
                      <a:r>
                        <a:rPr lang="ru-RU" baseline="0" dirty="0" smtClean="0"/>
                        <a:t> них: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1-4 классы – нет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5-9 классы – 312 уроков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10-11 классы – 145 уроков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71670" y="642918"/>
            <a:ext cx="4301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Пропуски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C:\Documents and Settings\Admin\Local Settings\Temporary Internet Files\Content.IE5\ZQHADCF4\MC90023395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0"/>
            <a:ext cx="1892174" cy="185294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186370" cy="4530725"/>
          </a:xfrm>
        </p:spPr>
        <p:txBody>
          <a:bodyPr/>
          <a:lstStyle/>
          <a:p>
            <a:pPr eaLnBrk="1" hangingPunct="1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конец года –    44 человека</a:t>
            </a:r>
          </a:p>
          <a:p>
            <a:pPr eaLnBrk="1" hangingPunct="1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Допущено к итоговой аттестации –  44 человека</a:t>
            </a:r>
          </a:p>
          <a:p>
            <a:pPr eaLnBrk="1" hangingPunct="1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щадящем режиме –   1 человек</a:t>
            </a:r>
          </a:p>
          <a:p>
            <a:pPr eaLnBrk="1" hangingPunct="1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Средний балл выпускника –  3,2</a:t>
            </a:r>
          </a:p>
          <a:p>
            <a:pPr eaLnBrk="1" hangingPunct="1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Аттестаты получили –   44 человек</a:t>
            </a:r>
          </a:p>
          <a:p>
            <a:pPr eaLnBrk="1" hangingPunct="1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Получили оценки по обязательным предметам</a:t>
            </a:r>
          </a:p>
          <a:p>
            <a:pPr eaLnBrk="1" hangingPunct="1">
              <a:buFont typeface="Wingdings" pitchFamily="2" charset="2"/>
              <a:buNone/>
            </a:pPr>
            <a:endParaRPr lang="ru-RU" sz="1200" dirty="0" smtClean="0"/>
          </a:p>
        </p:txBody>
      </p:sp>
      <p:graphicFrame>
        <p:nvGraphicFramePr>
          <p:cNvPr id="19529" name="Group 73"/>
          <p:cNvGraphicFramePr>
            <a:graphicFrameLocks noGrp="1"/>
          </p:cNvGraphicFramePr>
          <p:nvPr>
            <p:ph sz="half" idx="2"/>
          </p:nvPr>
        </p:nvGraphicFramePr>
        <p:xfrm>
          <a:off x="755650" y="3213100"/>
          <a:ext cx="7993063" cy="1556386"/>
        </p:xfrm>
        <a:graphic>
          <a:graphicData uri="http://schemas.openxmlformats.org/drawingml/2006/table">
            <a:tbl>
              <a:tblPr/>
              <a:tblGrid>
                <a:gridCol w="1223963"/>
                <a:gridCol w="936625"/>
                <a:gridCol w="1079500"/>
                <a:gridCol w="1081087"/>
                <a:gridCol w="1079500"/>
                <a:gridCol w="1152525"/>
                <a:gridCol w="1439863"/>
              </a:tblGrid>
              <a:tr h="604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предмет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«5»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«4»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«3»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«2»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Качество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Успеваемость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Русский язык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Математика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267" name="WordArt 4"/>
          <p:cNvSpPr>
            <a:spLocks noChangeArrowheads="1" noChangeShapeType="1" noTextEdit="1"/>
          </p:cNvSpPr>
          <p:nvPr/>
        </p:nvSpPr>
        <p:spPr bwMode="auto">
          <a:xfrm>
            <a:off x="1571604" y="428604"/>
            <a:ext cx="6072230" cy="10255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/>
              </a:rPr>
              <a:t>Итоговая аттестация</a:t>
            </a:r>
          </a:p>
          <a:p>
            <a:pPr algn="ctr"/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/>
              </a:rPr>
              <a:t>в 9х классах</a:t>
            </a:r>
          </a:p>
        </p:txBody>
      </p:sp>
      <p:sp>
        <p:nvSpPr>
          <p:cNvPr id="11302" name="Text Box 74"/>
          <p:cNvSpPr txBox="1">
            <a:spLocks noChangeArrowheads="1"/>
          </p:cNvSpPr>
          <p:nvPr/>
        </p:nvSpPr>
        <p:spPr bwMode="auto">
          <a:xfrm>
            <a:off x="684213" y="4868862"/>
            <a:ext cx="80645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Высокий балл по математике: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20 баллов (Шпаков Андрей)</a:t>
            </a:r>
          </a:p>
          <a:p>
            <a:pPr>
              <a:spcBef>
                <a:spcPct val="50000"/>
              </a:spcBef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Высокий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балл по русскому языку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:  37 баллов (Чехова  Елена)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42910" y="2327275"/>
            <a:ext cx="7500990" cy="260192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Всего выпускников: 44 обучающихся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класс –  16 обучающихся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Техникум, колледж, курсы –   17 обучающихся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ПУ –  11 обучающихся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785794"/>
            <a:ext cx="74295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Устройство выпускников </a:t>
            </a:r>
            <a:endParaRPr lang="ru-RU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9-х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классов</a:t>
            </a:r>
          </a:p>
        </p:txBody>
      </p:sp>
      <p:pic>
        <p:nvPicPr>
          <p:cNvPr id="3074" name="Picture 2" descr="C:\Documents and Settings\Admin\Local Settings\Temporary Internet Files\Content.IE5\TJRPAJ13\MC900410787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4286256"/>
            <a:ext cx="2878685" cy="212238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57224" y="2285992"/>
            <a:ext cx="7072362" cy="235745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None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конец года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20 человек</a:t>
            </a:r>
          </a:p>
          <a:p>
            <a:pPr eaLnBrk="1" hangingPunct="1">
              <a:buNone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Допущено к экзаменам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20 человек</a:t>
            </a:r>
          </a:p>
          <a:p>
            <a:pPr eaLnBrk="1" hangingPunct="1">
              <a:buNone/>
            </a:pP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Получили аттестаты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 19  человек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WordArt 4"/>
          <p:cNvSpPr>
            <a:spLocks noChangeArrowheads="1" noChangeShapeType="1" noTextEdit="1"/>
          </p:cNvSpPr>
          <p:nvPr/>
        </p:nvSpPr>
        <p:spPr bwMode="auto">
          <a:xfrm>
            <a:off x="1428728" y="571480"/>
            <a:ext cx="5357850" cy="9286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/>
              </a:rPr>
              <a:t>Итоговая аттестация</a:t>
            </a:r>
          </a:p>
          <a:p>
            <a:pPr algn="ctr"/>
            <a:r>
              <a:rPr lang="ru-RU" sz="3600" b="1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/>
              </a:rPr>
              <a:t>11-х  классов</a:t>
            </a:r>
            <a:endParaRPr lang="ru-RU" sz="3600" b="1" kern="1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/>
            </a:endParaRPr>
          </a:p>
        </p:txBody>
      </p:sp>
      <p:pic>
        <p:nvPicPr>
          <p:cNvPr id="4098" name="Picture 2" descr="C:\Documents and Settings\Admin\Local Settings\Temporary Internet Files\Content.IE5\WLEFS5EN\MC90029070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429132"/>
            <a:ext cx="2916725" cy="168696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WordArt 4"/>
          <p:cNvSpPr>
            <a:spLocks noChangeArrowheads="1" noChangeShapeType="1" noTextEdit="1"/>
          </p:cNvSpPr>
          <p:nvPr/>
        </p:nvSpPr>
        <p:spPr bwMode="auto">
          <a:xfrm>
            <a:off x="1785918" y="714356"/>
            <a:ext cx="5384813" cy="8096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/>
              </a:rPr>
              <a:t>Устройство выпускников</a:t>
            </a:r>
          </a:p>
          <a:p>
            <a:pPr algn="ctr"/>
            <a:r>
              <a:rPr lang="ru-RU" sz="3600" b="1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/>
              </a:rPr>
              <a:t>11-х  классов</a:t>
            </a:r>
            <a:endParaRPr lang="ru-RU" sz="3600" b="1" kern="1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14414" y="1857364"/>
          <a:ext cx="6929485" cy="3080778"/>
        </p:xfrm>
        <a:graphic>
          <a:graphicData uri="http://schemas.openxmlformats.org/drawingml/2006/table">
            <a:tbl>
              <a:tblPr/>
              <a:tblGrid>
                <a:gridCol w="1819381"/>
                <a:gridCol w="851684"/>
                <a:gridCol w="851684"/>
                <a:gridCol w="851684"/>
                <a:gridCol w="851684"/>
                <a:gridCol w="851684"/>
                <a:gridCol w="851684"/>
              </a:tblGrid>
              <a:tr h="862874">
                <a:tc row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Название 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учебного заведения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2008/2009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2009/2010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2010/2011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51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63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Высшие</a:t>
                      </a:r>
                      <a:r>
                        <a:rPr lang="ru-RU" sz="1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учебные заведения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63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Техникумы 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23,5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63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Колледжи и др.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23,5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63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НПО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63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работают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5572140"/>
            <a:ext cx="571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55% -поступили на бюджетной основе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5214950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2010-2011 учебный  год: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70648" cy="987552"/>
          </a:xfrm>
        </p:spPr>
        <p:txBody>
          <a:bodyPr>
            <a:noAutofit/>
          </a:bodyPr>
          <a:lstStyle/>
          <a:p>
            <a:r>
              <a:rPr lang="ru-RU" sz="3600" dirty="0" smtClean="0"/>
              <a:t>Развитие и укрепление материально-технической базы –МОУ «сОШ№16»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57712"/>
          </a:xfrm>
        </p:spPr>
        <p:txBody>
          <a:bodyPr/>
          <a:lstStyle/>
          <a:p>
            <a:r>
              <a:rPr lang="ru-RU" dirty="0" smtClean="0"/>
              <a:t>Благотворительные родительские взносы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00" y="3071810"/>
          <a:ext cx="60960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собрали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истратили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 четверть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10 450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11 587 рублей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 четверть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7 600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7 164 рублей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 четверть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16 490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14 440 рублей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 четверть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17 900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13 000 рублей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52 440</a:t>
                      </a:r>
                      <a:r>
                        <a:rPr lang="ru-RU" baseline="0" dirty="0" smtClean="0"/>
                        <a:t> рублей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46 191 рублей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57290" y="6072206"/>
            <a:ext cx="528641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Остаток : 6 246 рублей</a:t>
            </a:r>
            <a:endParaRPr lang="ru-RU" sz="2400" dirty="0"/>
          </a:p>
        </p:txBody>
      </p:sp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470648" cy="987552"/>
          </a:xfrm>
        </p:spPr>
        <p:txBody>
          <a:bodyPr/>
          <a:lstStyle/>
          <a:p>
            <a:r>
              <a:rPr lang="ru-RU" dirty="0" smtClean="0"/>
              <a:t>Спонсорские средства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7258072" cy="381191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ООО «</a:t>
            </a:r>
            <a:r>
              <a:rPr lang="ru-RU" dirty="0" err="1" smtClean="0"/>
              <a:t>Сиб-Альянс</a:t>
            </a:r>
            <a:r>
              <a:rPr lang="ru-RU" dirty="0" smtClean="0"/>
              <a:t>»- 7 000 рублей</a:t>
            </a:r>
          </a:p>
          <a:p>
            <a:r>
              <a:rPr lang="ru-RU" dirty="0" smtClean="0"/>
              <a:t>ООО «Безопасность»- 3 000 рублей</a:t>
            </a:r>
          </a:p>
          <a:p>
            <a:r>
              <a:rPr lang="ru-RU" dirty="0" smtClean="0"/>
              <a:t>Иркутскэнерго- 5 000 рублей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Свинокомплекс</a:t>
            </a:r>
            <a:r>
              <a:rPr lang="ru-RU" dirty="0" smtClean="0"/>
              <a:t>» 30 000 рублей</a:t>
            </a:r>
          </a:p>
          <a:p>
            <a:r>
              <a:rPr lang="ru-RU" dirty="0" smtClean="0"/>
              <a:t>Деньги за аренду- 15 000 рублей</a:t>
            </a:r>
          </a:p>
          <a:p>
            <a:r>
              <a:rPr lang="ru-RU" dirty="0" smtClean="0"/>
              <a:t>Боброва Л.В.- 3 000 рублей</a:t>
            </a:r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Бюджетные деньги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88720"/>
            <a:ext cx="8043890" cy="45977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 smtClean="0"/>
              <a:t>Ремонт полов в старшем блоке- 320 000 рублей</a:t>
            </a:r>
          </a:p>
          <a:p>
            <a:r>
              <a:rPr lang="ru-RU" dirty="0" smtClean="0"/>
              <a:t>Установка пластиковых дверей -300 000 рублей</a:t>
            </a:r>
          </a:p>
          <a:p>
            <a:r>
              <a:rPr lang="ru-RU" dirty="0" smtClean="0"/>
              <a:t>Кабинки в туалетах- 200 000 рублей</a:t>
            </a:r>
          </a:p>
          <a:p>
            <a:r>
              <a:rPr lang="ru-RU" dirty="0" smtClean="0"/>
              <a:t>Уличное освещение школы -100 000 рублей</a:t>
            </a:r>
          </a:p>
          <a:p>
            <a:r>
              <a:rPr lang="ru-RU" dirty="0" smtClean="0"/>
              <a:t>Мероприятия по пожарной безопасности -350 000 рублей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Итого: 1 270 000 рублей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Субвенция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88720"/>
            <a:ext cx="7258072" cy="4240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 smtClean="0"/>
              <a:t>Интерактивный комплект-81 000 рублей</a:t>
            </a:r>
          </a:p>
          <a:p>
            <a:r>
              <a:rPr lang="ru-RU" dirty="0" err="1" smtClean="0"/>
              <a:t>Мультимедийный</a:t>
            </a:r>
            <a:r>
              <a:rPr lang="ru-RU" dirty="0" smtClean="0"/>
              <a:t> проектор (2 </a:t>
            </a:r>
            <a:r>
              <a:rPr lang="ru-RU" dirty="0" err="1" smtClean="0"/>
              <a:t>шт</a:t>
            </a:r>
            <a:r>
              <a:rPr lang="ru-RU" dirty="0" smtClean="0"/>
              <a:t>)- 45 000 рублей</a:t>
            </a:r>
          </a:p>
          <a:p>
            <a:r>
              <a:rPr lang="ru-RU" dirty="0" smtClean="0"/>
              <a:t>Компьютер (5 </a:t>
            </a:r>
            <a:r>
              <a:rPr lang="ru-RU" dirty="0" err="1" smtClean="0"/>
              <a:t>шт</a:t>
            </a:r>
            <a:r>
              <a:rPr lang="ru-RU" dirty="0" smtClean="0"/>
              <a:t>)- 104 000 рублей</a:t>
            </a:r>
          </a:p>
          <a:p>
            <a:r>
              <a:rPr lang="ru-RU" dirty="0" smtClean="0"/>
              <a:t>Наглядные пособия- 5 000 рублей</a:t>
            </a:r>
          </a:p>
          <a:p>
            <a:r>
              <a:rPr lang="ru-RU" dirty="0" smtClean="0"/>
              <a:t>Канцелярские товары-20 000 рублей</a:t>
            </a:r>
          </a:p>
          <a:p>
            <a:r>
              <a:rPr lang="ru-RU" dirty="0" smtClean="0"/>
              <a:t>Лампочки -10 000 рублей</a:t>
            </a:r>
          </a:p>
          <a:p>
            <a:r>
              <a:rPr lang="ru-RU" dirty="0" smtClean="0"/>
              <a:t>Моющие средства -10 000 рублей</a:t>
            </a:r>
          </a:p>
          <a:p>
            <a:r>
              <a:rPr lang="ru-RU" dirty="0" smtClean="0"/>
              <a:t>Художественная литература-15 000 рублей</a:t>
            </a:r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Ремонт школы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115328" cy="30975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36 246 рублей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( деньги за аренду(15 000 рублей)+ благотворительные взносы (6 246 </a:t>
            </a:r>
            <a:r>
              <a:rPr lang="ru-RU" dirty="0" err="1" smtClean="0"/>
              <a:t>руб</a:t>
            </a:r>
            <a:r>
              <a:rPr lang="ru-RU" dirty="0" smtClean="0"/>
              <a:t>)+ спонсорские деньги (15 000 </a:t>
            </a:r>
            <a:r>
              <a:rPr lang="ru-RU" dirty="0" err="1" smtClean="0"/>
              <a:t>руб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470648" cy="987552"/>
          </a:xfrm>
        </p:spPr>
        <p:txBody>
          <a:bodyPr/>
          <a:lstStyle/>
          <a:p>
            <a:r>
              <a:rPr lang="ru-RU" dirty="0" smtClean="0"/>
              <a:t>Подарок школе от 11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285992"/>
            <a:ext cx="6786610" cy="185738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Сертификат на сумму</a:t>
            </a:r>
          </a:p>
          <a:p>
            <a:pPr>
              <a:buNone/>
            </a:pPr>
            <a:r>
              <a:rPr lang="ru-RU" dirty="0" smtClean="0"/>
              <a:t> 20 000 рублей - установка жалюзи</a:t>
            </a:r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Деньги за охрану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7929618" cy="78581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 smtClean="0"/>
              <a:t>Договор с ООО «</a:t>
            </a:r>
            <a:r>
              <a:rPr lang="ru-RU" sz="2000" dirty="0" err="1" smtClean="0"/>
              <a:t>Сиб</a:t>
            </a:r>
            <a:r>
              <a:rPr lang="ru-RU" sz="2000" dirty="0" smtClean="0"/>
              <a:t>- Альянс» №2010/123 от 15.09.2010 года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357158" y="1643050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1-4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5-11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заплатили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Сентябрь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3 340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 5 590 </a:t>
                      </a:r>
                      <a:r>
                        <a:rPr lang="ru-RU" baseline="0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8 930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4 940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Октябрь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3 340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5 520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8 860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8 500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Ноябрь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3 340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5 200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8 540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9 490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Декабрь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2 510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5 240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7 750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7 800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Январь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4 020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5 130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8 900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5 850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Февраль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3 420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5 100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8 520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8 450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3 530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4 540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8 070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6 240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Апрель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3 620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4 540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8 160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9 490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3 420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3 720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8 140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6 630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Остаток   10  600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руб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потратили  на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ремонт спортивного зала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TS010271171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TS010271171</Template>
  <TotalTime>82</TotalTime>
  <Words>1307</Words>
  <Application>Microsoft Office PowerPoint</Application>
  <PresentationFormat>Экран (4:3)</PresentationFormat>
  <Paragraphs>446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TS010271171</vt:lpstr>
      <vt:lpstr>Слайд 1</vt:lpstr>
      <vt:lpstr>Основная цель образования:</vt:lpstr>
      <vt:lpstr>Слайд 3</vt:lpstr>
      <vt:lpstr>Слайд 4</vt:lpstr>
      <vt:lpstr>Медалисты</vt:lpstr>
      <vt:lpstr>Слайд 6</vt:lpstr>
      <vt:lpstr>Слайд 7</vt:lpstr>
      <vt:lpstr>Слайд 8</vt:lpstr>
      <vt:lpstr>Слайд 9</vt:lpstr>
      <vt:lpstr>Качество обучения</vt:lpstr>
      <vt:lpstr>Слайд 11</vt:lpstr>
      <vt:lpstr>Слайд 12</vt:lpstr>
      <vt:lpstr>Слайд 13</vt:lpstr>
      <vt:lpstr>Слайд 14</vt:lpstr>
      <vt:lpstr>Слайд 15</vt:lpstr>
      <vt:lpstr>Развитие и укрепление материально-технической базы –МОУ «сОШ№16»</vt:lpstr>
      <vt:lpstr>Спонсорские средства</vt:lpstr>
      <vt:lpstr>Бюджетные деньги</vt:lpstr>
      <vt:lpstr>Субвенция</vt:lpstr>
      <vt:lpstr>Ремонт школы</vt:lpstr>
      <vt:lpstr>Подарок школе от 11 класса</vt:lpstr>
      <vt:lpstr>Деньги за охрану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10</cp:revision>
  <dcterms:created xsi:type="dcterms:W3CDTF">2011-10-13T01:23:23Z</dcterms:created>
  <dcterms:modified xsi:type="dcterms:W3CDTF">2011-10-13T08:21:06Z</dcterms:modified>
</cp:coreProperties>
</file>