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D41FBE-AE3C-4637-8D8C-436D1CC4E4F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2169BA0-57CF-43A3-A166-F0E0F1C46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1FBE-AE3C-4637-8D8C-436D1CC4E4F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9BA0-57CF-43A3-A166-F0E0F1C46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1FBE-AE3C-4637-8D8C-436D1CC4E4F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9BA0-57CF-43A3-A166-F0E0F1C46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1FBE-AE3C-4637-8D8C-436D1CC4E4F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9BA0-57CF-43A3-A166-F0E0F1C46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1FBE-AE3C-4637-8D8C-436D1CC4E4F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9BA0-57CF-43A3-A166-F0E0F1C46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1FBE-AE3C-4637-8D8C-436D1CC4E4F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9BA0-57CF-43A3-A166-F0E0F1C46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D41FBE-AE3C-4637-8D8C-436D1CC4E4F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169BA0-57CF-43A3-A166-F0E0F1C466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D41FBE-AE3C-4637-8D8C-436D1CC4E4F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2169BA0-57CF-43A3-A166-F0E0F1C46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1FBE-AE3C-4637-8D8C-436D1CC4E4F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9BA0-57CF-43A3-A166-F0E0F1C46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1FBE-AE3C-4637-8D8C-436D1CC4E4F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9BA0-57CF-43A3-A166-F0E0F1C46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1FBE-AE3C-4637-8D8C-436D1CC4E4F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9BA0-57CF-43A3-A166-F0E0F1C46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D41FBE-AE3C-4637-8D8C-436D1CC4E4F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2169BA0-57CF-43A3-A166-F0E0F1C46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Возможности реализации ФГОС средствами математики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Совместное заседание творческой группы учителей математики и учителей начальных классов</a:t>
            </a:r>
          </a:p>
          <a:p>
            <a:r>
              <a:rPr lang="ru-RU" dirty="0" smtClean="0"/>
              <a:t>17.10.2012г.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деятельности обучающихся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</a:t>
            </a:r>
            <a:r>
              <a:rPr lang="ru-RU" b="1" dirty="0" smtClean="0">
                <a:solidFill>
                  <a:srgbClr val="C00000"/>
                </a:solidFill>
              </a:rPr>
              <a:t>Величины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Умение выделять признаки и свойства объектов (прямоугольник, его периметр, площадь и др.), выявлять изменения, происходящие с объектами и устанавливать зависимости между ними, определять с помощью сравнения (сопоставления) их характерные признаки, находить периметр и площадь прямоугольника (квадрата)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714752"/>
            <a:ext cx="8258204" cy="106681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Новая задача стандарта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58204" cy="228601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Знания в готовом виде не даются. Они добываются в совместной деятельности с одноклассниками и учителем как организатором и соучастником процесса обучения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58" y="714356"/>
            <a:ext cx="8258204" cy="85725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Идея стандарта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4571984"/>
            <a:ext cx="8258204" cy="10001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Ориентация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обобщенные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способы действий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теоретического типа мышления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Построение учебных предметов как </a:t>
            </a:r>
            <a:r>
              <a:rPr lang="ru-RU" b="1" dirty="0" smtClean="0">
                <a:solidFill>
                  <a:srgbClr val="C00000"/>
                </a:solidFill>
              </a:rPr>
              <a:t>системы научных понятий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Формирование </a:t>
            </a:r>
            <a:r>
              <a:rPr lang="ru-RU" b="1" dirty="0" smtClean="0">
                <a:solidFill>
                  <a:srgbClr val="C00000"/>
                </a:solidFill>
              </a:rPr>
              <a:t>учебной деятельности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Организация </a:t>
            </a:r>
            <a:r>
              <a:rPr lang="ru-RU" b="1" dirty="0" smtClean="0">
                <a:solidFill>
                  <a:srgbClr val="C00000"/>
                </a:solidFill>
              </a:rPr>
              <a:t>системы учебных действий школьника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8"/>
          </a:xfrm>
        </p:spPr>
        <p:txBody>
          <a:bodyPr>
            <a:normAutofit/>
          </a:bodyPr>
          <a:lstStyle/>
          <a:p>
            <a:r>
              <a:rPr lang="ru-RU" dirty="0" smtClean="0"/>
              <a:t>Содержание курса математики: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Целостная система специальных </a:t>
            </a:r>
            <a:r>
              <a:rPr lang="ru-RU" b="1" dirty="0" smtClean="0">
                <a:solidFill>
                  <a:srgbClr val="C00000"/>
                </a:solidFill>
              </a:rPr>
              <a:t>(ключевых) учебно-практических задач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Условия: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А) воссоздают ситуацию, в которой зарождалось то или иное понятие </a:t>
            </a:r>
            <a:r>
              <a:rPr lang="ru-RU" b="1" dirty="0" smtClean="0">
                <a:solidFill>
                  <a:srgbClr val="002060"/>
                </a:solidFill>
              </a:rPr>
              <a:t>(например, понятие числа)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Б) реальные жизненные ситуации</a:t>
            </a:r>
            <a:r>
              <a:rPr lang="ru-RU" b="1" dirty="0" smtClean="0">
                <a:solidFill>
                  <a:srgbClr val="002060"/>
                </a:solidFill>
              </a:rPr>
              <a:t> (например, введение смысла умножения)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Решение подобных задач требует </a:t>
            </a:r>
            <a:r>
              <a:rPr lang="ru-RU" b="1" dirty="0" smtClean="0">
                <a:solidFill>
                  <a:srgbClr val="C00000"/>
                </a:solidFill>
              </a:rPr>
              <a:t>организации коллективно-распределительных форм деятельности</a:t>
            </a:r>
          </a:p>
          <a:p>
            <a:pPr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курса школьной  математики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Основное математическое понятие -понятие действительного числа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 начальной школе: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целое неотрицательное число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Число – это результат счета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Число – это результат практического действия измерения величины (В.В.Давыдов)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 изучения математики на ступени НОО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100013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Формирование предметных и общих учебных умений, навыков, способов деятельности, необходимых для успешного обучения в основной школе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357430"/>
            <a:ext cx="8229600" cy="642942"/>
          </a:xfrm>
          <a:prstGeom prst="rect">
            <a:avLst/>
          </a:prstGeom>
        </p:spPr>
        <p:txBody>
          <a:bodyPr vert="horz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3000372"/>
            <a:ext cx="8410604" cy="35719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2357430"/>
            <a:ext cx="8258204" cy="1638320"/>
          </a:xfrm>
          <a:prstGeom prst="rect">
            <a:avLst/>
          </a:prstGeom>
        </p:spPr>
        <p:txBody>
          <a:bodyPr vert="horz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Содержание обучения представлено в программе по математике разделами: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4071942"/>
            <a:ext cx="8229600" cy="25025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Числа и вычисления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Текстовые задачи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Величины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Геометрические величины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14446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Планируемые результаты: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401080" cy="4717172"/>
          </a:xfrm>
        </p:spPr>
        <p:txBody>
          <a:bodyPr>
            <a:normAutofit fontScale="92500"/>
          </a:bodyPr>
          <a:lstStyle/>
          <a:p>
            <a:pPr lvl="0">
              <a:defRPr/>
            </a:pPr>
            <a:r>
              <a:rPr lang="ru-RU" dirty="0" err="1" smtClean="0">
                <a:solidFill>
                  <a:srgbClr val="002060"/>
                </a:solidFill>
              </a:rPr>
              <a:t>Сформированность</a:t>
            </a:r>
            <a:r>
              <a:rPr lang="ru-RU" dirty="0" smtClean="0">
                <a:solidFill>
                  <a:srgbClr val="002060"/>
                </a:solidFill>
              </a:rPr>
              <a:t> следующих умений:</a:t>
            </a:r>
          </a:p>
          <a:p>
            <a:pPr lvl="0">
              <a:defRPr/>
            </a:pPr>
            <a:r>
              <a:rPr lang="ru-RU" dirty="0" smtClean="0">
                <a:solidFill>
                  <a:srgbClr val="C00000"/>
                </a:solidFill>
              </a:rPr>
              <a:t>Овладение основными системами понятий (числа, арифметические действия, вычисления, величины и действия с ними, геометрические представления)</a:t>
            </a:r>
          </a:p>
          <a:p>
            <a:pPr lvl="0">
              <a:defRPr/>
            </a:pPr>
            <a:r>
              <a:rPr lang="ru-RU" dirty="0" smtClean="0">
                <a:solidFill>
                  <a:srgbClr val="C00000"/>
                </a:solidFill>
              </a:rPr>
              <a:t>Умение видеть математические проблемы в обсуждаемых ситуациях, умение формализовать условие задачи, заданное в текстовой форме, выстраивать план решения, осуществлять практику и подводить итог</a:t>
            </a:r>
          </a:p>
          <a:p>
            <a:pPr lvl="0">
              <a:defRPr/>
            </a:pPr>
            <a:r>
              <a:rPr lang="ru-RU" dirty="0" smtClean="0">
                <a:solidFill>
                  <a:srgbClr val="C00000"/>
                </a:solidFill>
              </a:rPr>
              <a:t>Умение рассуждать и обосновывать свои действия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85818"/>
          </a:xfrm>
        </p:spPr>
        <p:txBody>
          <a:bodyPr/>
          <a:lstStyle/>
          <a:p>
            <a:r>
              <a:rPr lang="ru-RU" dirty="0" smtClean="0"/>
              <a:t>Виды деятельности обучающихся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             </a:t>
            </a:r>
            <a:r>
              <a:rPr lang="ru-RU" b="1" dirty="0" smtClean="0">
                <a:solidFill>
                  <a:srgbClr val="C00000"/>
                </a:solidFill>
              </a:rPr>
              <a:t>Числа и вычисления: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умение читать, записывать, сравнивать числа в пределах 1000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Умение выполнять письменно сложение и вычитание двухзначных и трехзначных чисел в пределах 1000 и выполнять проверку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Умение применять знание табличных случаев сложения и вычитания, умножения и деления, выполнять проверку вычислений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Умение высказывать суждения с использованием математических терминов и понятий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Умение вычислять значения числовых выражений, содержащих 2-3 действия (со скобками и без них)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деятельности обучающихся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</a:t>
            </a:r>
            <a:r>
              <a:rPr lang="ru-RU" b="1" dirty="0" smtClean="0">
                <a:solidFill>
                  <a:srgbClr val="C00000"/>
                </a:solidFill>
              </a:rPr>
              <a:t>Текстовые задачи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Умение выделять слова, словосочетания, помогающие понять смысл условия задачи, ставить вопросы по ходу её решения, выбирать доказательства верности или неверности выполненного действия, обосновывать этапы решения задачи, решать задачи в 1-3 действия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273</TotalTime>
  <Words>427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Возможности реализации ФГОС средствами математики</vt:lpstr>
      <vt:lpstr>Новая задача стандарта</vt:lpstr>
      <vt:lpstr>Развитие теоретического типа мышления</vt:lpstr>
      <vt:lpstr>Содержание курса математики:</vt:lpstr>
      <vt:lpstr>Содержание курса школьной  математики </vt:lpstr>
      <vt:lpstr>Цель изучения математики на ступени НОО</vt:lpstr>
      <vt:lpstr>Планируемые результаты: </vt:lpstr>
      <vt:lpstr>Виды деятельности обучающихся</vt:lpstr>
      <vt:lpstr>Виды деятельности обучающихся</vt:lpstr>
      <vt:lpstr>Виды деятельности обучающихся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реализации ФГОС средствами математики</dc:title>
  <dc:creator>www.PHILka.RU</dc:creator>
  <cp:lastModifiedBy>www.PHILka.RU</cp:lastModifiedBy>
  <cp:revision>25</cp:revision>
  <dcterms:created xsi:type="dcterms:W3CDTF">2012-10-15T05:13:44Z</dcterms:created>
  <dcterms:modified xsi:type="dcterms:W3CDTF">2012-10-16T06:24:25Z</dcterms:modified>
</cp:coreProperties>
</file>