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41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88" r:id="rId25"/>
    <p:sldId id="289" r:id="rId26"/>
    <p:sldId id="284" r:id="rId27"/>
    <p:sldId id="285" r:id="rId28"/>
    <p:sldId id="278" r:id="rId29"/>
    <p:sldId id="279" r:id="rId30"/>
    <p:sldId id="290" r:id="rId31"/>
    <p:sldId id="291" r:id="rId32"/>
    <p:sldId id="286" r:id="rId33"/>
    <p:sldId id="287" r:id="rId34"/>
    <p:sldId id="280" r:id="rId35"/>
    <p:sldId id="281" r:id="rId36"/>
    <p:sldId id="292" r:id="rId37"/>
    <p:sldId id="293" r:id="rId38"/>
    <p:sldId id="282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66" autoAdjust="0"/>
  </p:normalViewPr>
  <p:slideViewPr>
    <p:cSldViewPr>
      <p:cViewPr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B6A-A6AB-4CF5-957D-A18C56C425EB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8F1A-42CB-4CD5-B6A7-8DC490847E02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3E5A-4DB8-43D6-BEE3-B5FF90F26B2C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9E05-9AAB-4CD8-A61A-ABB063101AAD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5" name="Овал 2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8" name="Овал 3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1" name="Овал 5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8A00-0FD5-442B-89B9-AFF4D71029C9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9EDC-5B00-4336-861A-59B941362F57}" type="datetime1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B74D-7E7A-4AC1-AFB4-E417252A375C}" type="datetime1">
              <a:rPr lang="ru-RU" smtClean="0"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E063-710F-42E5-AE79-245C46484461}" type="datetime1">
              <a:rPr lang="ru-RU" smtClean="0"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FEF1-B68B-410A-A23D-D49025D82040}" type="datetime1">
              <a:rPr lang="ru-RU" smtClean="0"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B5BC-2DF7-435D-889F-F56879F26553}" type="datetime1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52E9-69C1-4EB3-A37B-461EA9593B92}" type="datetime1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6C4E-E727-4FC0-BBFE-DF80C68C6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9986-D64A-4FEF-A224-D730CE61D022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000372"/>
            <a:ext cx="4725133" cy="3214710"/>
          </a:xfrm>
        </p:spPr>
        <p:txBody>
          <a:bodyPr>
            <a:normAutofit/>
          </a:bodyPr>
          <a:lstStyle/>
          <a:p>
            <a:pPr algn="r"/>
            <a:r>
              <a:rPr lang="ru-RU" sz="3100" i="1" dirty="0" smtClean="0">
                <a:solidFill>
                  <a:schemeClr val="accent4">
                    <a:lumMod val="75000"/>
                  </a:schemeClr>
                </a:solidFill>
              </a:rPr>
              <a:t>Мир растений – это величайшее чудо природы,  наше целительное богатство и царство красоты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Л. Н. Толстой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71480"/>
            <a:ext cx="54925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Удивительный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мир растений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6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6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\Documents\Конкурс УЧИТЕЛЬ ГОДА 2011\Конкурсный урок\изображения\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076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дежда\Documents\Конкурс УЧИТЕЛЬ ГОДА 2011\Конкурсный урок\изображения\54068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12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дежда\Documents\Конкурс УЧИТЕЛЬ ГОДА 2011\Конкурсный урок\изображения\1288168692_rrrrr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дежда\Documents\Конкурс УЧИТЕЛЬ ГОДА 2011\Конкурсный урок\изображения\1277449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349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дежда\Documents\Конкурс УЧИТЕЛЬ ГОДА 2011\Конкурсный урок\изображения\car0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29322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дежда\Documents\Конкурс УЧИТЕЛЬ ГОДА 2011\Конкурсный урок\изображения\denonsk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9429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492875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дежда\Documents\Конкурс УЧИТЕЛЬ ГОДА 2011\Конкурсный урок\изображения\Devoniansc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дежда\Documents\Конкурс УЧИТЕЛЬ ГОДА 2011\Конкурсный урок\изображения\devoon_plant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288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492875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ocuments\Конкурс УЧИТЕЛЬ ГОДА 2011\Конкурсный урок\изображения\L11_Devonian_Life_More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444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дежда\Documents\Конкурс УЧИТЕЛЬ ГОДА 2011\Конкурсный урок\изображения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505" y="0"/>
            <a:ext cx="9202183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57f85bd6d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6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7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_s11272"/>
          <p:cNvSpPr txBox="1">
            <a:spLocks noChangeArrowheads="1"/>
          </p:cNvSpPr>
          <p:nvPr/>
        </p:nvSpPr>
        <p:spPr>
          <a:xfrm>
            <a:off x="3071802" y="285728"/>
            <a:ext cx="2870200" cy="492125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28575">
            <a:solidFill>
              <a:srgbClr val="FF0000"/>
            </a:solidFill>
            <a:round/>
          </a:ln>
        </p:spPr>
        <p:txBody>
          <a:bodyPr vert="horz" wrap="none" lIns="0" tIns="0" rIns="0" bIns="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Папоротникообразные</a:t>
            </a:r>
          </a:p>
        </p:txBody>
      </p:sp>
      <p:cxnSp>
        <p:nvCxnSpPr>
          <p:cNvPr id="5" name="_s11271"/>
          <p:cNvCxnSpPr>
            <a:cxnSpLocks noChangeShapeType="1"/>
          </p:cNvCxnSpPr>
          <p:nvPr/>
        </p:nvCxnSpPr>
        <p:spPr bwMode="auto">
          <a:xfrm rot="5400000" flipH="1" flipV="1">
            <a:off x="2695564" y="-411184"/>
            <a:ext cx="433387" cy="28844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" name="_s11269"/>
          <p:cNvCxnSpPr>
            <a:cxnSpLocks noChangeShapeType="1"/>
          </p:cNvCxnSpPr>
          <p:nvPr/>
        </p:nvCxnSpPr>
        <p:spPr bwMode="auto">
          <a:xfrm rot="16200000" flipV="1">
            <a:off x="5568146" y="-399278"/>
            <a:ext cx="433387" cy="28606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" name="_s11273"/>
          <p:cNvSpPr>
            <a:spLocks noChangeArrowheads="1"/>
          </p:cNvSpPr>
          <p:nvPr/>
        </p:nvSpPr>
        <p:spPr bwMode="auto">
          <a:xfrm>
            <a:off x="214302" y="1285853"/>
            <a:ext cx="2462212" cy="500063"/>
          </a:xfrm>
          <a:prstGeom prst="roundRect">
            <a:avLst>
              <a:gd name="adj" fmla="val 16667"/>
            </a:avLst>
          </a:prstGeom>
          <a:solidFill>
            <a:srgbClr val="FF00FF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dirty="0">
                <a:latin typeface="Calibri" pitchFamily="34" charset="0"/>
              </a:rPr>
              <a:t>Папоротниковидные </a:t>
            </a:r>
          </a:p>
        </p:txBody>
      </p:sp>
      <p:sp>
        <p:nvSpPr>
          <p:cNvPr id="8" name="_s11274"/>
          <p:cNvSpPr>
            <a:spLocks noChangeArrowheads="1"/>
          </p:cNvSpPr>
          <p:nvPr/>
        </p:nvSpPr>
        <p:spPr bwMode="auto">
          <a:xfrm>
            <a:off x="3071802" y="1285853"/>
            <a:ext cx="2462212" cy="500063"/>
          </a:xfrm>
          <a:prstGeom prst="roundRect">
            <a:avLst>
              <a:gd name="adj" fmla="val 16667"/>
            </a:avLst>
          </a:prstGeom>
          <a:solidFill>
            <a:srgbClr val="FF00FF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dirty="0">
                <a:latin typeface="Calibri" pitchFamily="34" charset="0"/>
              </a:rPr>
              <a:t>Хвощевидные </a:t>
            </a:r>
          </a:p>
        </p:txBody>
      </p:sp>
      <p:cxnSp>
        <p:nvCxnSpPr>
          <p:cNvPr id="9" name="_s11270"/>
          <p:cNvCxnSpPr>
            <a:cxnSpLocks noChangeShapeType="1"/>
          </p:cNvCxnSpPr>
          <p:nvPr/>
        </p:nvCxnSpPr>
        <p:spPr bwMode="auto">
          <a:xfrm rot="5400000" flipH="1" flipV="1">
            <a:off x="4132252" y="1025503"/>
            <a:ext cx="433387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_s11275"/>
          <p:cNvSpPr>
            <a:spLocks noChangeArrowheads="1"/>
          </p:cNvSpPr>
          <p:nvPr/>
        </p:nvSpPr>
        <p:spPr bwMode="auto">
          <a:xfrm>
            <a:off x="6143614" y="1247753"/>
            <a:ext cx="2303463" cy="538163"/>
          </a:xfrm>
          <a:prstGeom prst="roundRect">
            <a:avLst>
              <a:gd name="adj" fmla="val 16667"/>
            </a:avLst>
          </a:prstGeom>
          <a:solidFill>
            <a:srgbClr val="FF00FF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dirty="0">
                <a:latin typeface="Calibri" pitchFamily="34" charset="0"/>
              </a:rPr>
              <a:t>Плауновидные </a:t>
            </a:r>
          </a:p>
        </p:txBody>
      </p:sp>
      <p:pic>
        <p:nvPicPr>
          <p:cNvPr id="11" name="Picture 2" descr="E:\Форум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27" y="2071666"/>
            <a:ext cx="21002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77" y="2144691"/>
            <a:ext cx="2271712" cy="2663825"/>
          </a:xfrm>
          <a:prstGeom prst="rect">
            <a:avLst/>
          </a:prstGeom>
          <a:noFill/>
        </p:spPr>
      </p:pic>
      <p:pic>
        <p:nvPicPr>
          <p:cNvPr id="13" name="Picture 16" descr="46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714" y="2001816"/>
            <a:ext cx="2387600" cy="2808287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2857" y="4643446"/>
          <a:ext cx="2467429" cy="2274063"/>
        </p:xfrm>
        <a:graphic>
          <a:graphicData uri="http://schemas.openxmlformats.org/drawingml/2006/table">
            <a:tbl>
              <a:tblPr/>
              <a:tblGrid>
                <a:gridCol w="2467429"/>
              </a:tblGrid>
              <a:tr h="227406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Наземные травы </a:t>
                      </a:r>
                    </a:p>
                    <a:p>
                      <a:r>
                        <a:rPr lang="ru-RU" dirty="0" smtClean="0"/>
                        <a:t>до 1 м в высоту (встречаются древовидные формы). Имеют перисто-рассеченные листья,</a:t>
                      </a:r>
                      <a:r>
                        <a:rPr lang="ru-RU" baseline="0" dirty="0" smtClean="0"/>
                        <a:t> - вайи.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091543" y="4714884"/>
          <a:ext cx="2554514" cy="2034259"/>
        </p:xfrm>
        <a:graphic>
          <a:graphicData uri="http://schemas.openxmlformats.org/drawingml/2006/table">
            <a:tbl>
              <a:tblPr/>
              <a:tblGrid>
                <a:gridCol w="2554514"/>
              </a:tblGrid>
              <a:tr h="2034259">
                <a:tc>
                  <a:txBody>
                    <a:bodyPr/>
                    <a:lstStyle/>
                    <a:p>
                      <a:r>
                        <a:rPr lang="ru-RU" dirty="0" smtClean="0"/>
                        <a:t>Невысокие жесткие травы с мутовчатым расположением мелких чешуевидных листьев.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52457" y="4643446"/>
          <a:ext cx="2641600" cy="2091183"/>
        </p:xfrm>
        <a:graphic>
          <a:graphicData uri="http://schemas.openxmlformats.org/drawingml/2006/table">
            <a:tbl>
              <a:tblPr/>
              <a:tblGrid>
                <a:gridCol w="2641600"/>
              </a:tblGrid>
              <a:tr h="2091183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Многолетние травянистые вечнозеленые растения. Имеют простые некрупные</a:t>
                      </a:r>
                      <a:r>
                        <a:rPr lang="ru-RU" baseline="0" dirty="0" smtClean="0"/>
                        <a:t> узкие листья.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001b952d4c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29322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1b952d4c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ПАПОРОТНИК-ОРЛЯК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vosch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14974" cy="648822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6116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vosch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14974" cy="648822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14678" y="5786454"/>
            <a:ext cx="386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ХВОЩ ЛЕСНОЙ</a:t>
            </a:r>
            <a:endParaRPr lang="ru-RU" sz="4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лаун-бара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286380" cy="628654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ун-бара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286380" cy="628654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5643578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ПЛАУН-БАРАНЕЦ</a:t>
            </a:r>
            <a:endParaRPr lang="ru-RU" sz="4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0_cbcc_8d320a7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0_cbcc_8d320a7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5500702"/>
            <a:ext cx="8358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ПАПОРОТНИК-СТРАУСНИК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Atkuyrugu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429288" cy="629104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2088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14338"/>
            <a:ext cx="9144001" cy="707233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6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Atkuyrugu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429288" cy="629104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5643578"/>
            <a:ext cx="5502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ХВОЩ БОЛОТНЫЙ</a:t>
            </a:r>
            <a:endParaRPr lang="ru-RU" sz="4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плаун булавовид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357850" cy="647095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ун булавовид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357850" cy="647095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929330"/>
            <a:ext cx="5305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ПЛАУН БУЛАВОВИДНЫЙ</a:t>
            </a:r>
            <a:endParaRPr lang="ru-RU" sz="3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Paporotni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9480" cy="628654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aporotni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87" y="214290"/>
            <a:ext cx="8561755" cy="642942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5643578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ЩИТОВНИК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715000" cy="642939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715000" cy="6429396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5357826"/>
            <a:ext cx="4530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ХВОЩ ПОЛЕВОЙ</a:t>
            </a:r>
            <a:endParaRPr lang="ru-RU" sz="4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3" name="Picture 3" descr="p2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500726" cy="6429420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p2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500726" cy="6429420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43042" y="6000768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ПЛАУН БУЛАВОВИДНЫЙ </a:t>
            </a:r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Фёдоровского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445263_724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2258" cy="68580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509136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0350" cy="6858000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0076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ffcf52cb696d35c9d4633117c60ef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0760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e7e0c0ff6a3aa9e092cea66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2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5072098" cy="6297634"/>
          </a:xfrm>
        </p:spPr>
        <p:txBody>
          <a:bodyPr>
            <a:normAutofit/>
          </a:bodyPr>
          <a:lstStyle/>
          <a:p>
            <a:pPr algn="r"/>
            <a: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Волшебный папоротника цветок</a:t>
            </a:r>
            <a:b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Из года в год славяне отыскать хотели.</a:t>
            </a:r>
            <a:b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 ночь на Иванов день он по приданию цветет</a:t>
            </a:r>
            <a:r>
              <a:rPr lang="ru-RU" sz="20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…</a:t>
            </a:r>
            <a:br>
              <a:rPr lang="ru-RU" sz="20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sz="2000" b="1" i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 существует ли цветок на самом деле?</a:t>
            </a:r>
            <a:endParaRPr lang="ru-RU" sz="2000" b="1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Содержимое 3" descr="Иван_Купала_роспись_И__Бахирева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3500462" cy="6167459"/>
          </a:xfrm>
        </p:spPr>
      </p:pic>
      <p:pic>
        <p:nvPicPr>
          <p:cNvPr id="1026" name="Picture 2" descr="C:\Users\надежда\Documents\Конкурс УЧИТЕЛЬ ГОДА 2011\Конкурсный урок\иван купала\runa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976306" cy="998273"/>
          </a:xfrm>
          <a:prstGeom prst="rect">
            <a:avLst/>
          </a:prstGeom>
          <a:noFill/>
        </p:spPr>
      </p:pic>
      <p:pic>
        <p:nvPicPr>
          <p:cNvPr id="7" name="Picture 2" descr="C:\Users\надежда\Documents\Конкурс УЧИТЕЛЬ ГОДА 2011\Конкурсный урок\иван купала\runa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714356"/>
            <a:ext cx="976306" cy="998273"/>
          </a:xfrm>
          <a:prstGeom prst="rect">
            <a:avLst/>
          </a:prstGeom>
          <a:noFill/>
        </p:spPr>
      </p:pic>
      <p:pic>
        <p:nvPicPr>
          <p:cNvPr id="8" name="Picture 2" descr="C:\Users\надежда\Documents\Конкурс УЧИТЕЛЬ ГОДА 2011\Конкурсный урок\иван купала\runa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636"/>
            <a:ext cx="990700" cy="1012991"/>
          </a:xfrm>
          <a:prstGeom prst="rect">
            <a:avLst/>
          </a:prstGeom>
          <a:noFill/>
        </p:spPr>
      </p:pic>
      <p:pic>
        <p:nvPicPr>
          <p:cNvPr id="1028" name="Picture 4" descr="C:\Users\надежда\Documents\Конкурс УЧИТЕЛЬ ГОДА 2011\Конкурсный урок\иван купала\СВАРОЖ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480"/>
            <a:ext cx="1290627" cy="1315490"/>
          </a:xfrm>
          <a:prstGeom prst="rect">
            <a:avLst/>
          </a:prstGeom>
          <a:noFill/>
        </p:spPr>
      </p:pic>
      <p:pic>
        <p:nvPicPr>
          <p:cNvPr id="13" name="Picture 4" descr="C:\Users\надежда\Documents\Конкурс УЧИТЕЛЬ ГОДА 2011\Конкурсный урок\иван купала\СВАРОЖ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57760"/>
            <a:ext cx="1290627" cy="1315490"/>
          </a:xfrm>
          <a:prstGeom prst="rect">
            <a:avLst/>
          </a:prstGeom>
          <a:noFill/>
        </p:spPr>
      </p:pic>
      <p:pic>
        <p:nvPicPr>
          <p:cNvPr id="14" name="Picture 4" descr="C:\Users\надежда\Documents\Конкурс УЧИТЕЛЬ ГОДА 2011\Конкурсный урок\иван купала\СВАРОЖИ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929198"/>
            <a:ext cx="1206344" cy="1229585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929322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14414" y="714355"/>
            <a:ext cx="7572428" cy="2714645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Откуда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произошли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папоротникообразные?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ocuments\Конкурс УЧИТЕЛЬ ГОДА 2011\Конкурсный урок\изображен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3086096" cy="308609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7219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Фёдоровского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618</Words>
  <Application>Microsoft Office PowerPoint</Application>
  <PresentationFormat>Экран (4:3)</PresentationFormat>
  <Paragraphs>61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Волшебный папоротника цветок Из года в год славяне отыскать хотели. В ночь на Иванов день он по приданию цветет… А существует ли цветок на самом деле?</vt:lpstr>
      <vt:lpstr>Откуда  произошли  папоротникообразные?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ПАПОРОТНИК-ОРЛЯК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21</cp:revision>
  <dcterms:created xsi:type="dcterms:W3CDTF">2011-03-04T19:32:38Z</dcterms:created>
  <dcterms:modified xsi:type="dcterms:W3CDTF">2011-11-13T17:30:51Z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