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90" r:id="rId3"/>
    <p:sldId id="257" r:id="rId4"/>
    <p:sldId id="256" r:id="rId5"/>
    <p:sldId id="258" r:id="rId6"/>
    <p:sldId id="28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3" r:id="rId19"/>
    <p:sldId id="275" r:id="rId20"/>
    <p:sldId id="280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9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16" autoAdjust="0"/>
    <p:restoredTop sz="94660"/>
  </p:normalViewPr>
  <p:slideViewPr>
    <p:cSldViewPr>
      <p:cViewPr>
        <p:scale>
          <a:sx n="62" d="100"/>
          <a:sy n="62" d="100"/>
        </p:scale>
        <p:origin x="-141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1AA2F4-5729-4263-A46F-25B57BDB8284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</dgm:pt>
    <dgm:pt modelId="{A0961490-5DC4-48FE-96A2-529A83EB68CF}">
      <dgm:prSet phldrT="[Текст]"/>
      <dgm:spPr/>
      <dgm:t>
        <a:bodyPr/>
        <a:lstStyle/>
        <a:p>
          <a:r>
            <a:rPr lang="ru-RU" dirty="0" smtClean="0"/>
            <a:t>XVIII в</a:t>
          </a:r>
          <a:endParaRPr lang="ru-RU" dirty="0"/>
        </a:p>
      </dgm:t>
    </dgm:pt>
    <dgm:pt modelId="{7FD86CBE-F3A1-4718-A9F8-99F67AB8D05F}" type="sibTrans" cxnId="{43D397D4-25FB-4AD6-B8BC-548D8F2383F5}">
      <dgm:prSet/>
      <dgm:spPr/>
      <dgm:t>
        <a:bodyPr/>
        <a:lstStyle/>
        <a:p>
          <a:endParaRPr lang="ru-RU"/>
        </a:p>
      </dgm:t>
    </dgm:pt>
    <dgm:pt modelId="{B6069180-289A-4B8D-9D58-09B0CED54260}" type="parTrans" cxnId="{43D397D4-25FB-4AD6-B8BC-548D8F2383F5}">
      <dgm:prSet/>
      <dgm:spPr/>
      <dgm:t>
        <a:bodyPr/>
        <a:lstStyle/>
        <a:p>
          <a:endParaRPr lang="ru-RU"/>
        </a:p>
      </dgm:t>
    </dgm:pt>
    <dgm:pt modelId="{30A66559-3DB2-4964-955B-C8CB241D17FA}">
      <dgm:prSet phldrT="[Текст]"/>
      <dgm:spPr/>
      <dgm:t>
        <a:bodyPr/>
        <a:lstStyle/>
        <a:p>
          <a:r>
            <a:rPr lang="ru-RU" dirty="0" smtClean="0"/>
            <a:t>XVII в</a:t>
          </a:r>
          <a:endParaRPr lang="ru-RU" dirty="0"/>
        </a:p>
      </dgm:t>
    </dgm:pt>
    <dgm:pt modelId="{F0FE09A1-3201-46EE-A66A-C500C23A2EE0}" type="sibTrans" cxnId="{031D0DCA-807E-4BB7-9908-9BD0DD6C1EB8}">
      <dgm:prSet/>
      <dgm:spPr/>
      <dgm:t>
        <a:bodyPr/>
        <a:lstStyle/>
        <a:p>
          <a:endParaRPr lang="ru-RU"/>
        </a:p>
      </dgm:t>
    </dgm:pt>
    <dgm:pt modelId="{5EF18EF0-11C1-43AA-A4EA-EB18902405A4}" type="parTrans" cxnId="{031D0DCA-807E-4BB7-9908-9BD0DD6C1EB8}">
      <dgm:prSet/>
      <dgm:spPr/>
      <dgm:t>
        <a:bodyPr/>
        <a:lstStyle/>
        <a:p>
          <a:endParaRPr lang="ru-RU"/>
        </a:p>
      </dgm:t>
    </dgm:pt>
    <dgm:pt modelId="{25819916-2B4A-45BD-B9C8-511DDDD2D4B8}">
      <dgm:prSet phldrT="[Текст]"/>
      <dgm:spPr/>
      <dgm:t>
        <a:bodyPr/>
        <a:lstStyle/>
        <a:p>
          <a:r>
            <a:rPr lang="ru-RU" dirty="0" err="1" smtClean="0"/>
            <a:t>XVв</a:t>
          </a:r>
          <a:endParaRPr lang="ru-RU" dirty="0"/>
        </a:p>
      </dgm:t>
    </dgm:pt>
    <dgm:pt modelId="{7120DB40-7D0C-4521-906C-5AA250A568E5}" type="sibTrans" cxnId="{73F56FF5-FA90-4ECF-A101-1C13CBC9B50A}">
      <dgm:prSet/>
      <dgm:spPr/>
      <dgm:t>
        <a:bodyPr/>
        <a:lstStyle/>
        <a:p>
          <a:endParaRPr lang="ru-RU"/>
        </a:p>
      </dgm:t>
    </dgm:pt>
    <dgm:pt modelId="{F47CD716-BC13-41CE-83BE-F6F97648078E}" type="parTrans" cxnId="{73F56FF5-FA90-4ECF-A101-1C13CBC9B50A}">
      <dgm:prSet/>
      <dgm:spPr/>
      <dgm:t>
        <a:bodyPr/>
        <a:lstStyle/>
        <a:p>
          <a:endParaRPr lang="ru-RU"/>
        </a:p>
      </dgm:t>
    </dgm:pt>
    <dgm:pt modelId="{70821D92-681F-4F98-BF6C-6AC941C953FA}" type="pres">
      <dgm:prSet presAssocID="{AB1AA2F4-5729-4263-A46F-25B57BDB8284}" presName="CompostProcess" presStyleCnt="0">
        <dgm:presLayoutVars>
          <dgm:dir/>
          <dgm:resizeHandles val="exact"/>
        </dgm:presLayoutVars>
      </dgm:prSet>
      <dgm:spPr/>
    </dgm:pt>
    <dgm:pt modelId="{92502F23-8446-4D8B-8C8F-0EFEBD7BC67B}" type="pres">
      <dgm:prSet presAssocID="{AB1AA2F4-5729-4263-A46F-25B57BDB8284}" presName="arrow" presStyleLbl="bgShp" presStyleIdx="0" presStyleCnt="1"/>
      <dgm:spPr/>
    </dgm:pt>
    <dgm:pt modelId="{9976701B-898C-486E-94B5-F3000E1E632D}" type="pres">
      <dgm:prSet presAssocID="{AB1AA2F4-5729-4263-A46F-25B57BDB8284}" presName="linearProcess" presStyleCnt="0"/>
      <dgm:spPr/>
    </dgm:pt>
    <dgm:pt modelId="{32D57A2D-5DC5-4D96-A638-60B9556FCCCE}" type="pres">
      <dgm:prSet presAssocID="{25819916-2B4A-45BD-B9C8-511DDDD2D4B8}" presName="textNode" presStyleLbl="node1" presStyleIdx="0" presStyleCnt="3" custScaleY="79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DF932-1DA1-4C13-807D-349A0B4554E5}" type="pres">
      <dgm:prSet presAssocID="{7120DB40-7D0C-4521-906C-5AA250A568E5}" presName="sibTrans" presStyleCnt="0"/>
      <dgm:spPr/>
    </dgm:pt>
    <dgm:pt modelId="{A19B14F9-411A-46F2-9EAF-8E418E25B9D4}" type="pres">
      <dgm:prSet presAssocID="{30A66559-3DB2-4964-955B-C8CB241D17FA}" presName="textNode" presStyleLbl="node1" presStyleIdx="1" presStyleCnt="3" custScaleY="79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7A29D-1769-4D0E-8144-A51E920904B7}" type="pres">
      <dgm:prSet presAssocID="{F0FE09A1-3201-46EE-A66A-C500C23A2EE0}" presName="sibTrans" presStyleCnt="0"/>
      <dgm:spPr/>
    </dgm:pt>
    <dgm:pt modelId="{C96E4AE0-C918-4D19-BB07-7402CDD4F59F}" type="pres">
      <dgm:prSet presAssocID="{A0961490-5DC4-48FE-96A2-529A83EB68CF}" presName="textNode" presStyleLbl="node1" presStyleIdx="2" presStyleCnt="3" custScaleY="79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CC7003-590B-4A73-AD6B-7459E80CCFE8}" type="presOf" srcId="{AB1AA2F4-5729-4263-A46F-25B57BDB8284}" destId="{70821D92-681F-4F98-BF6C-6AC941C953FA}" srcOrd="0" destOrd="0" presId="urn:microsoft.com/office/officeart/2005/8/layout/hProcess9"/>
    <dgm:cxn modelId="{73F56FF5-FA90-4ECF-A101-1C13CBC9B50A}" srcId="{AB1AA2F4-5729-4263-A46F-25B57BDB8284}" destId="{25819916-2B4A-45BD-B9C8-511DDDD2D4B8}" srcOrd="0" destOrd="0" parTransId="{F47CD716-BC13-41CE-83BE-F6F97648078E}" sibTransId="{7120DB40-7D0C-4521-906C-5AA250A568E5}"/>
    <dgm:cxn modelId="{43D397D4-25FB-4AD6-B8BC-548D8F2383F5}" srcId="{AB1AA2F4-5729-4263-A46F-25B57BDB8284}" destId="{A0961490-5DC4-48FE-96A2-529A83EB68CF}" srcOrd="2" destOrd="0" parTransId="{B6069180-289A-4B8D-9D58-09B0CED54260}" sibTransId="{7FD86CBE-F3A1-4718-A9F8-99F67AB8D05F}"/>
    <dgm:cxn modelId="{D1C1CA00-2BB3-4A40-86A5-47A80455F68F}" type="presOf" srcId="{25819916-2B4A-45BD-B9C8-511DDDD2D4B8}" destId="{32D57A2D-5DC5-4D96-A638-60B9556FCCCE}" srcOrd="0" destOrd="0" presId="urn:microsoft.com/office/officeart/2005/8/layout/hProcess9"/>
    <dgm:cxn modelId="{A57F044E-BD72-498F-8851-BEF91C4BAC9A}" type="presOf" srcId="{A0961490-5DC4-48FE-96A2-529A83EB68CF}" destId="{C96E4AE0-C918-4D19-BB07-7402CDD4F59F}" srcOrd="0" destOrd="0" presId="urn:microsoft.com/office/officeart/2005/8/layout/hProcess9"/>
    <dgm:cxn modelId="{031D0DCA-807E-4BB7-9908-9BD0DD6C1EB8}" srcId="{AB1AA2F4-5729-4263-A46F-25B57BDB8284}" destId="{30A66559-3DB2-4964-955B-C8CB241D17FA}" srcOrd="1" destOrd="0" parTransId="{5EF18EF0-11C1-43AA-A4EA-EB18902405A4}" sibTransId="{F0FE09A1-3201-46EE-A66A-C500C23A2EE0}"/>
    <dgm:cxn modelId="{4EAA91FB-AD83-4183-B5A3-62F15B3B5929}" type="presOf" srcId="{30A66559-3DB2-4964-955B-C8CB241D17FA}" destId="{A19B14F9-411A-46F2-9EAF-8E418E25B9D4}" srcOrd="0" destOrd="0" presId="urn:microsoft.com/office/officeart/2005/8/layout/hProcess9"/>
    <dgm:cxn modelId="{56757860-02EC-4478-AF9A-1D33C091287B}" type="presParOf" srcId="{70821D92-681F-4F98-BF6C-6AC941C953FA}" destId="{92502F23-8446-4D8B-8C8F-0EFEBD7BC67B}" srcOrd="0" destOrd="0" presId="urn:microsoft.com/office/officeart/2005/8/layout/hProcess9"/>
    <dgm:cxn modelId="{378A5C55-228F-4D39-B54A-DD4867AFA10E}" type="presParOf" srcId="{70821D92-681F-4F98-BF6C-6AC941C953FA}" destId="{9976701B-898C-486E-94B5-F3000E1E632D}" srcOrd="1" destOrd="0" presId="urn:microsoft.com/office/officeart/2005/8/layout/hProcess9"/>
    <dgm:cxn modelId="{804260AA-5CF7-4938-8C84-CFC83BFF36F8}" type="presParOf" srcId="{9976701B-898C-486E-94B5-F3000E1E632D}" destId="{32D57A2D-5DC5-4D96-A638-60B9556FCCCE}" srcOrd="0" destOrd="0" presId="urn:microsoft.com/office/officeart/2005/8/layout/hProcess9"/>
    <dgm:cxn modelId="{5189D61E-84AA-4F00-8B71-46D55AAD14D3}" type="presParOf" srcId="{9976701B-898C-486E-94B5-F3000E1E632D}" destId="{4E5DF932-1DA1-4C13-807D-349A0B4554E5}" srcOrd="1" destOrd="0" presId="urn:microsoft.com/office/officeart/2005/8/layout/hProcess9"/>
    <dgm:cxn modelId="{17C7A10C-4FC3-47BE-8C4F-2E5333D4384D}" type="presParOf" srcId="{9976701B-898C-486E-94B5-F3000E1E632D}" destId="{A19B14F9-411A-46F2-9EAF-8E418E25B9D4}" srcOrd="2" destOrd="0" presId="urn:microsoft.com/office/officeart/2005/8/layout/hProcess9"/>
    <dgm:cxn modelId="{C7536977-8530-4B86-8594-1572F6955C71}" type="presParOf" srcId="{9976701B-898C-486E-94B5-F3000E1E632D}" destId="{0D07A29D-1769-4D0E-8144-A51E920904B7}" srcOrd="3" destOrd="0" presId="urn:microsoft.com/office/officeart/2005/8/layout/hProcess9"/>
    <dgm:cxn modelId="{95BC86E5-8F6D-48CC-98A3-50318B7CB2C9}" type="presParOf" srcId="{9976701B-898C-486E-94B5-F3000E1E632D}" destId="{C96E4AE0-C918-4D19-BB07-7402CDD4F59F}" srcOrd="4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Муниципальное Образовательное Учреждение « Лицей № 17»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 «Практики»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                                       Выполнили: 6Б</a:t>
            </a:r>
          </a:p>
          <a:p>
            <a:pPr>
              <a:buNone/>
            </a:pPr>
            <a:r>
              <a:rPr lang="ru-RU" b="1" dirty="0" smtClean="0"/>
              <a:t>                                                1)Гвоздева Алина</a:t>
            </a:r>
          </a:p>
          <a:p>
            <a:pPr>
              <a:buNone/>
            </a:pPr>
            <a:r>
              <a:rPr lang="ru-RU" b="1" dirty="0" smtClean="0"/>
              <a:t>                                                2) Полосухина Валя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6286520"/>
            <a:ext cx="2438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г. Березовский 2012 г.</a:t>
            </a:r>
            <a:endParaRPr lang="ru-RU" b="1" dirty="0"/>
          </a:p>
        </p:txBody>
      </p:sp>
      <p:sp>
        <p:nvSpPr>
          <p:cNvPr id="5" name="Кольцо 4"/>
          <p:cNvSpPr/>
          <p:nvPr/>
        </p:nvSpPr>
        <p:spPr>
          <a:xfrm>
            <a:off x="0" y="1071546"/>
            <a:ext cx="1080000" cy="1080000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314059">
            <a:off x="560014" y="1313066"/>
            <a:ext cx="357190" cy="30718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05965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F053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214414" y="2071678"/>
            <a:ext cx="7929586" cy="4786322"/>
          </a:xfrm>
          <a:prstGeom prst="rect">
            <a:avLst/>
          </a:prstGeom>
        </p:spPr>
      </p:pic>
      <p:pic>
        <p:nvPicPr>
          <p:cNvPr id="6" name="Рисунок 5" descr="валя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Кольцо 6"/>
          <p:cNvSpPr/>
          <p:nvPr/>
        </p:nvSpPr>
        <p:spPr>
          <a:xfrm>
            <a:off x="285720" y="285728"/>
            <a:ext cx="1080000" cy="1080000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314059">
            <a:off x="1274361" y="170059"/>
            <a:ext cx="357190" cy="30718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F053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071538" y="714355"/>
            <a:ext cx="8072462" cy="6143669"/>
          </a:xfrm>
          <a:prstGeom prst="rect">
            <a:avLst/>
          </a:prstGeom>
        </p:spPr>
      </p:pic>
      <p:pic>
        <p:nvPicPr>
          <p:cNvPr id="6" name="Рисунок 5" descr="валя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Кольцо 6"/>
          <p:cNvSpPr/>
          <p:nvPr/>
        </p:nvSpPr>
        <p:spPr>
          <a:xfrm>
            <a:off x="285720" y="285728"/>
            <a:ext cx="1080000" cy="1080000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314059">
            <a:off x="1274361" y="170059"/>
            <a:ext cx="357190" cy="30718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F053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00198" y="1500174"/>
            <a:ext cx="7643802" cy="5357826"/>
          </a:xfrm>
          <a:prstGeom prst="rect">
            <a:avLst/>
          </a:prstGeom>
        </p:spPr>
      </p:pic>
      <p:pic>
        <p:nvPicPr>
          <p:cNvPr id="6" name="Рисунок 5" descr="валя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Кольцо 6"/>
          <p:cNvSpPr/>
          <p:nvPr/>
        </p:nvSpPr>
        <p:spPr>
          <a:xfrm>
            <a:off x="285720" y="285728"/>
            <a:ext cx="1080000" cy="1080000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314059">
            <a:off x="1274361" y="170059"/>
            <a:ext cx="357190" cy="30718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F053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702606" y="1714488"/>
            <a:ext cx="7441426" cy="5143512"/>
          </a:xfrm>
          <a:prstGeom prst="rect">
            <a:avLst/>
          </a:prstGeom>
        </p:spPr>
      </p:pic>
      <p:pic>
        <p:nvPicPr>
          <p:cNvPr id="6" name="Рисунок 5" descr="валя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Кольцо 6"/>
          <p:cNvSpPr/>
          <p:nvPr/>
        </p:nvSpPr>
        <p:spPr>
          <a:xfrm>
            <a:off x="285720" y="285728"/>
            <a:ext cx="1080000" cy="1080000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314059">
            <a:off x="1274361" y="170059"/>
            <a:ext cx="357190" cy="30718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g2.1tv.ru/images/rating/sti_24_01_20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71802" y="2214554"/>
            <a:ext cx="5143536" cy="4418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Кольцо 6"/>
          <p:cNvSpPr/>
          <p:nvPr/>
        </p:nvSpPr>
        <p:spPr>
          <a:xfrm>
            <a:off x="285720" y="285728"/>
            <a:ext cx="1080000" cy="1080000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314059">
            <a:off x="1274361" y="170059"/>
            <a:ext cx="357190" cy="30718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аля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Кольцо 6"/>
          <p:cNvSpPr/>
          <p:nvPr/>
        </p:nvSpPr>
        <p:spPr>
          <a:xfrm>
            <a:off x="285720" y="285728"/>
            <a:ext cx="1080000" cy="1080000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314059">
            <a:off x="1274361" y="170059"/>
            <a:ext cx="357190" cy="30718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MG_0001.jpg"/>
          <p:cNvPicPr/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85918" y="3929066"/>
            <a:ext cx="6858048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аля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Кольцо 6"/>
          <p:cNvSpPr/>
          <p:nvPr/>
        </p:nvSpPr>
        <p:spPr>
          <a:xfrm>
            <a:off x="285720" y="285728"/>
            <a:ext cx="1080000" cy="1080000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314059">
            <a:off x="1274361" y="170059"/>
            <a:ext cx="357190" cy="30718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:\DOCUME~1\FEF1~1\LOCALS~1\Temp\msohtmlclip1\01\clip_image0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571744"/>
            <a:ext cx="7520541" cy="3668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357562"/>
            <a:ext cx="8501122" cy="3714776"/>
          </a:xfrm>
          <a:noFill/>
        </p:spPr>
        <p:txBody>
          <a:bodyPr>
            <a:noAutofit/>
          </a:bodyPr>
          <a:lstStyle/>
          <a:p>
            <a:pPr algn="r"/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СИТУАЦИЯ ИЗ ЖИЗНИ ЧЕЛОВЕКА №1</a:t>
            </a:r>
            <a:endParaRPr lang="ru-RU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285720" y="285728"/>
            <a:ext cx="1080000" cy="1080000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314059">
            <a:off x="1274361" y="170059"/>
            <a:ext cx="357190" cy="30718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F053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71604" y="1928802"/>
            <a:ext cx="7572396" cy="4929198"/>
          </a:xfrm>
          <a:prstGeom prst="rect">
            <a:avLst/>
          </a:prstGeom>
        </p:spPr>
      </p:pic>
      <p:pic>
        <p:nvPicPr>
          <p:cNvPr id="6" name="Рисунок 5" descr="валя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Кольцо 6"/>
          <p:cNvSpPr/>
          <p:nvPr/>
        </p:nvSpPr>
        <p:spPr>
          <a:xfrm>
            <a:off x="285720" y="285728"/>
            <a:ext cx="1080000" cy="1080000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314059">
            <a:off x="1274361" y="170059"/>
            <a:ext cx="357190" cy="30718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4929198"/>
            <a:ext cx="3429024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357562"/>
            <a:ext cx="8501122" cy="3714776"/>
          </a:xfrm>
          <a:noFill/>
        </p:spPr>
        <p:txBody>
          <a:bodyPr>
            <a:noAutofit/>
          </a:bodyPr>
          <a:lstStyle/>
          <a:p>
            <a:pPr algn="r"/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СИТУАЦИИ ИЗ ЖИЗНИ ЧЕЛОВЕКА №2</a:t>
            </a:r>
            <a:endParaRPr lang="ru-RU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285720" y="285728"/>
            <a:ext cx="1080000" cy="1080000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314059">
            <a:off x="1274361" y="170059"/>
            <a:ext cx="357190" cy="30718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28802"/>
            <a:ext cx="8229600" cy="1500198"/>
          </a:xfrm>
        </p:spPr>
        <p:txBody>
          <a:bodyPr/>
          <a:lstStyle/>
          <a:p>
            <a:pPr algn="ctr"/>
            <a:r>
              <a:rPr lang="ru-RU" dirty="0" smtClean="0"/>
              <a:t>Проект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ru-RU" sz="3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Проценты. </a:t>
            </a:r>
          </a:p>
          <a:p>
            <a:pPr algn="ctr">
              <a:buNone/>
            </a:pPr>
            <a:endParaRPr lang="ru-RU" sz="3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</a:t>
            </a:r>
            <a:r>
              <a:rPr lang="ru-RU" sz="4800" b="1" dirty="0" smtClean="0">
                <a:solidFill>
                  <a:srgbClr val="C00000"/>
                </a:solidFill>
              </a:rPr>
              <a:t>Их роль в жизни человека.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Кольцо 3"/>
          <p:cNvSpPr/>
          <p:nvPr/>
        </p:nvSpPr>
        <p:spPr>
          <a:xfrm>
            <a:off x="285720" y="285728"/>
            <a:ext cx="1080000" cy="1080000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314059">
            <a:off x="1274361" y="170059"/>
            <a:ext cx="357190" cy="30718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F053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077523" y="2071678"/>
            <a:ext cx="8066477" cy="4786322"/>
          </a:xfrm>
          <a:prstGeom prst="rect">
            <a:avLst/>
          </a:prstGeom>
        </p:spPr>
      </p:pic>
      <p:pic>
        <p:nvPicPr>
          <p:cNvPr id="6" name="Рисунок 5" descr="валя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Кольцо 6"/>
          <p:cNvSpPr/>
          <p:nvPr/>
        </p:nvSpPr>
        <p:spPr>
          <a:xfrm>
            <a:off x="285720" y="285728"/>
            <a:ext cx="1080000" cy="1080000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314059">
            <a:off x="1274361" y="170059"/>
            <a:ext cx="357190" cy="30718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714620"/>
            <a:ext cx="7286644" cy="26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валя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5357826"/>
            <a:ext cx="7358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Формула для определения суммы ежемесячного платежа по кредиту</a:t>
            </a:r>
            <a:endParaRPr lang="ru-RU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285720" y="285728"/>
            <a:ext cx="1080000" cy="1080000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314059">
            <a:off x="1274361" y="170059"/>
            <a:ext cx="357190" cy="30718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816" y="2614613"/>
            <a:ext cx="6462712" cy="278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валя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5357826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Формула для определения части суммы кредита, подлежащей уплате за 1 месяц</a:t>
            </a:r>
            <a:endParaRPr lang="ru-RU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285720" y="285728"/>
            <a:ext cx="1080000" cy="1080000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314059">
            <a:off x="1274361" y="170059"/>
            <a:ext cx="357190" cy="30718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023408"/>
            <a:ext cx="7072330" cy="240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валя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5357826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Формула для определения размера процента, подлежащего уплате за 1 месяц</a:t>
            </a:r>
            <a:endParaRPr lang="ru-RU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285720" y="285728"/>
            <a:ext cx="1080000" cy="1080000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314059">
            <a:off x="1274361" y="170059"/>
            <a:ext cx="357190" cy="30718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428868"/>
            <a:ext cx="6929454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валя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Кольцо 6"/>
          <p:cNvSpPr/>
          <p:nvPr/>
        </p:nvSpPr>
        <p:spPr>
          <a:xfrm>
            <a:off x="285720" y="285728"/>
            <a:ext cx="1080000" cy="1080000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314059">
            <a:off x="1274361" y="170059"/>
            <a:ext cx="357190" cy="30718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357562"/>
            <a:ext cx="8501122" cy="3214710"/>
          </a:xfrm>
          <a:noFill/>
        </p:spPr>
        <p:txBody>
          <a:bodyPr>
            <a:noAutofit/>
          </a:bodyPr>
          <a:lstStyle/>
          <a:p>
            <a:pPr algn="r"/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 БЫЛА ДОСТИГНУТА</a:t>
            </a:r>
            <a:endParaRPr lang="ru-RU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285720" y="285728"/>
            <a:ext cx="1080000" cy="1080000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314059">
            <a:off x="1274361" y="170059"/>
            <a:ext cx="357190" cy="30718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3357562"/>
            <a:ext cx="7500990" cy="3214710"/>
          </a:xfrm>
          <a:noFill/>
        </p:spPr>
        <p:txBody>
          <a:bodyPr>
            <a:noAutofit/>
          </a:bodyPr>
          <a:lstStyle/>
          <a:p>
            <a:pPr algn="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Познакомились </a:t>
            </a:r>
            <a:b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историей возникновения понятия «процент» в практической деятельности человека</a:t>
            </a:r>
          </a:p>
        </p:txBody>
      </p:sp>
      <p:sp>
        <p:nvSpPr>
          <p:cNvPr id="7" name="Кольцо 6"/>
          <p:cNvSpPr/>
          <p:nvPr/>
        </p:nvSpPr>
        <p:spPr>
          <a:xfrm>
            <a:off x="285720" y="285728"/>
            <a:ext cx="1080000" cy="1080000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314059">
            <a:off x="1274361" y="170059"/>
            <a:ext cx="357190" cy="30718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3357562"/>
            <a:ext cx="7500990" cy="3214710"/>
          </a:xfrm>
          <a:noFill/>
        </p:spPr>
        <p:txBody>
          <a:bodyPr>
            <a:noAutofit/>
          </a:bodyPr>
          <a:lstStyle/>
          <a:p>
            <a:pPr algn="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Определили, </a:t>
            </a:r>
            <a:b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часто люди </a:t>
            </a:r>
            <a:b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сталкиваются с понятием «процент» в повседневной жизни</a:t>
            </a:r>
          </a:p>
        </p:txBody>
      </p:sp>
      <p:sp>
        <p:nvSpPr>
          <p:cNvPr id="7" name="Кольцо 6"/>
          <p:cNvSpPr/>
          <p:nvPr/>
        </p:nvSpPr>
        <p:spPr>
          <a:xfrm>
            <a:off x="285720" y="285728"/>
            <a:ext cx="1080000" cy="1080000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314059">
            <a:off x="1274361" y="170059"/>
            <a:ext cx="357190" cy="30718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3357562"/>
            <a:ext cx="7500990" cy="3214710"/>
          </a:xfrm>
          <a:noFill/>
        </p:spPr>
        <p:txBody>
          <a:bodyPr>
            <a:noAutofit/>
          </a:bodyPr>
          <a:lstStyle/>
          <a:p>
            <a:pPr algn="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Нашли и решили </a:t>
            </a:r>
            <a:b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несколько задач из повседневной жизни</a:t>
            </a:r>
            <a:b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человека с использованием процентных вычислений</a:t>
            </a:r>
          </a:p>
        </p:txBody>
      </p:sp>
      <p:sp>
        <p:nvSpPr>
          <p:cNvPr id="7" name="Кольцо 6"/>
          <p:cNvSpPr/>
          <p:nvPr/>
        </p:nvSpPr>
        <p:spPr>
          <a:xfrm>
            <a:off x="285720" y="285728"/>
            <a:ext cx="1080000" cy="1080000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314059">
            <a:off x="1274361" y="170059"/>
            <a:ext cx="357190" cy="30718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Создавали проект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Полосухина</a:t>
            </a:r>
            <a:r>
              <a:rPr lang="ru-RU" dirty="0" smtClean="0"/>
              <a:t> Валя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Гвоздева Алина</a:t>
            </a:r>
            <a:endParaRPr lang="ru-RU" dirty="0"/>
          </a:p>
        </p:txBody>
      </p:sp>
      <p:pic>
        <p:nvPicPr>
          <p:cNvPr id="7" name="Содержимое 6" descr="DSC043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14400" y="2285992"/>
            <a:ext cx="3733800" cy="4143404"/>
          </a:xfrm>
        </p:spPr>
      </p:pic>
      <p:pic>
        <p:nvPicPr>
          <p:cNvPr id="8" name="Содержимое 7" descr="DSC04302.JP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4953000" y="2357430"/>
            <a:ext cx="3733800" cy="400052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500306"/>
            <a:ext cx="4714908" cy="1714512"/>
          </a:xfrm>
          <a:noFill/>
        </p:spPr>
        <p:txBody>
          <a:bodyPr>
            <a:noAutofit/>
          </a:bodyPr>
          <a:lstStyle/>
          <a:p>
            <a:pPr algn="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Проблемный </a:t>
            </a:r>
            <a:b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</a:t>
            </a:r>
            <a:endParaRPr lang="ru-RU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285720" y="285728"/>
            <a:ext cx="1080000" cy="1080000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314059">
            <a:off x="1274361" y="170059"/>
            <a:ext cx="357190" cy="30718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4214818"/>
            <a:ext cx="62150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000" b="1" dirty="0" smtClean="0">
                <a:solidFill>
                  <a:prstClr val="black"/>
                </a:solidFill>
              </a:rPr>
              <a:t>В каких областях науки и жизни применяются проценты?</a:t>
            </a:r>
            <a:endParaRPr lang="ru-RU" sz="4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929066"/>
            <a:ext cx="8572560" cy="2643206"/>
          </a:xfrm>
          <a:noFill/>
        </p:spPr>
        <p:txBody>
          <a:bodyPr>
            <a:noAutofit/>
          </a:bodyPr>
          <a:lstStyle/>
          <a:p>
            <a:pPr algn="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</a:t>
            </a:r>
            <a:b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ПРОЦЕНТНЫХ ВЫЧИСЛЕНИЙ </a:t>
            </a:r>
            <a:b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ПРАКТИЧЕСКОЙ ДЕЯТЕЛЬНОСТИ ЧЕЛОВЕКА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636" y="3344291"/>
            <a:ext cx="2714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Тема</a:t>
            </a:r>
            <a:endParaRPr lang="ru-RU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285720" y="285728"/>
            <a:ext cx="1080000" cy="1080000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314059">
            <a:off x="1274361" y="170059"/>
            <a:ext cx="357190" cy="30718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714620"/>
            <a:ext cx="4714908" cy="1071570"/>
          </a:xfrm>
          <a:noFill/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</a:t>
            </a:r>
            <a:endParaRPr lang="ru-RU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3786190"/>
            <a:ext cx="73581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Изучить применение процентных вычислений в практической деятельности человека</a:t>
            </a:r>
            <a:endParaRPr lang="ru-RU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285720" y="285728"/>
            <a:ext cx="1080000" cy="1080000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314059">
            <a:off x="1274361" y="170059"/>
            <a:ext cx="357190" cy="30718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600200"/>
            <a:ext cx="6257940" cy="4525963"/>
          </a:xfrm>
        </p:spPr>
        <p:txBody>
          <a:bodyPr>
            <a:normAutofit fontScale="25000" lnSpcReduction="20000"/>
          </a:bodyPr>
          <a:lstStyle/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/>
            <a:endParaRPr lang="ru-RU" sz="5900" dirty="0" smtClean="0"/>
          </a:p>
          <a:p>
            <a:pPr lvl="0"/>
            <a:endParaRPr lang="ru-RU" sz="5900" dirty="0" smtClean="0"/>
          </a:p>
          <a:p>
            <a:pPr lvl="0"/>
            <a:endParaRPr lang="ru-RU" sz="5900" dirty="0" smtClean="0"/>
          </a:p>
          <a:p>
            <a:pPr lvl="0">
              <a:buNone/>
            </a:pPr>
            <a:r>
              <a:rPr lang="ru-RU" sz="5900" dirty="0" smtClean="0"/>
              <a:t>         </a:t>
            </a:r>
            <a:r>
              <a:rPr lang="ru-RU" sz="11200" dirty="0" smtClean="0"/>
              <a:t>Познакомиться с историей возникновения понятия «процент» в практической деятельности человека.</a:t>
            </a:r>
          </a:p>
          <a:p>
            <a:pPr lvl="0"/>
            <a:r>
              <a:rPr lang="ru-RU" sz="11200" dirty="0" smtClean="0"/>
              <a:t>Определить, как часто люди сталкиваются с понятием «процент» в повседневной жизни.</a:t>
            </a:r>
          </a:p>
          <a:p>
            <a:pPr lvl="0"/>
            <a:r>
              <a:rPr lang="ru-RU" sz="11200" dirty="0" smtClean="0"/>
              <a:t>        Найти и решить задачи из повседневной жизни человека с использованием процентных вычислений.</a:t>
            </a:r>
          </a:p>
          <a:p>
            <a:endParaRPr lang="ru-RU" sz="11200" dirty="0"/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2786058"/>
            <a:ext cx="5929354" cy="1071570"/>
          </a:xfrm>
          <a:noFill/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ВОЗНИКНОВЕНИЯ ПОНЯТИЯ «ПРОЦЕНТ»</a:t>
            </a:r>
            <a:endParaRPr lang="ru-RU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285720" y="285728"/>
            <a:ext cx="1080000" cy="1080000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314059">
            <a:off x="1274361" y="170059"/>
            <a:ext cx="357190" cy="30718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Схема 11"/>
          <p:cNvGraphicFramePr/>
          <p:nvPr/>
        </p:nvGraphicFramePr>
        <p:xfrm>
          <a:off x="2071670" y="4429132"/>
          <a:ext cx="6858048" cy="2428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upload.wikimedia.org/wikipedia/commons/thumb/e/ee/Percent_1425.png/100px-Percent_1425.png"/>
          <p:cNvPicPr>
            <a:picLocks noChangeAspect="1"/>
          </p:cNvPicPr>
          <p:nvPr/>
        </p:nvPicPr>
        <p:blipFill>
          <a:blip r:embed="rId6"/>
          <a:srcRect b="18519"/>
          <a:stretch>
            <a:fillRect/>
          </a:stretch>
        </p:blipFill>
        <p:spPr bwMode="auto">
          <a:xfrm>
            <a:off x="2357422" y="3929066"/>
            <a:ext cx="1440000" cy="1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upload.wikimedia.org/wikipedia/commons/thumb/a/ac/Percent_1650.PNG/100px-Percent_1650.PNG"/>
          <p:cNvPicPr>
            <a:picLocks noChangeAspect="1"/>
          </p:cNvPicPr>
          <p:nvPr/>
        </p:nvPicPr>
        <p:blipFill>
          <a:blip r:embed="rId7"/>
          <a:srcRect b="21296"/>
          <a:stretch>
            <a:fillRect/>
          </a:stretch>
        </p:blipFill>
        <p:spPr bwMode="auto">
          <a:xfrm>
            <a:off x="4857752" y="3857628"/>
            <a:ext cx="1440000" cy="12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://upload.wikimedia.org/wikipedia/commons/thumb/7/75/Percent_18e.PNG/100px-Percent_18e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03966" y="3929066"/>
            <a:ext cx="1440000" cy="118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  <p:bldGraphic spid="1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357562"/>
            <a:ext cx="8501122" cy="3714776"/>
          </a:xfrm>
          <a:noFill/>
        </p:spPr>
        <p:txBody>
          <a:bodyPr>
            <a:noAutofit/>
          </a:bodyPr>
          <a:lstStyle/>
          <a:p>
            <a:pPr algn="r"/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ПРОЦЕНТНЫХ ВЫЧИСЛЕНИЙ В ПОВСЕДНЕВНОЙ ЖИЗНИ ЧЕЛОВЕКА</a:t>
            </a:r>
            <a:endParaRPr lang="ru-RU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285720" y="285728"/>
            <a:ext cx="1080000" cy="1080000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314059">
            <a:off x="1274361" y="170059"/>
            <a:ext cx="357190" cy="30718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F053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143008" y="2071678"/>
            <a:ext cx="8072462" cy="4786322"/>
          </a:xfrm>
          <a:prstGeom prst="rect">
            <a:avLst/>
          </a:prstGeom>
        </p:spPr>
      </p:pic>
      <p:pic>
        <p:nvPicPr>
          <p:cNvPr id="6" name="Рисунок 5" descr="валя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Кольцо 6"/>
          <p:cNvSpPr/>
          <p:nvPr/>
        </p:nvSpPr>
        <p:spPr>
          <a:xfrm>
            <a:off x="285720" y="285728"/>
            <a:ext cx="1080000" cy="1080000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314059">
            <a:off x="1274361" y="170059"/>
            <a:ext cx="357190" cy="30718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189</Words>
  <PresentationFormat>Экран (4:3)</PresentationFormat>
  <Paragraphs>52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Муниципальное Образовательное Учреждение « Лицей № 17»</vt:lpstr>
      <vt:lpstr>Проект</vt:lpstr>
      <vt:lpstr>Проблемный  ВОПРОС</vt:lpstr>
      <vt:lpstr>ПРИМЕНЕНИЕ  ПРОЦЕНТНЫХ ВЫЧИСЛЕНИЙ  В ПРАКТИЧЕСКОЙ ДЕЯТЕЛЬНОСТИ ЧЕЛОВЕКА</vt:lpstr>
      <vt:lpstr>ЦЕЛЬ ПРОЕКТА</vt:lpstr>
      <vt:lpstr>                        ЗАДАЧИ ПРОЕКТА</vt:lpstr>
      <vt:lpstr>ИСТОРИЯ ВОЗНИКНОВЕНИЯ ПОНЯТИЯ «ПРОЦЕНТ»</vt:lpstr>
      <vt:lpstr>ПРИМЕНЕНИЕ ПРОЦЕНТНЫХ ВЫЧИСЛЕНИЙ В ПОВСЕДНЕВНОЙ ЖИЗНИ ЧЕЛОВЕКА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СИТУАЦИЯ ИЗ ЖИЗНИ ЧЕЛОВЕКА №1</vt:lpstr>
      <vt:lpstr>Слайд 18</vt:lpstr>
      <vt:lpstr>СИТУАЦИИ ИЗ ЖИЗНИ ЧЕЛОВЕКА №2</vt:lpstr>
      <vt:lpstr>Слайд 20</vt:lpstr>
      <vt:lpstr>Слайд 21</vt:lpstr>
      <vt:lpstr>Слайд 22</vt:lpstr>
      <vt:lpstr>Слайд 23</vt:lpstr>
      <vt:lpstr>Слайд 24</vt:lpstr>
      <vt:lpstr>ЦЕЛЬ ПРОЕКТА БЫЛА ДОСТИГНУТА</vt:lpstr>
      <vt:lpstr>1. Познакомились  с историей возникновения понятия «процент» в практической деятельности человека</vt:lpstr>
      <vt:lpstr>2. Определили,  как часто люди  сталкиваются с понятием «процент» в повседневной жизни</vt:lpstr>
      <vt:lpstr>3. Нашли и решили  несколько задач из повседневной жизни  человека с использованием процентных вычислений</vt:lpstr>
      <vt:lpstr>Создавали проект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 ПРОЦЕНТНЫХ ВЫЧИСЛЕНИЙ  В ПРАКТИЧЕСКОЙ ДЕЯТЕЛЬНОСТИ ЧЕЛОВЕКА</dc:title>
  <cp:lastModifiedBy>Надежда</cp:lastModifiedBy>
  <cp:revision>40</cp:revision>
  <dcterms:modified xsi:type="dcterms:W3CDTF">2012-02-26T16:40:09Z</dcterms:modified>
</cp:coreProperties>
</file>