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4"/>
  </p:notesMasterIdLst>
  <p:sldIdLst>
    <p:sldId id="257" r:id="rId2"/>
    <p:sldId id="258" r:id="rId3"/>
    <p:sldId id="259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13003213" cy="9752013"/>
  <p:notesSz cx="6858000" cy="9144000"/>
  <p:defaultTextStyle>
    <a:defPPr>
      <a:defRPr lang="ru-RU"/>
    </a:defPPr>
    <a:lvl1pPr marL="0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1pPr>
    <a:lvl2pPr marL="546098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2pPr>
    <a:lvl3pPr marL="1092197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3pPr>
    <a:lvl4pPr marL="1638295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4pPr>
    <a:lvl5pPr marL="2184394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5pPr>
    <a:lvl6pPr marL="2730492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6pPr>
    <a:lvl7pPr marL="3276590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7pPr>
    <a:lvl8pPr marL="3822688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8pPr>
    <a:lvl9pPr marL="4368786" algn="l" defTabSz="1092197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ступление" id="{C539DCF3-7C25-4697-AF76-15D66AF01762}">
          <p14:sldIdLst>
            <p14:sldId id="257"/>
            <p14:sldId id="258"/>
          </p14:sldIdLst>
        </p14:section>
        <p14:section name="Раздел без заголовка" id="{54946E17-FEA5-4FD4-B0F1-E3B5E39C6A58}">
          <p14:sldIdLst>
            <p14:sldId id="259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  <p15:guide id="3" pos="42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 varScale="1">
        <p:scale>
          <a:sx n="50" d="100"/>
          <a:sy n="50" d="100"/>
        </p:scale>
        <p:origin x="-1800" y="-96"/>
      </p:cViewPr>
      <p:guideLst>
        <p:guide orient="horz" pos="3072"/>
        <p:guide pos="4096"/>
        <p:guide pos="42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255600" cy="2556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0F0F0-31D6-4ED2-8CC8-E8B549255730}" type="datetimeFigureOut">
              <a:rPr lang="ru-RU" smtClean="0"/>
              <a:t>18.10.14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4347A-67CF-4708-A0AA-83653B7FD0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5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4347A-67CF-4708-A0AA-83653B7FD0A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67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w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Нулев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818" y="3940417"/>
            <a:ext cx="4269926" cy="170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76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3 изображения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2156406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5"/>
          </p:nvPr>
        </p:nvSpPr>
        <p:spPr>
          <a:xfrm>
            <a:off x="2156407" y="5642806"/>
            <a:ext cx="17892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Рисунок 4"/>
          <p:cNvSpPr>
            <a:spLocks noGrp="1"/>
          </p:cNvSpPr>
          <p:nvPr>
            <p:ph type="pic" sz="quarter" idx="16" hasCustomPrompt="1"/>
          </p:nvPr>
        </p:nvSpPr>
        <p:spPr>
          <a:xfrm>
            <a:off x="54792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8" name="Текст 9"/>
          <p:cNvSpPr>
            <a:spLocks noGrp="1"/>
          </p:cNvSpPr>
          <p:nvPr>
            <p:ph type="body" sz="quarter" idx="17"/>
          </p:nvPr>
        </p:nvSpPr>
        <p:spPr>
          <a:xfrm>
            <a:off x="5479208" y="5642806"/>
            <a:ext cx="17892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3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8802008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4" name="Текст 9"/>
          <p:cNvSpPr>
            <a:spLocks noGrp="1"/>
          </p:cNvSpPr>
          <p:nvPr>
            <p:ph type="body" sz="quarter" idx="19"/>
          </p:nvPr>
        </p:nvSpPr>
        <p:spPr>
          <a:xfrm>
            <a:off x="8802009" y="5642806"/>
            <a:ext cx="17892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2953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. + 3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816987" y="3342406"/>
            <a:ext cx="3384219" cy="2475802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816987" y="6167795"/>
            <a:ext cx="3384219" cy="722371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4968006" y="6173514"/>
            <a:ext cx="3322800" cy="722371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Рисунок 4"/>
          <p:cNvSpPr>
            <a:spLocks noGrp="1"/>
          </p:cNvSpPr>
          <p:nvPr>
            <p:ph type="pic" sz="quarter" idx="17" hasCustomPrompt="1"/>
          </p:nvPr>
        </p:nvSpPr>
        <p:spPr>
          <a:xfrm>
            <a:off x="4968006" y="3342406"/>
            <a:ext cx="3322800" cy="2466298"/>
          </a:xfrm>
          <a:noFill/>
        </p:spPr>
        <p:txBody>
          <a:bodyPr/>
          <a:lstStyle>
            <a:lvl1pPr marL="0" marR="0" indent="0" algn="ctr" defTabSz="975251" rtl="0" eaLnBrk="1" fontAlgn="auto" latinLnBrk="0" hangingPunct="1">
              <a:lnSpc>
                <a:spcPts val="3200"/>
              </a:lnSpc>
              <a:spcBef>
                <a:spcPts val="2133"/>
              </a:spcBef>
              <a:spcAft>
                <a:spcPts val="2133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8802007" y="3342406"/>
            <a:ext cx="3322800" cy="2466298"/>
          </a:xfrm>
          <a:noFill/>
        </p:spPr>
        <p:txBody>
          <a:bodyPr/>
          <a:lstStyle>
            <a:lvl1pPr marL="0" marR="0" indent="0" algn="ctr" defTabSz="975251" rtl="0" eaLnBrk="1" fontAlgn="auto" latinLnBrk="0" hangingPunct="1">
              <a:lnSpc>
                <a:spcPts val="3200"/>
              </a:lnSpc>
              <a:spcBef>
                <a:spcPts val="2133"/>
              </a:spcBef>
              <a:spcAft>
                <a:spcPts val="2133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8802008" y="6164010"/>
            <a:ext cx="3322799" cy="722371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22386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. + 2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3" hasCustomPrompt="1"/>
          </p:nvPr>
        </p:nvSpPr>
        <p:spPr>
          <a:xfrm>
            <a:off x="7313937" y="3086807"/>
            <a:ext cx="4328013" cy="3322800"/>
          </a:xfrm>
          <a:noFill/>
        </p:spPr>
        <p:txBody>
          <a:bodyPr/>
          <a:lstStyle>
            <a:lvl1pPr marL="0" marR="0" indent="0" algn="ctr" defTabSz="975251" rtl="0" eaLnBrk="1" fontAlgn="auto" latinLnBrk="0" hangingPunct="1">
              <a:lnSpc>
                <a:spcPts val="3200"/>
              </a:lnSpc>
              <a:spcBef>
                <a:spcPts val="2133"/>
              </a:spcBef>
              <a:spcAft>
                <a:spcPts val="2133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 smtClean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357976" y="3086806"/>
            <a:ext cx="4376830" cy="33228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1403506" y="6920806"/>
            <a:ext cx="4331300" cy="766800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7268406" y="6920806"/>
            <a:ext cx="4373544" cy="766800"/>
          </a:xfrm>
        </p:spPr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13306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. + 1 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622805" y="1808807"/>
            <a:ext cx="11757601" cy="6389999"/>
          </a:xfrm>
        </p:spPr>
        <p:txBody>
          <a:bodyPr/>
          <a:lstStyle/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30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зображение без заголовк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5" hasCustomPrompt="1"/>
          </p:nvPr>
        </p:nvSpPr>
        <p:spPr>
          <a:xfrm>
            <a:off x="622805" y="530806"/>
            <a:ext cx="11757601" cy="7668001"/>
          </a:xfrm>
        </p:spPr>
        <p:txBody>
          <a:bodyPr/>
          <a:lstStyle/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95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зображение во весь экр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3003212" cy="9752013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508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с 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606" y="7943206"/>
            <a:ext cx="1022028" cy="72462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>
              <a:lnSpc>
                <a:spcPts val="7466"/>
              </a:lnSpc>
              <a:defRPr sz="7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67606" y="7943206"/>
            <a:ext cx="8690400" cy="7668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lvl="0"/>
            <a:r>
              <a:rPr lang="ru-RU" sz="1600" dirty="0" smtClean="0">
                <a:solidFill>
                  <a:srgbClr val="000000"/>
                </a:solidFill>
                <a:latin typeface="+mn-lt"/>
                <a:cs typeface="Arial"/>
              </a:rPr>
              <a:t>Коммерческая тайна ООО «Яндекс», 119021, Россия, г. Москва, ул. Льва Толстого, д. 16</a:t>
            </a:r>
            <a:br>
              <a:rPr lang="ru-RU" sz="1600" dirty="0" smtClean="0">
                <a:solidFill>
                  <a:srgbClr val="000000"/>
                </a:solidFill>
                <a:latin typeface="+mn-lt"/>
                <a:cs typeface="Arial"/>
              </a:rPr>
            </a:br>
            <a:r>
              <a:rPr lang="en-US" sz="1600" dirty="0" smtClean="0">
                <a:solidFill>
                  <a:srgbClr val="000000"/>
                </a:solidFill>
                <a:latin typeface="+mn-lt"/>
                <a:cs typeface="Arial"/>
              </a:rPr>
              <a:t>YANDEX</a:t>
            </a:r>
            <a:r>
              <a:rPr lang="ru-RU" sz="1600" dirty="0" smtClean="0">
                <a:solidFill>
                  <a:srgbClr val="000000"/>
                </a:solidFill>
                <a:latin typeface="+mn-lt"/>
                <a:cs typeface="Arial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+mn-lt"/>
                <a:cs typeface="Arial"/>
              </a:rPr>
              <a:t>Limited Liability Company, 16, Leo Tolstoy St., Moscow 119021, Russia</a:t>
            </a:r>
          </a:p>
        </p:txBody>
      </p:sp>
    </p:spTree>
    <p:extLst>
      <p:ext uri="{BB962C8B-B14F-4D97-AF65-F5344CB8AC3E}">
        <p14:creationId xmlns:p14="http://schemas.microsoft.com/office/powerpoint/2010/main" val="2813259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ительный без 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>
              <a:lnSpc>
                <a:spcPts val="7466"/>
              </a:lnSpc>
              <a:defRPr sz="7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19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89606" y="1553206"/>
            <a:ext cx="10224000" cy="1277999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Контакты</a:t>
            </a:r>
            <a:endParaRPr lang="en-US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2412007" y="7441611"/>
            <a:ext cx="3322799" cy="501596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6"/>
          </p:nvPr>
        </p:nvSpPr>
        <p:spPr>
          <a:xfrm>
            <a:off x="2412007" y="5898407"/>
            <a:ext cx="3322799" cy="511199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19"/>
          </p:nvPr>
        </p:nvSpPr>
        <p:spPr>
          <a:xfrm>
            <a:off x="7779607" y="5898407"/>
            <a:ext cx="3594916" cy="511199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Текст 9"/>
          <p:cNvSpPr>
            <a:spLocks noGrp="1"/>
          </p:cNvSpPr>
          <p:nvPr>
            <p:ph type="body" sz="quarter" idx="22"/>
          </p:nvPr>
        </p:nvSpPr>
        <p:spPr>
          <a:xfrm>
            <a:off x="7779606" y="7432005"/>
            <a:ext cx="3594713" cy="511202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Текст 9"/>
          <p:cNvSpPr>
            <a:spLocks noGrp="1"/>
          </p:cNvSpPr>
          <p:nvPr>
            <p:ph type="body" sz="quarter" idx="24" hasCustomPrompt="1"/>
          </p:nvPr>
        </p:nvSpPr>
        <p:spPr>
          <a:xfrm>
            <a:off x="1389606" y="3342406"/>
            <a:ext cx="10224000" cy="1926287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ru-RU" dirty="0" smtClean="0"/>
              <a:t>Имя Фамилия</a:t>
            </a:r>
            <a:br>
              <a:rPr lang="ru-RU" dirty="0" smtClean="0"/>
            </a:br>
            <a:r>
              <a:rPr lang="ru-RU" dirty="0" smtClean="0"/>
              <a:t>Должность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205" y="7432005"/>
            <a:ext cx="511201" cy="5112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721" y="5898406"/>
            <a:ext cx="293248" cy="5112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805" y="5898406"/>
            <a:ext cx="511201" cy="5134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806" y="7441610"/>
            <a:ext cx="511200" cy="50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8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882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 algn="l">
              <a:lnSpc>
                <a:spcPts val="7466"/>
              </a:lnSpc>
              <a:defRPr sz="7000"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606" y="7432006"/>
            <a:ext cx="10224000" cy="105247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 baseline="0"/>
            </a:lvl1pPr>
            <a:lvl2pPr marL="487625" indent="0" algn="ctr">
              <a:buNone/>
              <a:defRPr sz="2133"/>
            </a:lvl2pPr>
            <a:lvl3pPr marL="975251" indent="0" algn="ctr">
              <a:buNone/>
              <a:defRPr sz="1920"/>
            </a:lvl3pPr>
            <a:lvl4pPr marL="1462875" indent="0" algn="ctr">
              <a:buNone/>
              <a:defRPr sz="1707"/>
            </a:lvl4pPr>
            <a:lvl5pPr marL="1950500" indent="0" algn="ctr">
              <a:buNone/>
              <a:defRPr sz="1707"/>
            </a:lvl5pPr>
            <a:lvl6pPr marL="2438125" indent="0" algn="ctr">
              <a:buNone/>
              <a:defRPr sz="1707"/>
            </a:lvl6pPr>
            <a:lvl7pPr marL="2925751" indent="0" algn="ctr">
              <a:buNone/>
              <a:defRPr sz="1707"/>
            </a:lvl7pPr>
            <a:lvl8pPr marL="3413376" indent="0" algn="ctr">
              <a:buNone/>
              <a:defRPr sz="1707"/>
            </a:lvl8pPr>
            <a:lvl9pPr marL="3901001" indent="0" algn="ctr">
              <a:buNone/>
              <a:defRPr sz="1707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3" hasCustomPrompt="1"/>
          </p:nvPr>
        </p:nvSpPr>
        <p:spPr>
          <a:xfrm>
            <a:off x="1389607" y="1016807"/>
            <a:ext cx="6911999" cy="79199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/>
            </a:lvl1pPr>
          </a:lstStyle>
          <a:p>
            <a:r>
              <a:rPr lang="ru-RU" dirty="0" smtClean="0"/>
              <a:t>Логотип Яндекса (Сервиса)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542" y="1042006"/>
            <a:ext cx="1137063" cy="766800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4"/>
          </p:nvPr>
        </p:nvSpPr>
        <p:spPr>
          <a:xfrm>
            <a:off x="1389605" y="8740077"/>
            <a:ext cx="10223999" cy="225529"/>
          </a:xfrm>
        </p:spPr>
        <p:txBody>
          <a:bodyPr lIns="0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52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 xmlns="">
        <p15:guide id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 без 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9606" y="2575606"/>
            <a:ext cx="10224000" cy="4600800"/>
          </a:xfrm>
        </p:spPr>
        <p:txBody>
          <a:bodyPr lIns="0" anchor="ctr">
            <a:noAutofit/>
          </a:bodyPr>
          <a:lstStyle>
            <a:lvl1pPr algn="l">
              <a:lnSpc>
                <a:spcPts val="7466"/>
              </a:lnSpc>
              <a:defRPr sz="7000"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606" y="7432006"/>
            <a:ext cx="10224000" cy="105247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/>
            </a:lvl1pPr>
            <a:lvl2pPr marL="487625" indent="0" algn="ctr">
              <a:buNone/>
              <a:defRPr sz="2133"/>
            </a:lvl2pPr>
            <a:lvl3pPr marL="975251" indent="0" algn="ctr">
              <a:buNone/>
              <a:defRPr sz="1920"/>
            </a:lvl3pPr>
            <a:lvl4pPr marL="1462875" indent="0" algn="ctr">
              <a:buNone/>
              <a:defRPr sz="1707"/>
            </a:lvl4pPr>
            <a:lvl5pPr marL="1950500" indent="0" algn="ctr">
              <a:buNone/>
              <a:defRPr sz="1707"/>
            </a:lvl5pPr>
            <a:lvl6pPr marL="2438125" indent="0" algn="ctr">
              <a:buNone/>
              <a:defRPr sz="1707"/>
            </a:lvl6pPr>
            <a:lvl7pPr marL="2925751" indent="0" algn="ctr">
              <a:buNone/>
              <a:defRPr sz="1707"/>
            </a:lvl7pPr>
            <a:lvl8pPr marL="3413376" indent="0" algn="ctr">
              <a:buNone/>
              <a:defRPr sz="1707"/>
            </a:lvl8pPr>
            <a:lvl9pPr marL="3901001" indent="0" algn="ctr">
              <a:buNone/>
              <a:defRPr sz="1707"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4" hasCustomPrompt="1"/>
          </p:nvPr>
        </p:nvSpPr>
        <p:spPr>
          <a:xfrm>
            <a:off x="8546406" y="1042006"/>
            <a:ext cx="3067200" cy="7932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dirty="0" smtClean="0"/>
              <a:t>Логотип </a:t>
            </a:r>
            <a:r>
              <a:rPr lang="ru-RU" dirty="0" err="1" smtClean="0"/>
              <a:t>партнера</a:t>
            </a:r>
            <a:endParaRPr lang="ru-RU" dirty="0"/>
          </a:p>
        </p:txBody>
      </p:sp>
      <p:sp>
        <p:nvSpPr>
          <p:cNvPr id="6" name="Рисунок 7"/>
          <p:cNvSpPr>
            <a:spLocks noGrp="1"/>
          </p:cNvSpPr>
          <p:nvPr>
            <p:ph type="pic" sz="quarter" idx="15" hasCustomPrompt="1"/>
          </p:nvPr>
        </p:nvSpPr>
        <p:spPr>
          <a:xfrm>
            <a:off x="1389606" y="1042006"/>
            <a:ext cx="6912000" cy="766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667"/>
            </a:lvl1pPr>
          </a:lstStyle>
          <a:p>
            <a:r>
              <a:rPr lang="ru-RU" dirty="0" smtClean="0"/>
              <a:t>Логотип Яндекса (Сервиса)</a:t>
            </a:r>
            <a:endParaRPr lang="ru-R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89606" y="8740077"/>
            <a:ext cx="10224000" cy="225529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05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606" y="2575606"/>
            <a:ext cx="10224000" cy="4600800"/>
          </a:xfrm>
        </p:spPr>
        <p:txBody>
          <a:bodyPr anchor="ctr">
            <a:noAutofit/>
          </a:bodyPr>
          <a:lstStyle>
            <a:lvl1pPr>
              <a:lnSpc>
                <a:spcPts val="7466"/>
              </a:lnSpc>
              <a:defRPr sz="7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607" y="1042006"/>
            <a:ext cx="10224000" cy="1022400"/>
          </a:xfrm>
        </p:spPr>
        <p:txBody>
          <a:bodyPr anchor="t">
            <a:noAutofit/>
          </a:bodyPr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48762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251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287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50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12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575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3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00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671" y="8889247"/>
            <a:ext cx="1039990" cy="31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01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8471" y="7402049"/>
            <a:ext cx="10224000" cy="1082429"/>
          </a:xfrm>
        </p:spPr>
        <p:txBody>
          <a:bodyPr anchor="t">
            <a:noAutofit/>
          </a:bodyPr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48762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251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287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50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12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575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3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00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1389606" y="1808805"/>
            <a:ext cx="10462865" cy="5367601"/>
          </a:xfrm>
        </p:spPr>
        <p:txBody>
          <a:bodyPr>
            <a:noAutofit/>
          </a:bodyPr>
          <a:lstStyle>
            <a:lvl1pPr marL="723900" indent="-723900">
              <a:lnSpc>
                <a:spcPts val="72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Font typeface="Impact" panose="020B0806030902050204" pitchFamily="34" charset="0"/>
              <a:buChar char="│"/>
              <a:defRPr sz="7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4209727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95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00" baseline="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622805" y="1808807"/>
            <a:ext cx="11757601" cy="639000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3934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3"/>
          <p:cNvSpPr>
            <a:spLocks noGrp="1"/>
          </p:cNvSpPr>
          <p:nvPr>
            <p:ph sz="quarter" idx="15"/>
          </p:nvPr>
        </p:nvSpPr>
        <p:spPr>
          <a:xfrm>
            <a:off x="622805" y="1808807"/>
            <a:ext cx="5623201" cy="6390000"/>
          </a:xfrm>
        </p:spPr>
        <p:txBody>
          <a:bodyPr/>
          <a:lstStyle>
            <a:lvl1pPr marL="0" marR="0" indent="0" algn="l" defTabSz="975251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  <p:sp>
        <p:nvSpPr>
          <p:cNvPr id="12" name="Объект 3"/>
          <p:cNvSpPr>
            <a:spLocks noGrp="1"/>
          </p:cNvSpPr>
          <p:nvPr>
            <p:ph sz="quarter" idx="16"/>
          </p:nvPr>
        </p:nvSpPr>
        <p:spPr>
          <a:xfrm>
            <a:off x="6757206" y="1808806"/>
            <a:ext cx="5623201" cy="6390001"/>
          </a:xfrm>
        </p:spPr>
        <p:txBody>
          <a:bodyPr/>
          <a:lstStyle>
            <a:lvl1pPr marL="0" marR="0" indent="0" algn="l" defTabSz="975251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Tx/>
              <a:buSzTx/>
              <a:buFontTx/>
              <a:buNone/>
              <a:tabLst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2525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. + 5 изображений (символы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6762-87D3-4DF9-9E87-93829038349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13896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5"/>
          </p:nvPr>
        </p:nvSpPr>
        <p:spPr>
          <a:xfrm>
            <a:off x="13896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16" hasCustomPrompt="1"/>
          </p:nvPr>
        </p:nvSpPr>
        <p:spPr>
          <a:xfrm>
            <a:off x="42012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17"/>
          </p:nvPr>
        </p:nvSpPr>
        <p:spPr>
          <a:xfrm>
            <a:off x="42012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1" name="Рисунок 4"/>
          <p:cNvSpPr>
            <a:spLocks noGrp="1"/>
          </p:cNvSpPr>
          <p:nvPr>
            <p:ph type="pic" sz="quarter" idx="18" hasCustomPrompt="1"/>
          </p:nvPr>
        </p:nvSpPr>
        <p:spPr>
          <a:xfrm>
            <a:off x="70128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2" name="Текст 9"/>
          <p:cNvSpPr>
            <a:spLocks noGrp="1"/>
          </p:cNvSpPr>
          <p:nvPr>
            <p:ph type="body" sz="quarter" idx="19"/>
          </p:nvPr>
        </p:nvSpPr>
        <p:spPr>
          <a:xfrm>
            <a:off x="70128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3" name="Рисунок 4"/>
          <p:cNvSpPr>
            <a:spLocks noGrp="1"/>
          </p:cNvSpPr>
          <p:nvPr>
            <p:ph type="pic" sz="quarter" idx="20" hasCustomPrompt="1"/>
          </p:nvPr>
        </p:nvSpPr>
        <p:spPr>
          <a:xfrm>
            <a:off x="9824405" y="3853606"/>
            <a:ext cx="1789201" cy="1533600"/>
          </a:xfrm>
          <a:noFill/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Jpg, </a:t>
            </a:r>
            <a:r>
              <a:rPr lang="en-US" dirty="0" err="1" smtClean="0"/>
              <a:t>Png</a:t>
            </a:r>
            <a:endParaRPr lang="ru-RU" dirty="0"/>
          </a:p>
        </p:txBody>
      </p:sp>
      <p:sp>
        <p:nvSpPr>
          <p:cNvPr id="24" name="Текст 9"/>
          <p:cNvSpPr>
            <a:spLocks noGrp="1"/>
          </p:cNvSpPr>
          <p:nvPr>
            <p:ph type="body" sz="quarter" idx="21"/>
          </p:nvPr>
        </p:nvSpPr>
        <p:spPr>
          <a:xfrm>
            <a:off x="9824406" y="5706743"/>
            <a:ext cx="1789200" cy="702863"/>
          </a:xfrm>
        </p:spPr>
        <p:txBody>
          <a:bodyPr anchor="t"/>
          <a:lstStyle/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67837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2806" y="530807"/>
            <a:ext cx="11757600" cy="766799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2806" y="1808807"/>
            <a:ext cx="11757600" cy="639000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805" y="8740620"/>
            <a:ext cx="10751513" cy="224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69206" y="8740619"/>
            <a:ext cx="511200" cy="22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2626762-87D3-4DF9-9E87-9382903834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56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  <p:sldLayoutId id="2147483711" r:id="rId18"/>
    <p:sldLayoutId id="2147483712" r:id="rId1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75251" rtl="0" eaLnBrk="1" latinLnBrk="0" hangingPunct="1">
        <a:lnSpc>
          <a:spcPts val="5900"/>
        </a:lnSpc>
        <a:spcBef>
          <a:spcPts val="0"/>
        </a:spcBef>
        <a:spcAft>
          <a:spcPts val="0"/>
        </a:spcAft>
        <a:buNone/>
        <a:tabLst>
          <a:tab pos="3943350" algn="l"/>
        </a:tabLst>
        <a:defRPr sz="5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75251" rtl="0" eaLnBrk="1" latinLnBrk="0" hangingPunct="1">
        <a:lnSpc>
          <a:spcPct val="100000"/>
        </a:lnSpc>
        <a:spcBef>
          <a:spcPts val="2000"/>
        </a:spcBef>
        <a:spcAft>
          <a:spcPts val="2000"/>
        </a:spcAft>
        <a:buFontTx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396000" indent="-396000" algn="l" defTabSz="101753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Font typeface="Impact" panose="020B0806030902050204" pitchFamily="34" charset="0"/>
        <a:buChar char="▌"/>
        <a:tabLst/>
        <a:defRPr sz="3000" kern="1200" baseline="0">
          <a:solidFill>
            <a:schemeClr val="tx1"/>
          </a:solidFill>
          <a:latin typeface="Textbook New" panose="020B0603020503020204" pitchFamily="34" charset="-52"/>
          <a:ea typeface="+mn-ea"/>
          <a:cs typeface="+mn-cs"/>
        </a:defRPr>
      </a:lvl2pPr>
      <a:lvl3pPr marL="684000" indent="-288000" algn="l" defTabSz="975251" rtl="0" eaLnBrk="1" latinLnBrk="0" hangingPunct="1">
        <a:lnSpc>
          <a:spcPct val="100000"/>
        </a:lnSpc>
        <a:spcBef>
          <a:spcPts val="2000"/>
        </a:spcBef>
        <a:spcAft>
          <a:spcPts val="0"/>
        </a:spcAft>
        <a:buFont typeface="Textbook New Light" panose="020B0503020503020204" pitchFamily="34" charset="-52"/>
        <a:buChar char="›"/>
        <a:tabLst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00" indent="-288000" algn="l" defTabSz="975251" rtl="0" eaLnBrk="1" latinLnBrk="0" hangingPunct="1">
        <a:lnSpc>
          <a:spcPct val="100000"/>
        </a:lnSpc>
        <a:spcBef>
          <a:spcPts val="2000"/>
        </a:spcBef>
        <a:spcAft>
          <a:spcPts val="0"/>
        </a:spcAft>
        <a:buFont typeface="+mj-lt"/>
        <a:buAutoNum type="arabicPeriod"/>
        <a:tabLst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75251" rtl="0" eaLnBrk="1" latinLnBrk="0" hangingPunct="1">
        <a:lnSpc>
          <a:spcPct val="90000"/>
        </a:lnSpc>
        <a:spcBef>
          <a:spcPts val="533"/>
        </a:spcBef>
        <a:buFontTx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2681939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69563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188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4813" indent="-243812" algn="l" defTabSz="975251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25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251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2875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500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125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5751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376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001" algn="l" defTabSz="975251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679">
          <p15:clr>
            <a:srgbClr val="F26B43"/>
          </p15:clr>
        </p15:guide>
        <p15:guide id="2" pos="7360">
          <p15:clr>
            <a:srgbClr val="F26B43"/>
          </p15:clr>
        </p15:guide>
        <p15:guide id="3" pos="7040">
          <p15:clr>
            <a:srgbClr val="F26B43"/>
          </p15:clr>
        </p15:guide>
        <p15:guide id="4" pos="6720">
          <p15:clr>
            <a:srgbClr val="F26B43"/>
          </p15:clr>
        </p15:guide>
        <p15:guide id="5" pos="6401">
          <p15:clr>
            <a:srgbClr val="F26B43"/>
          </p15:clr>
        </p15:guide>
        <p15:guide id="6" pos="6081">
          <p15:clr>
            <a:srgbClr val="F26B43"/>
          </p15:clr>
        </p15:guide>
        <p15:guide id="7" pos="5761">
          <p15:clr>
            <a:srgbClr val="F26B43"/>
          </p15:clr>
        </p15:guide>
        <p15:guide id="8" pos="5441">
          <p15:clr>
            <a:srgbClr val="F26B43"/>
          </p15:clr>
        </p15:guide>
        <p15:guide id="9" pos="5122">
          <p15:clr>
            <a:srgbClr val="F26B43"/>
          </p15:clr>
        </p15:guide>
        <p15:guide id="10" pos="4802">
          <p15:clr>
            <a:srgbClr val="F26B43"/>
          </p15:clr>
        </p15:guide>
        <p15:guide id="11" pos="4482">
          <p15:clr>
            <a:srgbClr val="F26B43"/>
          </p15:clr>
        </p15:guide>
        <p15:guide id="12" pos="4162">
          <p15:clr>
            <a:srgbClr val="F26B43"/>
          </p15:clr>
        </p15:guide>
        <p15:guide id="13" pos="3523">
          <p15:clr>
            <a:srgbClr val="F26B43"/>
          </p15:clr>
        </p15:guide>
        <p15:guide id="14" pos="3843">
          <p15:clr>
            <a:srgbClr val="F26B43"/>
          </p15:clr>
        </p15:guide>
        <p15:guide id="15" pos="3203">
          <p15:clr>
            <a:srgbClr val="F26B43"/>
          </p15:clr>
        </p15:guide>
        <p15:guide id="16" pos="2883">
          <p15:clr>
            <a:srgbClr val="F26B43"/>
          </p15:clr>
        </p15:guide>
        <p15:guide id="17" pos="2564">
          <p15:clr>
            <a:srgbClr val="F26B43"/>
          </p15:clr>
        </p15:guide>
        <p15:guide id="18" pos="2244">
          <p15:clr>
            <a:srgbClr val="F26B43"/>
          </p15:clr>
        </p15:guide>
        <p15:guide id="19" pos="1924">
          <p15:clr>
            <a:srgbClr val="F26B43"/>
          </p15:clr>
        </p15:guide>
        <p15:guide id="20" pos="1604">
          <p15:clr>
            <a:srgbClr val="F26B43"/>
          </p15:clr>
        </p15:guide>
        <p15:guide id="21" pos="1285">
          <p15:clr>
            <a:srgbClr val="F26B43"/>
          </p15:clr>
        </p15:guide>
        <p15:guide id="22" pos="645">
          <p15:clr>
            <a:srgbClr val="F26B43"/>
          </p15:clr>
        </p15:guide>
        <p15:guide id="23" pos="965">
          <p15:clr>
            <a:srgbClr val="F26B43"/>
          </p15:clr>
        </p15:guide>
        <p15:guide id="24" pos="325">
          <p15:clr>
            <a:srgbClr val="F26B43"/>
          </p15:clr>
        </p15:guide>
        <p15:guide id="25" pos="7999">
          <p15:clr>
            <a:srgbClr val="F26B43"/>
          </p15:clr>
        </p15:guide>
        <p15:guide id="26" pos="8319">
          <p15:clr>
            <a:srgbClr val="F26B43"/>
          </p15:clr>
        </p15:guide>
        <p15:guide id="27" pos="8639">
          <p15:clr>
            <a:srgbClr val="F26B43"/>
          </p15:clr>
        </p15:guide>
        <p15:guide id="28" pos="8958">
          <p15:clr>
            <a:srgbClr val="F26B43"/>
          </p15:clr>
        </p15:guide>
        <p15:guide id="29" pos="9278">
          <p15:clr>
            <a:srgbClr val="F26B43"/>
          </p15:clr>
        </p15:guide>
        <p15:guide id="30" pos="9598">
          <p15:clr>
            <a:srgbClr val="F26B43"/>
          </p15:clr>
        </p15:guide>
        <p15:guide id="31" pos="9918">
          <p15:clr>
            <a:srgbClr val="F26B43"/>
          </p15:clr>
        </p15:guide>
        <p15:guide id="32" pos="10237">
          <p15:clr>
            <a:srgbClr val="F26B43"/>
          </p15:clr>
        </p15:guide>
        <p15:guide id="33" pos="10877">
          <p15:clr>
            <a:srgbClr val="F26B43"/>
          </p15:clr>
        </p15:guide>
        <p15:guide id="34" pos="10557">
          <p15:clr>
            <a:srgbClr val="F26B43"/>
          </p15:clr>
        </p15:guide>
        <p15:guide id="35" pos="11197">
          <p15:clr>
            <a:srgbClr val="F26B43"/>
          </p15:clr>
        </p15:guide>
        <p15:guide id="36" pos="11516">
          <p15:clr>
            <a:srgbClr val="F26B43"/>
          </p15:clr>
        </p15:guide>
        <p15:guide id="37" pos="12156">
          <p15:clr>
            <a:srgbClr val="F26B43"/>
          </p15:clr>
        </p15:guide>
        <p15:guide id="38" pos="11836">
          <p15:clr>
            <a:srgbClr val="F26B43"/>
          </p15:clr>
        </p15:guide>
        <p15:guide id="39" pos="12476">
          <p15:clr>
            <a:srgbClr val="F26B43"/>
          </p15:clr>
        </p15:guide>
        <p15:guide id="40" pos="12795">
          <p15:clr>
            <a:srgbClr val="F26B43"/>
          </p15:clr>
        </p15:guide>
        <p15:guide id="41" pos="13115">
          <p15:clr>
            <a:srgbClr val="F26B43"/>
          </p15:clr>
        </p15:guide>
        <p15:guide id="42" pos="13435">
          <p15:clr>
            <a:srgbClr val="F26B43"/>
          </p15:clr>
        </p15:guide>
        <p15:guide id="43" pos="14074">
          <p15:clr>
            <a:srgbClr val="F26B43"/>
          </p15:clr>
        </p15:guide>
        <p15:guide id="44" pos="13755">
          <p15:clr>
            <a:srgbClr val="F26B43"/>
          </p15:clr>
        </p15:guide>
        <p15:guide id="45" pos="14394">
          <p15:clr>
            <a:srgbClr val="F26B43"/>
          </p15:clr>
        </p15:guide>
        <p15:guide id="46" pos="14714">
          <p15:clr>
            <a:srgbClr val="F26B43"/>
          </p15:clr>
        </p15:guide>
        <p15:guide id="47" pos="15034">
          <p15:clr>
            <a:srgbClr val="F26B43"/>
          </p15:clr>
        </p15:guide>
        <p15:guide id="48" orient="horz" pos="4320">
          <p15:clr>
            <a:srgbClr val="F26B43"/>
          </p15:clr>
        </p15:guide>
        <p15:guide id="49" orient="horz" pos="4000">
          <p15:clr>
            <a:srgbClr val="F26B43"/>
          </p15:clr>
        </p15:guide>
        <p15:guide id="50" orient="horz" pos="3681">
          <p15:clr>
            <a:srgbClr val="F26B43"/>
          </p15:clr>
        </p15:guide>
        <p15:guide id="51" orient="horz" pos="3361">
          <p15:clr>
            <a:srgbClr val="F26B43"/>
          </p15:clr>
        </p15:guide>
        <p15:guide id="52" orient="horz" pos="3041">
          <p15:clr>
            <a:srgbClr val="F26B43"/>
          </p15:clr>
        </p15:guide>
        <p15:guide id="53" orient="horz" pos="2721">
          <p15:clr>
            <a:srgbClr val="F26B43"/>
          </p15:clr>
        </p15:guide>
        <p15:guide id="54" orient="horz" pos="2402">
          <p15:clr>
            <a:srgbClr val="F26B43"/>
          </p15:clr>
        </p15:guide>
        <p15:guide id="55" orient="horz" pos="2082">
          <p15:clr>
            <a:srgbClr val="F26B43"/>
          </p15:clr>
        </p15:guide>
        <p15:guide id="56" orient="horz" pos="1762">
          <p15:clr>
            <a:srgbClr val="F26B43"/>
          </p15:clr>
        </p15:guide>
        <p15:guide id="57" orient="horz" pos="1442">
          <p15:clr>
            <a:srgbClr val="F26B43"/>
          </p15:clr>
        </p15:guide>
        <p15:guide id="58" orient="horz" pos="1123">
          <p15:clr>
            <a:srgbClr val="F26B43"/>
          </p15:clr>
        </p15:guide>
        <p15:guide id="59" orient="horz" pos="803">
          <p15:clr>
            <a:srgbClr val="F26B43"/>
          </p15:clr>
        </p15:guide>
        <p15:guide id="60" orient="horz" pos="483">
          <p15:clr>
            <a:srgbClr val="F26B43"/>
          </p15:clr>
        </p15:guide>
        <p15:guide id="61" orient="horz" pos="163">
          <p15:clr>
            <a:srgbClr val="F26B43"/>
          </p15:clr>
        </p15:guide>
        <p15:guide id="62" orient="horz" pos="4640">
          <p15:clr>
            <a:srgbClr val="F26B43"/>
          </p15:clr>
        </p15:guide>
        <p15:guide id="63" orient="horz" pos="4959">
          <p15:clr>
            <a:srgbClr val="F26B43"/>
          </p15:clr>
        </p15:guide>
        <p15:guide id="64" orient="horz" pos="5279">
          <p15:clr>
            <a:srgbClr val="F26B43"/>
          </p15:clr>
        </p15:guide>
        <p15:guide id="65" orient="horz" pos="5599">
          <p15:clr>
            <a:srgbClr val="F26B43"/>
          </p15:clr>
        </p15:guide>
        <p15:guide id="66" orient="horz" pos="5919">
          <p15:clr>
            <a:srgbClr val="F26B43"/>
          </p15:clr>
        </p15:guide>
        <p15:guide id="67" orient="horz" pos="6238">
          <p15:clr>
            <a:srgbClr val="F26B43"/>
          </p15:clr>
        </p15:guide>
        <p15:guide id="68" orient="horz" pos="6558">
          <p15:clr>
            <a:srgbClr val="F26B43"/>
          </p15:clr>
        </p15:guide>
        <p15:guide id="69" orient="horz" pos="6878">
          <p15:clr>
            <a:srgbClr val="F26B43"/>
          </p15:clr>
        </p15:guide>
        <p15:guide id="70" orient="horz" pos="7198">
          <p15:clr>
            <a:srgbClr val="F26B43"/>
          </p15:clr>
        </p15:guide>
        <p15:guide id="71" orient="horz" pos="7517">
          <p15:clr>
            <a:srgbClr val="F26B43"/>
          </p15:clr>
        </p15:guide>
        <p15:guide id="72" orient="horz" pos="7837">
          <p15:clr>
            <a:srgbClr val="F26B43"/>
          </p15:clr>
        </p15:guide>
        <p15:guide id="73" orient="horz" pos="8157">
          <p15:clr>
            <a:srgbClr val="F26B43"/>
          </p15:clr>
        </p15:guide>
        <p15:guide id="74" orient="horz" pos="847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r@yamoney.ru" TargetMode="External"/><Relationship Id="rId4" Type="http://schemas.openxmlformats.org/officeDocument/2006/relationships/hyperlink" Target="mailto:ege-support@yandex-team.ru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sterh@yandex-team.ru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228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мы отдадим вам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Видеозапись выступления</a:t>
            </a:r>
          </a:p>
          <a:p>
            <a:pPr lvl="1"/>
            <a:endParaRPr lang="ru-RU" dirty="0"/>
          </a:p>
          <a:p>
            <a:pPr lvl="1"/>
            <a:r>
              <a:rPr lang="ru-RU" dirty="0" smtClean="0"/>
              <a:t>Раздаточные материалы (опорный конспект лекций, памятка родителю)</a:t>
            </a:r>
          </a:p>
          <a:p>
            <a:pPr lvl="1"/>
            <a:endParaRPr lang="ru-RU" dirty="0"/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Презентации </a:t>
            </a:r>
          </a:p>
          <a:p>
            <a:pPr lvl="1"/>
            <a:endParaRPr lang="ru-RU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Тесты на </a:t>
            </a:r>
            <a:r>
              <a:rPr lang="en-US" dirty="0" err="1" smtClean="0">
                <a:solidFill>
                  <a:srgbClr val="000000"/>
                </a:solidFill>
              </a:rPr>
              <a:t>ege.yandex.ru</a:t>
            </a:r>
            <a:endParaRPr lang="ru-RU" dirty="0" smtClean="0">
              <a:solidFill>
                <a:srgbClr val="000000"/>
              </a:solidFill>
            </a:endParaRPr>
          </a:p>
          <a:p>
            <a:pPr lvl="1"/>
            <a:endParaRPr lang="ru-RU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Нашу поддержку!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Обратитесь к нам за помощью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Наталья </a:t>
            </a:r>
            <a:r>
              <a:rPr lang="ru-RU" dirty="0" err="1" smtClean="0"/>
              <a:t>Куканова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sterh@yandex-team.ru</a:t>
            </a:r>
            <a:endParaRPr lang="en-US" dirty="0" smtClean="0"/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Мария Грачёва </a:t>
            </a:r>
            <a:r>
              <a:rPr lang="en-US" dirty="0" smtClean="0">
                <a:solidFill>
                  <a:srgbClr val="000000"/>
                </a:solidFill>
                <a:hlinkClick r:id="rId3"/>
              </a:rPr>
              <a:t>pr@yamoney.ru</a:t>
            </a:r>
            <a:r>
              <a:rPr lang="ru-RU" dirty="0">
                <a:solidFill>
                  <a:srgbClr val="000000"/>
                </a:solidFill>
              </a:rPr>
              <a:t> </a:t>
            </a:r>
            <a:endParaRPr lang="ru-RU" dirty="0" smtClean="0">
              <a:solidFill>
                <a:srgbClr val="000000"/>
              </a:solidFill>
            </a:endParaRPr>
          </a:p>
          <a:p>
            <a:pPr lvl="1"/>
            <a:endParaRPr lang="ru-RU" dirty="0">
              <a:solidFill>
                <a:srgbClr val="000000"/>
              </a:solidFill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</a:rPr>
              <a:t>Поддержка сервиса </a:t>
            </a:r>
            <a:r>
              <a:rPr lang="ru-RU" dirty="0" err="1" smtClean="0">
                <a:solidFill>
                  <a:srgbClr val="000000"/>
                </a:solidFill>
              </a:rPr>
              <a:t>Яндекс.ЕГЭ</a:t>
            </a: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  <a:hlinkClick r:id="rId4"/>
              </a:rPr>
              <a:t>ege-support@yandex-team.ru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47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Вместе поможем детям</a:t>
            </a:r>
            <a:br>
              <a:rPr lang="ru-RU" dirty="0" smtClean="0"/>
            </a:br>
            <a:r>
              <a:rPr lang="ru-RU" dirty="0" smtClean="0"/>
              <a:t>распознать мошенников!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2492038" y="8740775"/>
            <a:ext cx="511175" cy="225425"/>
          </a:xfrm>
        </p:spPr>
        <p:txBody>
          <a:bodyPr/>
          <a:lstStyle/>
          <a:p>
            <a:fld id="{82626762-87D3-4DF9-9E87-93829038349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092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/>
              <a:t>Рекомендации к составлению урока по безопасности в интернете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Наталья </a:t>
            </a:r>
            <a:r>
              <a:rPr lang="ru-RU" dirty="0" err="1" smtClean="0"/>
              <a:t>Куканова</a:t>
            </a:r>
            <a:endParaRPr lang="ru-RU" dirty="0" smtClean="0"/>
          </a:p>
          <a:p>
            <a:r>
              <a:rPr lang="ru-RU" dirty="0"/>
              <a:t>Аналитик информационной </a:t>
            </a:r>
            <a:r>
              <a:rPr lang="ru-RU" dirty="0" smtClean="0"/>
              <a:t>безопасности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28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мошенники получают прибыль?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Ресурсы зараженного компьютера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Наличные средства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Средства на телефонном счёте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Средства в электронном кошельке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Средства на банковском счёте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722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ресурсы есть у школьников?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Компьютер или планшет без </a:t>
            </a:r>
            <a:r>
              <a:rPr lang="en-US" dirty="0" err="1" smtClean="0"/>
              <a:t>sim</a:t>
            </a:r>
            <a:r>
              <a:rPr lang="en-US" dirty="0" smtClean="0"/>
              <a:t>-</a:t>
            </a:r>
            <a:r>
              <a:rPr lang="ru-RU" dirty="0" smtClean="0"/>
              <a:t>карты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Компьютер или планшет с </a:t>
            </a:r>
            <a:r>
              <a:rPr lang="en-US" dirty="0" err="1" smtClean="0"/>
              <a:t>sim</a:t>
            </a:r>
            <a:r>
              <a:rPr lang="en-US" dirty="0" smtClean="0"/>
              <a:t>-</a:t>
            </a:r>
            <a:r>
              <a:rPr lang="ru-RU" dirty="0" smtClean="0"/>
              <a:t>картой и возможностью исходящих вызовов и </a:t>
            </a:r>
            <a:r>
              <a:rPr lang="en-US" dirty="0" smtClean="0"/>
              <a:t>SMS</a:t>
            </a:r>
            <a:endParaRPr lang="ru-RU" dirty="0" smtClean="0"/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Наличные средства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Электронные деньги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Платёжная карта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8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средства используют мошенники?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Вирусы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Мошеннические письма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Воровство учетных записей пользователей</a:t>
            </a:r>
          </a:p>
          <a:p>
            <a:pPr lvl="1"/>
            <a:endParaRPr lang="ru-RU" dirty="0" smtClean="0"/>
          </a:p>
          <a:p>
            <a:pPr lvl="1"/>
            <a:r>
              <a:rPr lang="en-US" dirty="0" smtClean="0"/>
              <a:t>SMS-</a:t>
            </a:r>
            <a:r>
              <a:rPr lang="ru-RU" dirty="0" smtClean="0"/>
              <a:t>мошенничество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Мошенничество, связанное с платежами (электронные деньги, платёжные карты)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0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Младшие/средние классы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ru-RU" dirty="0" smtClean="0"/>
              <a:t>Ресурсы: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Компьютер или планшет с </a:t>
            </a:r>
            <a:r>
              <a:rPr lang="en-US" dirty="0" err="1" smtClean="0"/>
              <a:t>sim</a:t>
            </a:r>
            <a:r>
              <a:rPr lang="en-US" dirty="0" smtClean="0"/>
              <a:t>-</a:t>
            </a:r>
            <a:r>
              <a:rPr lang="ru-RU" dirty="0" smtClean="0"/>
              <a:t>картой или без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Телефон 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Наличные средства</a:t>
            </a:r>
          </a:p>
          <a:p>
            <a:pPr lvl="1"/>
            <a:endParaRPr lang="ru-RU" dirty="0" smtClean="0"/>
          </a:p>
          <a:p>
            <a:pPr marL="0" lvl="1" indent="0">
              <a:buNone/>
            </a:pPr>
            <a:r>
              <a:rPr lang="ru-RU" dirty="0" smtClean="0"/>
              <a:t>Какие темы освещать:</a:t>
            </a:r>
          </a:p>
          <a:p>
            <a:pPr marL="0" lvl="1" indent="0">
              <a:buNone/>
            </a:pPr>
            <a:endParaRPr lang="ru-RU" dirty="0" smtClean="0"/>
          </a:p>
          <a:p>
            <a:pPr lvl="1"/>
            <a:r>
              <a:rPr lang="ru-RU" dirty="0" smtClean="0"/>
              <a:t>Вирусы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Мошеннические письма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Воровство учетных записей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SMS</a:t>
            </a:r>
            <a:r>
              <a:rPr lang="ru-RU" dirty="0" smtClean="0"/>
              <a:t>-мошенничество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23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Средние/старшие классы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2805" y="2064406"/>
            <a:ext cx="11757601" cy="6390000"/>
          </a:xfrm>
        </p:spPr>
        <p:txBody>
          <a:bodyPr/>
          <a:lstStyle/>
          <a:p>
            <a:pPr marL="0" lvl="1" indent="0">
              <a:buNone/>
            </a:pPr>
            <a:r>
              <a:rPr lang="ru-RU" dirty="0" smtClean="0"/>
              <a:t>Ресурсы: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Компьютер, телефон, планшет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Наличные и электронные деньги, платёжные карты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marL="0" lvl="1" indent="0">
              <a:buNone/>
            </a:pPr>
            <a:r>
              <a:rPr lang="ru-RU" dirty="0" smtClean="0"/>
              <a:t>Какие темы освещать:</a:t>
            </a:r>
          </a:p>
          <a:p>
            <a:pPr marL="0" lvl="1" indent="0">
              <a:buNone/>
            </a:pPr>
            <a:endParaRPr lang="ru-RU" dirty="0" smtClean="0"/>
          </a:p>
          <a:p>
            <a:pPr lvl="1"/>
            <a:r>
              <a:rPr lang="ru-RU" dirty="0" smtClean="0"/>
              <a:t>Вирусы, мошеннические письма, воровство учётных данных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SMS</a:t>
            </a:r>
            <a:r>
              <a:rPr lang="ru-RU" dirty="0" smtClean="0"/>
              <a:t>-мошенничество</a:t>
            </a:r>
          </a:p>
          <a:p>
            <a:pPr lvl="1">
              <a:spcBef>
                <a:spcPts val="1200"/>
              </a:spcBef>
            </a:pPr>
            <a:r>
              <a:rPr lang="ru-RU" dirty="0" smtClean="0"/>
              <a:t>Мошенничество, связанное с платежами в интернете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8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 кому школьник пойдет за советом?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К одноклассникам</a:t>
            </a:r>
          </a:p>
          <a:p>
            <a:pPr lvl="1"/>
            <a:endParaRPr lang="ru-RU" dirty="0"/>
          </a:p>
          <a:p>
            <a:pPr lvl="1"/>
            <a:r>
              <a:rPr lang="ru-RU" dirty="0" smtClean="0"/>
              <a:t>К учителям или наставникам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К родителям</a:t>
            </a:r>
          </a:p>
          <a:p>
            <a:pPr lvl="1"/>
            <a:endParaRPr lang="ru-RU" dirty="0"/>
          </a:p>
          <a:p>
            <a:pPr lvl="1"/>
            <a:r>
              <a:rPr lang="ru-RU" dirty="0" smtClean="0"/>
              <a:t>В интернет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85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хотим помочь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ru-RU" dirty="0" smtClean="0"/>
              <a:t>Памятка родителю и учителю (из раздаточного материала к семинару)</a:t>
            </a:r>
          </a:p>
          <a:p>
            <a:pPr lvl="1"/>
            <a:endParaRPr lang="ru-RU" dirty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dirty="0" err="1" smtClean="0"/>
              <a:t>ecurity.yandex.ru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65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Yandex">
  <a:themeElements>
    <a:clrScheme name="Yandex">
      <a:dk1>
        <a:sysClr val="windowText" lastClr="000000"/>
      </a:dk1>
      <a:lt1>
        <a:sysClr val="window" lastClr="FFFFFF"/>
      </a:lt1>
      <a:dk2>
        <a:srgbClr val="FFCC00"/>
      </a:dk2>
      <a:lt2>
        <a:srgbClr val="FF0000"/>
      </a:lt2>
      <a:accent1>
        <a:srgbClr val="3878BE"/>
      </a:accent1>
      <a:accent2>
        <a:srgbClr val="8FD541"/>
      </a:accent2>
      <a:accent3>
        <a:srgbClr val="72C3E0"/>
      </a:accent3>
      <a:accent4>
        <a:srgbClr val="FC6867"/>
      </a:accent4>
      <a:accent5>
        <a:srgbClr val="FB7600"/>
      </a:accent5>
      <a:accent6>
        <a:srgbClr val="9E64A9"/>
      </a:accent6>
      <a:hlink>
        <a:srgbClr val="3878BE"/>
      </a:hlink>
      <a:folHlink>
        <a:srgbClr val="3878BE"/>
      </a:folHlink>
    </a:clrScheme>
    <a:fontScheme name="Yandex">
      <a:majorFont>
        <a:latin typeface="Textbook New"/>
        <a:ea typeface=""/>
        <a:cs typeface=""/>
      </a:majorFont>
      <a:minorFont>
        <a:latin typeface="Textbook New Ligh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000" dirty="0" err="1" smtClean="0">
            <a:solidFill>
              <a:schemeClr val="tx1"/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Yandex" id="{FBC09EDE-4B22-4643-BDAD-AEA0103939DE}" vid="{06F7D2BB-08D9-4E72-BC65-56BC9B14977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Yandex</Template>
  <TotalTime>6729</TotalTime>
  <Words>252</Words>
  <Application>Microsoft Macintosh PowerPoint</Application>
  <PresentationFormat>Другой</PresentationFormat>
  <Paragraphs>89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Yandex</vt:lpstr>
      <vt:lpstr>Презентация PowerPoint</vt:lpstr>
      <vt:lpstr>Рекомендации к составлению урока по безопасности в интернете</vt:lpstr>
      <vt:lpstr>Как мошенники получают прибыль?</vt:lpstr>
      <vt:lpstr>Какие ресурсы есть у школьников?</vt:lpstr>
      <vt:lpstr>Какие средства используют мошенники?</vt:lpstr>
      <vt:lpstr>Младшие/средние классы</vt:lpstr>
      <vt:lpstr>Средние/старшие классы</vt:lpstr>
      <vt:lpstr>К кому школьник пойдет за советом?</vt:lpstr>
      <vt:lpstr>Мы хотим помочь</vt:lpstr>
      <vt:lpstr>Что мы отдадим вам</vt:lpstr>
      <vt:lpstr>Обратитесь к нам за помощью</vt:lpstr>
      <vt:lpstr>Вместе поможем детям распознать мошенников!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presentation</dc:creator>
  <cp:lastModifiedBy>NK</cp:lastModifiedBy>
  <cp:revision>61</cp:revision>
  <dcterms:created xsi:type="dcterms:W3CDTF">2014-09-19T11:08:16Z</dcterms:created>
  <dcterms:modified xsi:type="dcterms:W3CDTF">2014-10-18T06:43:13Z</dcterms:modified>
</cp:coreProperties>
</file>