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32"/>
  </p:notesMasterIdLst>
  <p:sldIdLst>
    <p:sldId id="286" r:id="rId2"/>
    <p:sldId id="292" r:id="rId3"/>
    <p:sldId id="296" r:id="rId4"/>
    <p:sldId id="297" r:id="rId5"/>
    <p:sldId id="291" r:id="rId6"/>
    <p:sldId id="298" r:id="rId7"/>
    <p:sldId id="299" r:id="rId8"/>
    <p:sldId id="300" r:id="rId9"/>
    <p:sldId id="307" r:id="rId10"/>
    <p:sldId id="315" r:id="rId11"/>
    <p:sldId id="316" r:id="rId12"/>
    <p:sldId id="308" r:id="rId13"/>
    <p:sldId id="317" r:id="rId14"/>
    <p:sldId id="305" r:id="rId15"/>
    <p:sldId id="311" r:id="rId16"/>
    <p:sldId id="312" r:id="rId17"/>
    <p:sldId id="327" r:id="rId18"/>
    <p:sldId id="313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14" r:id="rId28"/>
    <p:sldId id="326" r:id="rId29"/>
    <p:sldId id="329" r:id="rId30"/>
    <p:sldId id="328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850" autoAdjust="0"/>
  </p:normalViewPr>
  <p:slideViewPr>
    <p:cSldViewPr>
      <p:cViewPr varScale="1">
        <p:scale>
          <a:sx n="88" d="100"/>
          <a:sy n="88" d="100"/>
        </p:scale>
        <p:origin x="-10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1ED3E23-8452-455B-AC7C-65FA8961C04B}" type="datetimeFigureOut">
              <a:rPr lang="ru-RU"/>
              <a:pPr>
                <a:defRPr/>
              </a:pPr>
              <a:t>19.11.2014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06978E-5A06-4CCF-B7E2-A7CAE640E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890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32F7A5-42A4-4962-87F8-CAA6ECBB0568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8CB6E-F28A-4D5F-82B5-54B2F299C1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9A8E99-9EA5-4D5E-9024-11280CC956FE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3ED2B-88E0-4A5C-8854-D3DCBC89AF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3E3C48-3D6A-43E9-B033-46B313D9A813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786E5-587D-4ED8-B4DA-225DE764AE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89F39A-1883-4E49-92F7-A8C4CF3D728E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99A97-E65F-4A7B-B5AA-9CC2552455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B17ED0-1A92-456F-B7BE-63C08E154CCA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4B3B1-3EF6-4F56-8798-FBAD4D28DA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B80FFA-6631-496F-B980-A82276A31938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6C9E8-3638-450E-B7BE-F0F4A62F0E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BE371-C917-4342-A536-B610A20D8BCA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E1D7E-7CBD-471D-9C91-91B269C6D3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6E22C-B4B9-486A-AC11-B26F6E4F939C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9BD13-70F3-4778-9A14-1B1DE98DE0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3097D-53EA-4AFA-BFB1-CF0D71D71A9A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1B66D3-9938-4532-B701-80AD25B3B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E5C510-0F9C-4D1E-BB44-AE4AD6EBA2A2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8C62E-AD82-487F-9A76-59FD0B4BE6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1177B4-B90C-486E-AE48-9373624512BA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6D3CFDE-62E7-4784-81EB-3D848DB997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EF5F6DD-369F-4F3C-9C66-4C94A1023F97}" type="datetimeFigureOut">
              <a:rPr lang="en-US" smtClean="0"/>
              <a:pPr>
                <a:defRPr/>
              </a:pPr>
              <a:t>11/19/2014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CFD6BC8-A4E0-4856-A48C-11C47AC2F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 през дс 5\от Кати\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8001000" cy="4500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" y="5410200"/>
            <a:ext cx="88392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«Детский сад №5»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2286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Консультационный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пункт для родителей детей,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посещающих дошкольное учреждение</a:t>
            </a:r>
          </a:p>
        </p:txBody>
      </p:sp>
      <p:pic>
        <p:nvPicPr>
          <p:cNvPr id="5124" name="Picture 4" descr="F:\к през дс 5\от Кати\DSC06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2" y="1295400"/>
            <a:ext cx="4364534" cy="3304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к през дс 5\от Кати\DSC06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572000" cy="3139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9586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4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Сайт учреждения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сайты педагогических работников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687"/>
            <a:ext cx="443865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076" t="22000" r="5076" b="667"/>
          <a:stretch>
            <a:fillRect/>
          </a:stretch>
        </p:blipFill>
        <p:spPr bwMode="auto">
          <a:xfrm>
            <a:off x="4876800" y="1295400"/>
            <a:ext cx="3962401" cy="441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93356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выходным капец\Фото детей\IMG_9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24" y="922660"/>
            <a:ext cx="3282758" cy="2188505"/>
          </a:xfrm>
          <a:prstGeom prst="round2DiagRect">
            <a:avLst>
              <a:gd name="adj1" fmla="val 16667"/>
              <a:gd name="adj2" fmla="val 94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x\Desktop\вых.капец 2\image(1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24" y="3364239"/>
            <a:ext cx="3282758" cy="2462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76" y="228600"/>
            <a:ext cx="8640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педагогов в конференциях и конкурсах международного, всероссийского, регионального и муниципального уровней</a:t>
            </a:r>
          </a:p>
        </p:txBody>
      </p:sp>
      <p:pic>
        <p:nvPicPr>
          <p:cNvPr id="7170" name="Picture 2" descr="D:\Users\x\Desktop\image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579" y="959624"/>
            <a:ext cx="2057400" cy="237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x\Desktop\IMG_5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651" y="959624"/>
            <a:ext cx="1969718" cy="240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Users\x\Desktop\DSCN36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510" y="2472578"/>
            <a:ext cx="2286000" cy="1714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x\Desktop\вых.капец 2\image(1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982" y="3939051"/>
            <a:ext cx="3412576" cy="2559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x\Desktop\DSCN36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0000" y="8305800"/>
            <a:ext cx="1757036" cy="13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x\Desktop\image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085" y="4114800"/>
            <a:ext cx="1915282" cy="259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7288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«Родительский Университет</a:t>
            </a:r>
            <a:r>
              <a:rPr lang="ru-RU" sz="2000" b="1" dirty="0" smtClean="0"/>
              <a:t>»</a:t>
            </a:r>
          </a:p>
          <a:p>
            <a:pPr algn="ctr"/>
            <a:r>
              <a:rPr lang="ru-RU" sz="2000" b="1" dirty="0" smtClean="0"/>
              <a:t>- региональный проект </a:t>
            </a:r>
            <a:r>
              <a:rPr lang="ru-RU" sz="2000" b="1" dirty="0"/>
              <a:t>Восточно-Сибирской государственной академии </a:t>
            </a:r>
            <a:r>
              <a:rPr lang="ru-RU" sz="2000" b="1" dirty="0" smtClean="0"/>
              <a:t>образования</a:t>
            </a:r>
            <a:endParaRPr lang="ru-RU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199" y="1481531"/>
            <a:ext cx="3545193" cy="2404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2246" y="1515098"/>
            <a:ext cx="3528467" cy="2337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0" t="4897" r="2549" b="5581"/>
          <a:stretch/>
        </p:blipFill>
        <p:spPr bwMode="auto">
          <a:xfrm>
            <a:off x="5419212" y="4261531"/>
            <a:ext cx="3311501" cy="2383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8" t="14527" r="11340" b="21731"/>
          <a:stretch/>
        </p:blipFill>
        <p:spPr bwMode="auto">
          <a:xfrm>
            <a:off x="686427" y="4269100"/>
            <a:ext cx="3847474" cy="2375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9943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3048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Социальное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партнёрство с участниками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образовательных отношений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8802" y="609600"/>
            <a:ext cx="4045198" cy="287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F:\выходным капец\Фото детей\DSC_1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3246925" cy="2150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3657600" cy="26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F:\выходным капец\Фото детей\DSC_20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12" y="896705"/>
            <a:ext cx="3133005" cy="2075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G:\фото\выставка в худ.школе\DSCN68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514599" cy="1886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8943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фото\выставка в худ.школе\DSCN6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848" y="1066799"/>
            <a:ext cx="3261505" cy="2446405"/>
          </a:xfrm>
          <a:prstGeom prst="round2DiagRect">
            <a:avLst>
              <a:gd name="adj1" fmla="val 16667"/>
              <a:gd name="adj2" fmla="val 46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выходным капец\Фото детей\DSC_0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605442" cy="2388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фото\выставка в худ.школе\DSCN6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3295243" cy="244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к през дс 5\дет\DSC06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405855" cy="2793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3352800" cy="30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Users\x\Desktop\вых.капец 2\PIC_03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917884" cy="2557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52400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Победы </a:t>
            </a:r>
            <a:r>
              <a:rPr lang="ru-RU" sz="2000" b="1" dirty="0"/>
              <a:t>детей в конкурсах международного, всероссийского, регионального, муниципального уровней</a:t>
            </a:r>
          </a:p>
        </p:txBody>
      </p:sp>
    </p:spTree>
    <p:extLst>
      <p:ext uri="{BB962C8B-B14F-4D97-AF65-F5344CB8AC3E}">
        <p14:creationId xmlns:p14="http://schemas.microsoft.com/office/powerpoint/2010/main" xmlns="" val="1652005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x\Desktop\фото\выпускной\DSC_3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248011" cy="48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400" y="304800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Высокий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уровень готовности к школьному обучению - 70% детей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3270466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286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Уровень </a:t>
            </a:r>
            <a:r>
              <a:rPr lang="ru-RU" b="1" dirty="0"/>
              <a:t>заболеваемости детей, не превышающий городской </a:t>
            </a:r>
            <a:r>
              <a:rPr lang="ru-RU" b="1" dirty="0" smtClean="0"/>
              <a:t>показатель </a:t>
            </a:r>
          </a:p>
          <a:p>
            <a:pPr algn="ctr"/>
            <a:r>
              <a:rPr lang="ru-RU" b="1" dirty="0" smtClean="0"/>
              <a:t>Количество </a:t>
            </a:r>
            <a:r>
              <a:rPr lang="ru-RU" b="1" dirty="0"/>
              <a:t>детей, улучшивших группу здоровья </a:t>
            </a:r>
            <a:r>
              <a:rPr lang="ru-RU" b="1" dirty="0" smtClean="0"/>
              <a:t>– 26</a:t>
            </a:r>
            <a:r>
              <a:rPr lang="ru-RU" b="1" dirty="0"/>
              <a:t>%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8" t="7635" r="1542" b="6486"/>
          <a:stretch/>
        </p:blipFill>
        <p:spPr bwMode="auto">
          <a:xfrm>
            <a:off x="4495800" y="1143000"/>
            <a:ext cx="3962400" cy="2164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1" t="5026" r="5611" b="7852"/>
          <a:stretch/>
        </p:blipFill>
        <p:spPr bwMode="auto">
          <a:xfrm>
            <a:off x="3505200" y="3048000"/>
            <a:ext cx="2685571" cy="2058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0" t="5126" r="5438" b="8343"/>
          <a:stretch/>
        </p:blipFill>
        <p:spPr bwMode="auto">
          <a:xfrm>
            <a:off x="838200" y="4480347"/>
            <a:ext cx="2890839" cy="2305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F:\физо\P716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763" y="4911374"/>
            <a:ext cx="2457099" cy="1796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изо\P716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018" y="1371600"/>
            <a:ext cx="3129469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1145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524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Удовлетворённость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родителей качеством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образовательных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услуг – 94%</a:t>
            </a:r>
          </a:p>
        </p:txBody>
      </p:sp>
      <p:pic>
        <p:nvPicPr>
          <p:cNvPr id="3076" name="Picture 4" descr="D:\Users\x\Desktop\вых.капец 2\IMG_7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431707" cy="2087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x\Desktop\вых.капец 2\IMG_7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5437" y="1084480"/>
            <a:ext cx="2785601" cy="2152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x\Desktop\вых.капец 2\DSCN6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444158" cy="2162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Users\x\Desktop\фото\веселые старты\DSC_1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7978" y="2723527"/>
            <a:ext cx="1973366" cy="246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выходным капец\Семьи на соревн. ср.А\S7303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82" y="1978093"/>
            <a:ext cx="3234393" cy="2228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x\Desktop\вых.капец 2\P10302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07" t="6176" r="4207" b="9735"/>
          <a:stretch/>
        </p:blipFill>
        <p:spPr bwMode="auto">
          <a:xfrm>
            <a:off x="3021426" y="3237307"/>
            <a:ext cx="3212226" cy="2302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Users\x\Desktop\фото\фото собрание\DSC_18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3224911" cy="1771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2599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Цели: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реализация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образовательной программы дошкольного образования, присмотр и уход за детьми;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квалифицированная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коррекция недостатков физического и (или) психического развития детей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- предоставление родителям (законным представителям) психолого-педагогической, диагностической, методической и консультативной помощи. </a:t>
            </a:r>
          </a:p>
        </p:txBody>
      </p:sp>
      <p:pic>
        <p:nvPicPr>
          <p:cNvPr id="1026" name="Picture 2" descr="C:\Documents and Settings\Administrator\Рабочий стол\Сайт новый\3. Документы\Лиценз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86200"/>
            <a:ext cx="1902351" cy="2771671"/>
          </a:xfrm>
          <a:prstGeom prst="rect">
            <a:avLst/>
          </a:prstGeom>
          <a:noFill/>
        </p:spPr>
      </p:pic>
      <p:pic>
        <p:nvPicPr>
          <p:cNvPr id="1027" name="Picture 3" descr="C:\Documents and Settings\Administrator\Рабочий стол\Сайт новый\3. Документы\Приложение к лиценз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962400"/>
            <a:ext cx="1917012" cy="2711271"/>
          </a:xfrm>
          <a:prstGeom prst="rect">
            <a:avLst/>
          </a:prstGeom>
          <a:noFill/>
        </p:spPr>
      </p:pic>
      <p:pic>
        <p:nvPicPr>
          <p:cNvPr id="1028" name="Picture 4" descr="C:\Documents and Settings\Administrator\Рабочий стол\DSC06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962400"/>
            <a:ext cx="1778163" cy="2675852"/>
          </a:xfrm>
          <a:prstGeom prst="rect">
            <a:avLst/>
          </a:prstGeom>
          <a:noFill/>
        </p:spPr>
      </p:pic>
      <p:pic>
        <p:nvPicPr>
          <p:cNvPr id="1029" name="Picture 5" descr="C:\Documents and Settings\Administrator\Рабочий стол\DSC06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038600"/>
            <a:ext cx="1757267" cy="2644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1384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3865581" cy="762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13 групп: 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81000" y="1066800"/>
            <a:ext cx="5334000" cy="17526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6 групп компенсирующей направленности;</a:t>
            </a:r>
          </a:p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2 группы комбинированной направленности;</a:t>
            </a:r>
          </a:p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5 групп общеразвивающей направленности.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F:\к през дс 5\IMG_3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2" t="19839" r="-3820"/>
          <a:stretch/>
        </p:blipFill>
        <p:spPr bwMode="auto">
          <a:xfrm>
            <a:off x="5257800" y="4494638"/>
            <a:ext cx="3502895" cy="2164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вых.капец 2\IMG_1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95537"/>
            <a:ext cx="32512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вых.капец 2\IMG_1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1837" y="228600"/>
            <a:ext cx="3048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вых.капец 2\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3744464" cy="2528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к през дс 5\DSC06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79196"/>
            <a:ext cx="2865172" cy="1897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0015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152400"/>
            <a:ext cx="7772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Задачи: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охрана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жизни и укрепление физического и психического здоровья воспитанников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обеспечение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познавательно-речевого, социально-личностного, художественно-эстетического и физического развития воспитанников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воспитание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 учетом возрастных категорий воспитанников гражданственности, уважения к правам и свободам человека, любви к окружающей природе, Родине,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семье;</a:t>
            </a:r>
          </a:p>
          <a:p>
            <a:pPr algn="just">
              <a:buFontTx/>
              <a:buChar char="-"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осуществление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необходимой коррекции недостатков в физическом и (или) психическом развитии воспитанников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buFontTx/>
              <a:buChar char="-"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взаимодействие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 семьями воспитанников для обеспечения полноценного развития воспитанников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предоставление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родителям (законным представителям) психолого-педагогической, диагностической, методической и консультативной помощи.</a:t>
            </a:r>
          </a:p>
        </p:txBody>
      </p:sp>
    </p:spTree>
    <p:extLst>
      <p:ext uri="{BB962C8B-B14F-4D97-AF65-F5344CB8AC3E}">
        <p14:creationId xmlns:p14="http://schemas.microsoft.com/office/powerpoint/2010/main" xmlns="" val="2562352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457200"/>
            <a:ext cx="8382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Основные виды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деятельности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реализация образовательной программы дошкольного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присмотр и уход за детьми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квалифицированная коррекция недостатков физического и (или) психического развития детей. </a:t>
            </a:r>
            <a:r>
              <a:rPr lang="ru-RU" b="1" dirty="0"/>
              <a:t>	</a:t>
            </a:r>
          </a:p>
        </p:txBody>
      </p:sp>
      <p:pic>
        <p:nvPicPr>
          <p:cNvPr id="2050" name="Picture 2" descr="C:\Documents and Settings\Administrator\Рабочий стол\ФОТО на печать\DSC05968.JPG"/>
          <p:cNvPicPr>
            <a:picLocks noChangeAspect="1" noChangeArrowheads="1"/>
          </p:cNvPicPr>
          <p:nvPr/>
        </p:nvPicPr>
        <p:blipFill>
          <a:blip r:embed="rId2" cstate="print"/>
          <a:srcRect t="15000" r="6147"/>
          <a:stretch>
            <a:fillRect/>
          </a:stretch>
        </p:blipFill>
        <p:spPr bwMode="auto">
          <a:xfrm>
            <a:off x="381000" y="2971800"/>
            <a:ext cx="3142129" cy="2180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334000" y="2514600"/>
            <a:ext cx="2971800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ФОТО\Фото детей\DSC_9055.JPG"/>
          <p:cNvPicPr>
            <a:picLocks noChangeAspect="1" noChangeArrowheads="1"/>
          </p:cNvPicPr>
          <p:nvPr/>
        </p:nvPicPr>
        <p:blipFill>
          <a:blip r:embed="rId4" cstate="print"/>
          <a:srcRect l="11529" t="9109" r="9835" b="-1094"/>
          <a:stretch>
            <a:fillRect/>
          </a:stretch>
        </p:blipFill>
        <p:spPr bwMode="auto">
          <a:xfrm>
            <a:off x="3200400" y="4402698"/>
            <a:ext cx="2819400" cy="2194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38268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22860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Комфортная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среда для детей и сотрудников</a:t>
            </a:r>
          </a:p>
        </p:txBody>
      </p:sp>
      <p:pic>
        <p:nvPicPr>
          <p:cNvPr id="8194" name="Picture 2" descr="F:\к през дс 5\DSC06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043724" cy="2058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к през дс 5\IMG_3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353127" cy="2514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к през дс 5\IMG_3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2751025" cy="2554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к през дс 5\IMG_31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3077994" cy="2304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F:\к през дс 5\DSC061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3278756" cy="2594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777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48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Высокий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уровень безопасности</a:t>
            </a:r>
          </a:p>
        </p:txBody>
      </p:sp>
      <p:pic>
        <p:nvPicPr>
          <p:cNvPr id="9218" name="Picture 2" descr="F:\к през дс 5\DSC06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093" y="914400"/>
            <a:ext cx="1914410" cy="2025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к през дс 5\DSC06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3828819" cy="325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к през дс 5\DSC06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2288" y="489467"/>
            <a:ext cx="3251424" cy="25510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к през дс 5\DSC061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64" r="9142"/>
          <a:stretch/>
        </p:blipFill>
        <p:spPr bwMode="auto">
          <a:xfrm>
            <a:off x="5410200" y="3352800"/>
            <a:ext cx="2323364" cy="3073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5821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304800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Праздники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 развлечения для детей</a:t>
            </a:r>
          </a:p>
        </p:txBody>
      </p:sp>
      <p:pic>
        <p:nvPicPr>
          <p:cNvPr id="10243" name="Picture 3" descr="D:\Users\x\Desktop\IMG_09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29"/>
          <a:stretch/>
        </p:blipFill>
        <p:spPr bwMode="auto">
          <a:xfrm>
            <a:off x="6750175" y="276225"/>
            <a:ext cx="1978177" cy="2246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1600200" cy="2398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F:\2. фото лето\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82761" y="19126200"/>
            <a:ext cx="3569456" cy="53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2. фото лето\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892698"/>
            <a:ext cx="2947987" cy="1957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азд\P2210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0032" y="2522671"/>
            <a:ext cx="4259263" cy="1830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празд\IMG_11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9" t="19565" r="15600"/>
          <a:stretch/>
        </p:blipFill>
        <p:spPr bwMode="auto">
          <a:xfrm>
            <a:off x="5334000" y="3886200"/>
            <a:ext cx="3231417" cy="2546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x\Desktop\фото\день смеха\DSCN65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812" y="4352925"/>
            <a:ext cx="2987038" cy="2201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2336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1524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Традиции </a:t>
            </a:r>
            <a:r>
              <a:rPr lang="ru-RU" sz="2800" b="1" dirty="0"/>
              <a:t>коллектива</a:t>
            </a:r>
          </a:p>
        </p:txBody>
      </p:sp>
      <p:pic>
        <p:nvPicPr>
          <p:cNvPr id="11267" name="Picture 3" descr="D:\Users\x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52" y="762000"/>
            <a:ext cx="3741340" cy="2806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к през дс 5\P2010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33" b="14006"/>
          <a:stretch/>
        </p:blipFill>
        <p:spPr bwMode="auto">
          <a:xfrm>
            <a:off x="4829174" y="748809"/>
            <a:ext cx="3810001" cy="2804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Users\x\Desktop\image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418" y="3917266"/>
            <a:ext cx="3961407" cy="263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Users\x\Desktop\фото\Байкал переход\DSCN63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1" t="22669"/>
          <a:stretch/>
        </p:blipFill>
        <p:spPr bwMode="auto">
          <a:xfrm>
            <a:off x="4855744" y="3855197"/>
            <a:ext cx="3855302" cy="2692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3031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Высокий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творческий и спортивный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потенциал педагогов </a:t>
            </a:r>
          </a:p>
        </p:txBody>
      </p:sp>
      <p:pic>
        <p:nvPicPr>
          <p:cNvPr id="12290" name="Picture 2" descr="F:\к през дс 5\сентябрь 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91000"/>
            <a:ext cx="3095416" cy="2449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к през дс 5\от Кати\DSC06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35" t="5933" r="19315" b="12586"/>
          <a:stretch/>
        </p:blipFill>
        <p:spPr bwMode="auto">
          <a:xfrm>
            <a:off x="285749" y="904797"/>
            <a:ext cx="3184370" cy="2526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к през дс 5\IMG_0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9" y="3982940"/>
            <a:ext cx="3543301" cy="2657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Users\x\Desktop\image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5608" y="832288"/>
            <a:ext cx="3038999" cy="2568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s\x\Desktop\вых.капец 2\image(1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7" t="3095" r="9472" b="4056"/>
          <a:stretch>
            <a:fillRect/>
          </a:stretch>
        </p:blipFill>
        <p:spPr bwMode="auto">
          <a:xfrm>
            <a:off x="3200400" y="2286000"/>
            <a:ext cx="3048000" cy="2770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3687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52400"/>
            <a:ext cx="80772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itchFamily="66" charset="0"/>
              </a:rPr>
              <a:t>Там, где радость живёт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Там, где детство цветёт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Где улыбкой согреты сердца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endParaRPr lang="ru-RU" b="1" dirty="0" smtClean="0">
              <a:latin typeface="Comic Sans MS" pitchFamily="66" charset="0"/>
            </a:endParaRPr>
          </a:p>
          <a:p>
            <a:r>
              <a:rPr lang="ru-RU" b="1" dirty="0" smtClean="0">
                <a:latin typeface="Comic Sans MS" pitchFamily="66" charset="0"/>
              </a:rPr>
              <a:t>Там</a:t>
            </a:r>
            <a:r>
              <a:rPr lang="ru-RU" b="1" dirty="0">
                <a:latin typeface="Comic Sans MS" pitchFamily="66" charset="0"/>
              </a:rPr>
              <a:t>, где солнечный свет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Там, где слёз детских нет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И игрушкам не видно конца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endParaRPr lang="ru-RU" b="1" dirty="0" smtClean="0">
              <a:latin typeface="Comic Sans MS" pitchFamily="66" charset="0"/>
            </a:endParaRPr>
          </a:p>
          <a:p>
            <a:r>
              <a:rPr lang="ru-RU" b="1" dirty="0" smtClean="0">
                <a:latin typeface="Comic Sans MS" pitchFamily="66" charset="0"/>
              </a:rPr>
              <a:t>Это </a:t>
            </a:r>
            <a:r>
              <a:rPr lang="ru-RU" b="1" dirty="0">
                <a:latin typeface="Comic Sans MS" pitchFamily="66" charset="0"/>
              </a:rPr>
              <a:t>наш общий дом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Храм прекрасной души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Он объят и теплом и </a:t>
            </a:r>
            <a:r>
              <a:rPr lang="ru-RU" b="1" dirty="0" smtClean="0">
                <a:latin typeface="Comic Sans MS" pitchFamily="66" charset="0"/>
              </a:rPr>
              <a:t>заботой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Если сердце своё детям ты отдаёшь</a:t>
            </a:r>
            <a:r>
              <a:rPr lang="ru-RU" b="1" dirty="0" smtClean="0">
                <a:latin typeface="Comic Sans MS" pitchFamily="66" charset="0"/>
              </a:rPr>
              <a:t>,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Разве это зовётся работой</a:t>
            </a:r>
            <a:r>
              <a:rPr lang="ru-RU" b="1" dirty="0" smtClean="0">
                <a:latin typeface="Comic Sans MS" pitchFamily="66" charset="0"/>
              </a:rPr>
              <a:t>?</a:t>
            </a:r>
            <a:endParaRPr lang="ru-RU" b="1" dirty="0">
              <a:latin typeface="Comic Sans MS" pitchFamily="66" charset="0"/>
            </a:endParaRPr>
          </a:p>
          <a:p>
            <a:endParaRPr lang="ru-RU" b="1" dirty="0" smtClean="0">
              <a:latin typeface="Comic Sans MS" pitchFamily="66" charset="0"/>
            </a:endParaRPr>
          </a:p>
          <a:p>
            <a:r>
              <a:rPr lang="ru-RU" b="1" dirty="0" smtClean="0">
                <a:latin typeface="Comic Sans MS" pitchFamily="66" charset="0"/>
              </a:rPr>
              <a:t>Пусть </a:t>
            </a:r>
            <a:r>
              <a:rPr lang="ru-RU" b="1" dirty="0">
                <a:latin typeface="Comic Sans MS" pitchFamily="66" charset="0"/>
              </a:rPr>
              <a:t>прекрасная </a:t>
            </a:r>
            <a:r>
              <a:rPr lang="ru-RU" b="1" dirty="0" smtClean="0">
                <a:latin typeface="Comic Sans MS" pitchFamily="66" charset="0"/>
              </a:rPr>
              <a:t>стайка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Пушистых </a:t>
            </a:r>
            <a:r>
              <a:rPr lang="ru-RU" b="1" dirty="0" smtClean="0">
                <a:latin typeface="Comic Sans MS" pitchFamily="66" charset="0"/>
              </a:rPr>
              <a:t>птенцов</a:t>
            </a:r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Оперится в надёжных </a:t>
            </a:r>
            <a:endParaRPr lang="ru-RU" b="1" dirty="0" smtClean="0">
              <a:latin typeface="Comic Sans MS" pitchFamily="66" charset="0"/>
            </a:endParaRPr>
          </a:p>
          <a:p>
            <a:r>
              <a:rPr lang="ru-RU" b="1" dirty="0" smtClean="0">
                <a:latin typeface="Comic Sans MS" pitchFamily="66" charset="0"/>
              </a:rPr>
              <a:t>объятьях</a:t>
            </a:r>
            <a:r>
              <a:rPr lang="ru-RU" b="1" dirty="0" smtClean="0">
                <a:latin typeface="Comic Sans MS" pitchFamily="66" charset="0"/>
              </a:rPr>
              <a:t>…</a:t>
            </a:r>
          </a:p>
          <a:p>
            <a:r>
              <a:rPr lang="ru-RU" b="1" dirty="0" smtClean="0">
                <a:latin typeface="Comic Sans MS" pitchFamily="66" charset="0"/>
              </a:rPr>
              <a:t>И </a:t>
            </a:r>
            <a:r>
              <a:rPr lang="ru-RU" b="1" dirty="0" smtClean="0">
                <a:latin typeface="Comic Sans MS" pitchFamily="66" charset="0"/>
              </a:rPr>
              <a:t>отправится в путь,</a:t>
            </a:r>
          </a:p>
          <a:p>
            <a:r>
              <a:rPr lang="ru-RU" b="1" dirty="0" smtClean="0">
                <a:latin typeface="Comic Sans MS" pitchFamily="66" charset="0"/>
              </a:rPr>
              <a:t>Чтоб талантом блеснуть</a:t>
            </a:r>
          </a:p>
          <a:p>
            <a:r>
              <a:rPr lang="ru-RU" b="1" dirty="0" smtClean="0">
                <a:latin typeface="Comic Sans MS" pitchFamily="66" charset="0"/>
              </a:rPr>
              <a:t>И прекрасных побед добиваться! </a:t>
            </a:r>
          </a:p>
          <a:p>
            <a:r>
              <a:rPr lang="ru-RU" sz="2000" b="1" i="1" dirty="0" smtClean="0">
                <a:latin typeface="Comic Sans MS" pitchFamily="66" charset="0"/>
              </a:rPr>
              <a:t>             </a:t>
            </a:r>
            <a:endParaRPr lang="ru-RU" sz="2000" b="1" i="1" dirty="0" smtClean="0">
              <a:latin typeface="Comic Sans MS" pitchFamily="66" charset="0"/>
            </a:endParaRPr>
          </a:p>
          <a:p>
            <a:r>
              <a:rPr lang="ru-RU" sz="2000" b="1" i="1" dirty="0" smtClean="0">
                <a:latin typeface="Comic Sans MS" pitchFamily="66" charset="0"/>
              </a:rPr>
              <a:t> </a:t>
            </a:r>
            <a:r>
              <a:rPr lang="ru-RU" sz="2000" b="1" i="1" dirty="0" smtClean="0">
                <a:latin typeface="Comic Sans MS" pitchFamily="66" charset="0"/>
              </a:rPr>
              <a:t>       </a:t>
            </a:r>
            <a:r>
              <a:rPr lang="ru-RU" sz="1400" b="1" i="1" dirty="0" smtClean="0">
                <a:latin typeface="Comic Sans MS" pitchFamily="66" charset="0"/>
              </a:rPr>
              <a:t>Мелентьева </a:t>
            </a:r>
            <a:r>
              <a:rPr lang="ru-RU" sz="1400" b="1" i="1" dirty="0" smtClean="0">
                <a:latin typeface="Comic Sans MS" pitchFamily="66" charset="0"/>
              </a:rPr>
              <a:t>Е.Г., учитель-логопед</a:t>
            </a:r>
          </a:p>
          <a:p>
            <a:r>
              <a:rPr lang="ru-RU" sz="1400" b="1" i="1" dirty="0" smtClean="0">
                <a:latin typeface="Comic Sans MS" pitchFamily="66" charset="0"/>
              </a:rPr>
              <a:t>          </a:t>
            </a:r>
            <a:r>
              <a:rPr lang="ru-RU" sz="1400" b="1" i="1" dirty="0" smtClean="0">
                <a:latin typeface="Comic Sans MS" pitchFamily="66" charset="0"/>
              </a:rPr>
              <a:t> </a:t>
            </a:r>
            <a:r>
              <a:rPr lang="ru-RU" sz="1400" b="1" i="1" dirty="0" smtClean="0">
                <a:latin typeface="Comic Sans MS" pitchFamily="66" charset="0"/>
              </a:rPr>
              <a:t>МБДОУ «Детский сад №5</a:t>
            </a:r>
            <a:r>
              <a:rPr lang="ru-RU" sz="1400" b="1" i="1" dirty="0" smtClean="0">
                <a:latin typeface="Comic Sans MS" pitchFamily="66" charset="0"/>
              </a:rPr>
              <a:t>»</a:t>
            </a:r>
            <a:endParaRPr lang="ru-RU" sz="1400" b="1" i="1" dirty="0" smtClean="0">
              <a:latin typeface="Comic Sans MS" pitchFamily="66" charset="0"/>
            </a:endParaRPr>
          </a:p>
          <a:p>
            <a:endParaRPr lang="ru-RU" b="1" dirty="0" smtClean="0">
              <a:latin typeface="Comic Sans MS" pitchFamily="66" charset="0"/>
            </a:endParaRPr>
          </a:p>
        </p:txBody>
      </p:sp>
      <p:pic>
        <p:nvPicPr>
          <p:cNvPr id="2050" name="Picture 2" descr="D:\Users\x\Desktop\дети 2\DSC_01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4" t="22289" r="15247"/>
          <a:stretch/>
        </p:blipFill>
        <p:spPr bwMode="auto">
          <a:xfrm>
            <a:off x="4648200" y="3429000"/>
            <a:ext cx="4343400" cy="2972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img1.liveinternet.ru/images/attach/c/7/96/289/96289871_large_Golubi_na_prozrachnom_sloe__2_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3505200"/>
            <a:ext cx="533400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g1.liveinternet.ru/images/attach/c/7/96/289/96289871_large_Golubi_na_prozrachnom_sloe__2_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435363">
            <a:off x="7174465" y="2526996"/>
            <a:ext cx="529861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g1.liveinternet.ru/images/attach/c/7/96/289/96289871_large_Golubi_na_prozrachnom_sloe__2_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435363">
            <a:off x="8012666" y="1002995"/>
            <a:ext cx="529861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7/96/289/96289871_large_Golubi_na_prozrachnom_sloe__2_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1676400"/>
            <a:ext cx="4572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1.liveinternet.ru/images/attach/c/7/96/289/96289871_large_Golubi_na_prozrachnom_sloe__2_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435363">
            <a:off x="7250666" y="240995"/>
            <a:ext cx="529861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img1.liveinternet.ru/images/attach/c/7/96/289/96289871_large_Golubi_na_prozrachnom_sloe__2_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435363">
            <a:off x="5498066" y="2755595"/>
            <a:ext cx="529861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mg1.liveinternet.ru/images/attach/c/7/96/289/96289871_large_Golubi_na_prozrachnom_sloe__2_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1066800"/>
            <a:ext cx="533400" cy="500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5373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к през дс 5\ДЕТИ\P103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925448" cy="3461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к през дс 5\ДЕТИ\SDC1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526339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к през дс 5\дет\161120142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1702074" cy="2269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к през дс 5\дет\Изображение 1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98" t="3682" r="11796" b="27965"/>
          <a:stretch/>
        </p:blipFill>
        <p:spPr bwMode="auto">
          <a:xfrm>
            <a:off x="5334000" y="2057400"/>
            <a:ext cx="1867600" cy="2113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к през дс 5\от Кати\Дутова Вика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648" y="3862277"/>
            <a:ext cx="1829428" cy="2614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к през дс 5\от Кати\IMG_13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047946" cy="2528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празд\P72101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1" t="1862" r="24011" b="6089"/>
          <a:stretch/>
        </p:blipFill>
        <p:spPr bwMode="auto">
          <a:xfrm>
            <a:off x="2362200" y="1295400"/>
            <a:ext cx="2092481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к през дс 5\от Кати\DSC0005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3"/>
          <a:stretch/>
        </p:blipFill>
        <p:spPr bwMode="auto">
          <a:xfrm>
            <a:off x="3733800" y="4114800"/>
            <a:ext cx="2837054" cy="247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2984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500" t="2000" r="11500" b="-2000"/>
          <a:stretch>
            <a:fillRect/>
          </a:stretch>
        </p:blipFill>
        <p:spPr bwMode="auto">
          <a:xfrm>
            <a:off x="457200" y="381000"/>
            <a:ext cx="42672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F:\к през дс 5\ДЕТИ\Ники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2590800" cy="3465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istrator\Рабочий стол\IMGP7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05200"/>
            <a:ext cx="2743200" cy="323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Documents and Settings\Administrator\Рабочий стол\от Кати\DSC02165.JPG"/>
          <p:cNvPicPr>
            <a:picLocks noChangeAspect="1" noChangeArrowheads="1"/>
          </p:cNvPicPr>
          <p:nvPr/>
        </p:nvPicPr>
        <p:blipFill>
          <a:blip r:embed="rId5" cstate="print"/>
          <a:srcRect t="20287" r="-2174"/>
          <a:stretch>
            <a:fillRect/>
          </a:stretch>
        </p:blipFill>
        <p:spPr bwMode="auto">
          <a:xfrm>
            <a:off x="4876800" y="4267200"/>
            <a:ext cx="3972034" cy="2324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 l="22471" t="8430"/>
          <a:stretch>
            <a:fillRect/>
          </a:stretch>
        </p:blipFill>
        <p:spPr bwMode="auto">
          <a:xfrm>
            <a:off x="2895600" y="3124200"/>
            <a:ext cx="3290966" cy="2590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228600"/>
            <a:ext cx="6553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219 детей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выходным капец\шл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629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6333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25" y="228600"/>
            <a:ext cx="869315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5410200"/>
            <a:ext cx="88392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Благодарим за внимание!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713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228601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выходным капец\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550" y="838199"/>
            <a:ext cx="6191250" cy="59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 smtClean="0"/>
              <a:t>104 </a:t>
            </a:r>
            <a:r>
              <a:rPr lang="ru-RU" sz="2400" b="1" dirty="0"/>
              <a:t>ребёнка с ограниченными 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xmlns="" val="2946848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Users\x\Desktop\IMG_26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09" r="8056"/>
          <a:stretch/>
        </p:blipFill>
        <p:spPr bwMode="auto">
          <a:xfrm>
            <a:off x="3505200" y="1447800"/>
            <a:ext cx="2738815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914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Эффективная коррекционно-развивающая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работа с детьми, имеющими ограниченные возможности здоровья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2" t="5707" r="6652" b="9557"/>
          <a:stretch/>
        </p:blipFill>
        <p:spPr bwMode="auto">
          <a:xfrm>
            <a:off x="6477000" y="3124200"/>
            <a:ext cx="2378177" cy="1868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1" t="6977" r="3953" b="8704"/>
          <a:stretch/>
        </p:blipFill>
        <p:spPr bwMode="auto">
          <a:xfrm>
            <a:off x="6553200" y="1066800"/>
            <a:ext cx="2398949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7" t="7545" r="4493" b="8317"/>
          <a:stretch/>
        </p:blipFill>
        <p:spPr bwMode="auto">
          <a:xfrm>
            <a:off x="381000" y="4495800"/>
            <a:ext cx="2610771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7" t="8036" r="7373" b="9753"/>
          <a:stretch/>
        </p:blipFill>
        <p:spPr bwMode="auto">
          <a:xfrm>
            <a:off x="533400" y="1219200"/>
            <a:ext cx="2547859" cy="1997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 descr="D:\Users\x\Desktop\IMG_24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4" t="10473" r="2610"/>
          <a:stretch/>
        </p:blipFill>
        <p:spPr bwMode="auto">
          <a:xfrm>
            <a:off x="4267200" y="4724400"/>
            <a:ext cx="2611720" cy="1962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Users\x\Desktop\IMG_27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276600"/>
            <a:ext cx="2539999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4604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x\Desktop\IMG_0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" y="1295400"/>
            <a:ext cx="8464251" cy="4728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538" y="381000"/>
            <a:ext cx="7739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67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сотрудников  учреждения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1250314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76200"/>
            <a:ext cx="7391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38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педагогических работников</a:t>
            </a:r>
          </a:p>
        </p:txBody>
      </p:sp>
      <p:pic>
        <p:nvPicPr>
          <p:cNvPr id="1026" name="Picture 2" descr="F:\выходным капец\новый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134102" cy="613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8561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524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0"/>
            <a:ext cx="8458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39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% педагогов с высшим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образованием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100% курсовая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подготовка педагогических работников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Высшая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квалификационная  категория -  16%  педагогов,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I и II квалификационные категории - 60% педагогов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Награды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Министерства образования Российской Федерации: 21 % педагогов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Почётные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грамоты министерства образования Иркутской области: 16% педагогов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Грамоты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отдела образования: 81% педагогов</a:t>
            </a:r>
          </a:p>
        </p:txBody>
      </p:sp>
      <p:pic>
        <p:nvPicPr>
          <p:cNvPr id="4098" name="Picture 2" descr="F:\к през дс 5\DSC06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1242" y="4306165"/>
            <a:ext cx="3557716" cy="2364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9562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x\Desktop\вых.капец 2\image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762" y="838200"/>
            <a:ext cx="3196566" cy="2397424"/>
          </a:xfrm>
          <a:prstGeom prst="round2DiagRect">
            <a:avLst>
              <a:gd name="adj1" fmla="val 16667"/>
              <a:gd name="adj2" fmla="val 33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Users\x\Desktop\DSC03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095495" cy="2612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x\Desktop\вых.капец 2\image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9638" y="2022624"/>
            <a:ext cx="3214962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800" y="228600"/>
            <a:ext cx="8301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Победители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конкурса на премию губернатора Иркутской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области: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«Лучший педагогический работник» – 24 %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«Лучший технический работник» - 17 %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Users\x\Desktop\DSCN8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513" y="4308624"/>
            <a:ext cx="2462253" cy="2382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43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525</Words>
  <Application>Microsoft Office PowerPoint</Application>
  <PresentationFormat>Экран (4:3)</PresentationFormat>
  <Paragraphs>101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Слайд 1</vt:lpstr>
      <vt:lpstr>13 групп: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город</dc:title>
  <dc:creator>Жека</dc:creator>
  <cp:lastModifiedBy>Admin</cp:lastModifiedBy>
  <cp:revision>291</cp:revision>
  <dcterms:created xsi:type="dcterms:W3CDTF">2001-12-31T19:06:28Z</dcterms:created>
  <dcterms:modified xsi:type="dcterms:W3CDTF">2014-11-19T03:10:27Z</dcterms:modified>
</cp:coreProperties>
</file>