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318" r:id="rId3"/>
    <p:sldId id="281" r:id="rId4"/>
    <p:sldId id="303" r:id="rId5"/>
    <p:sldId id="305" r:id="rId6"/>
    <p:sldId id="332" r:id="rId7"/>
    <p:sldId id="328" r:id="rId8"/>
    <p:sldId id="331" r:id="rId9"/>
    <p:sldId id="298" r:id="rId10"/>
    <p:sldId id="300" r:id="rId11"/>
    <p:sldId id="302" r:id="rId12"/>
    <p:sldId id="278" r:id="rId13"/>
    <p:sldId id="292" r:id="rId14"/>
    <p:sldId id="323" r:id="rId15"/>
    <p:sldId id="276" r:id="rId16"/>
    <p:sldId id="304" r:id="rId17"/>
    <p:sldId id="324" r:id="rId18"/>
    <p:sldId id="325" r:id="rId19"/>
    <p:sldId id="320" r:id="rId20"/>
    <p:sldId id="326" r:id="rId21"/>
    <p:sldId id="321" r:id="rId22"/>
    <p:sldId id="322" r:id="rId23"/>
    <p:sldId id="327"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bg1"/>
    </p:penClr>
  </p:showPr>
  <p:clrMru>
    <a:srgbClr val="800080"/>
    <a:srgbClr val="FF0066"/>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594" autoAdjust="0"/>
    <p:restoredTop sz="93178" autoAdjust="0"/>
  </p:normalViewPr>
  <p:slideViewPr>
    <p:cSldViewPr>
      <p:cViewPr>
        <p:scale>
          <a:sx n="57" d="100"/>
          <a:sy n="57" d="100"/>
        </p:scale>
        <p:origin x="-1626" y="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Прямоугольник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Скругленный прямоугольник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Скругленный прямоугольник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Прямоугольник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Прямоугольник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Прямоугольник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Прямоугольник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7" name="Дата 27"/>
          <p:cNvSpPr>
            <a:spLocks noGrp="1"/>
          </p:cNvSpPr>
          <p:nvPr>
            <p:ph type="dt" sz="half" idx="10"/>
          </p:nvPr>
        </p:nvSpPr>
        <p:spPr>
          <a:xfrm>
            <a:off x="6705600" y="4206875"/>
            <a:ext cx="960438" cy="457200"/>
          </a:xfrm>
        </p:spPr>
        <p:txBody>
          <a:bodyPr/>
          <a:lstStyle>
            <a:lvl1pPr>
              <a:defRPr/>
            </a:lvl1pPr>
          </a:lstStyle>
          <a:p>
            <a:pPr>
              <a:defRPr/>
            </a:pPr>
            <a:fld id="{F70EC63F-CEAB-417C-BE1A-B05E0E75A7D1}" type="datetimeFigureOut">
              <a:rPr lang="ru-RU"/>
              <a:pPr>
                <a:defRPr/>
              </a:pPr>
              <a:t>24.03.2015</a:t>
            </a:fld>
            <a:endParaRPr lang="ru-RU"/>
          </a:p>
        </p:txBody>
      </p:sp>
      <p:sp>
        <p:nvSpPr>
          <p:cNvPr id="18" name="Нижний колонтитул 16"/>
          <p:cNvSpPr>
            <a:spLocks noGrp="1"/>
          </p:cNvSpPr>
          <p:nvPr>
            <p:ph type="ftr" sz="quarter" idx="11"/>
          </p:nvPr>
        </p:nvSpPr>
        <p:spPr>
          <a:xfrm>
            <a:off x="5410200" y="4205288"/>
            <a:ext cx="1295400" cy="457200"/>
          </a:xfrm>
        </p:spPr>
        <p:txBody>
          <a:bodyPr/>
          <a:lstStyle>
            <a:lvl1pPr>
              <a:defRPr/>
            </a:lvl1pPr>
          </a:lstStyle>
          <a:p>
            <a:pPr>
              <a:defRPr/>
            </a:pPr>
            <a:endParaRPr lang="ru-RU"/>
          </a:p>
        </p:txBody>
      </p:sp>
      <p:sp>
        <p:nvSpPr>
          <p:cNvPr id="19" name="Номер слайда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035647F6-078E-4870-B7AB-55640A7083F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7B53FD0-5D63-4053-9828-4AAAF7C4328C}" type="datetimeFigureOut">
              <a:rPr lang="ru-RU"/>
              <a:pPr>
                <a:defRPr/>
              </a:pPr>
              <a:t>24.03.2015</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B4F37C4-FB35-452F-A437-79E62254442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72019B2A-D480-4E4C-A9B0-95F76D3AFBE8}" type="datetimeFigureOut">
              <a:rPr lang="ru-RU"/>
              <a:pPr>
                <a:defRPr/>
              </a:pPr>
              <a:t>24.03.2015</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4FD85961-7103-472D-B90B-BE58F670FDB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C4766FB-19D8-44C8-A242-F255A2DD9A2E}" type="datetimeFigureOut">
              <a:rPr lang="ru-RU"/>
              <a:pPr>
                <a:defRPr/>
              </a:pPr>
              <a:t>24.03.2015</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9C7A787-E7F6-4F5D-BE1C-3B304ADFBA4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fld id="{A2760131-3F3B-419F-A2FF-8425C24050CF}" type="datetimeFigureOut">
              <a:rPr lang="ru-RU"/>
              <a:pPr>
                <a:defRPr/>
              </a:pPr>
              <a:t>24.03.2015</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DF630094-1F19-42CE-ABF4-8BF2F78ACCA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AEF6C28C-249E-487F-B39C-B0AB4EA5327F}" type="datetimeFigureOut">
              <a:rPr lang="ru-RU"/>
              <a:pPr>
                <a:defRPr/>
              </a:pPr>
              <a:t>24.03.2015</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E6C29F64-891E-4DF6-B330-7188F9E288C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lstStyle>
            <a:lvl1pPr>
              <a:defRPr sz="4000" b="0" i="0"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5"/>
          <p:cNvSpPr>
            <a:spLocks noGrp="1"/>
          </p:cNvSpPr>
          <p:nvPr>
            <p:ph type="dt" sz="half" idx="10"/>
          </p:nvPr>
        </p:nvSpPr>
        <p:spPr/>
        <p:txBody>
          <a:bodyPr rtlCol="0"/>
          <a:lstStyle>
            <a:lvl1pPr>
              <a:defRPr/>
            </a:lvl1pPr>
          </a:lstStyle>
          <a:p>
            <a:pPr>
              <a:defRPr/>
            </a:pPr>
            <a:fld id="{C87D33A8-79ED-4B19-B3FA-FDCFE356DF09}" type="datetimeFigureOut">
              <a:rPr lang="ru-RU"/>
              <a:pPr>
                <a:defRPr/>
              </a:pPr>
              <a:t>24.03.2015</a:t>
            </a:fld>
            <a:endParaRPr lang="ru-RU"/>
          </a:p>
        </p:txBody>
      </p:sp>
      <p:sp>
        <p:nvSpPr>
          <p:cNvPr id="8" name="Номер слайда 26"/>
          <p:cNvSpPr>
            <a:spLocks noGrp="1"/>
          </p:cNvSpPr>
          <p:nvPr>
            <p:ph type="sldNum" sz="quarter" idx="11"/>
          </p:nvPr>
        </p:nvSpPr>
        <p:spPr/>
        <p:txBody>
          <a:bodyPr rtlCol="0"/>
          <a:lstStyle>
            <a:lvl1pPr>
              <a:defRPr/>
            </a:lvl1pPr>
          </a:lstStyle>
          <a:p>
            <a:pPr>
              <a:defRPr/>
            </a:pPr>
            <a:fld id="{78AA2700-DBB4-4A56-AD87-62178FC96552}" type="slidenum">
              <a:rPr lang="ru-RU"/>
              <a:pPr>
                <a:defRPr/>
              </a:pPr>
              <a:t>‹#›</a:t>
            </a:fld>
            <a:endParaRPr lang="ru-RU"/>
          </a:p>
        </p:txBody>
      </p:sp>
      <p:sp>
        <p:nvSpPr>
          <p:cNvPr id="9" name="Нижний колонтитул 27"/>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lstStyle>
            <a:lvl1pPr>
              <a:defRPr sz="4000">
                <a:solidFill>
                  <a:schemeClr val="tx2"/>
                </a:solidFill>
              </a:defRPr>
            </a:lvl1pPr>
          </a:lstStyle>
          <a:p>
            <a:r>
              <a:rPr lang="ru-RU" smtClean="0"/>
              <a:t>Образец заголовка</a:t>
            </a:r>
            <a:endParaRPr lang="en-US"/>
          </a:p>
        </p:txBody>
      </p:sp>
      <p:sp>
        <p:nvSpPr>
          <p:cNvPr id="3" name="Дата 2"/>
          <p:cNvSpPr>
            <a:spLocks noGrp="1"/>
          </p:cNvSpPr>
          <p:nvPr>
            <p:ph type="dt" sz="half" idx="10"/>
          </p:nvPr>
        </p:nvSpPr>
        <p:spPr>
          <a:xfrm>
            <a:off x="6583363" y="612775"/>
            <a:ext cx="957262" cy="457200"/>
          </a:xfrm>
        </p:spPr>
        <p:txBody>
          <a:bodyPr/>
          <a:lstStyle>
            <a:lvl1pPr>
              <a:defRPr/>
            </a:lvl1pPr>
          </a:lstStyle>
          <a:p>
            <a:pPr>
              <a:defRPr/>
            </a:pPr>
            <a:fld id="{19533A4D-FFA2-4D07-B279-77826503C4F6}" type="datetimeFigureOut">
              <a:rPr lang="ru-RU"/>
              <a:pPr>
                <a:defRPr/>
              </a:pPr>
              <a:t>24.03.2015</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1B5C956C-EB6F-479A-8DE3-54A613BA702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A792E073-1EED-4CDE-A8A9-118A957A565A}" type="datetimeFigureOut">
              <a:rPr lang="ru-RU"/>
              <a:pPr>
                <a:defRPr/>
              </a:pPr>
              <a:t>24.03.2015</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BFF9C3A8-C299-4E8B-BABA-21E4C28475D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lang="ru-RU" smtClean="0"/>
              <a:t>Образец заголовка</a:t>
            </a:r>
            <a:endParaRPr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0F2A0E5E-A121-4AB2-A0A5-918C2218A5F3}" type="datetimeFigureOut">
              <a:rPr lang="ru-RU"/>
              <a:pPr>
                <a:defRPr/>
              </a:pPr>
              <a:t>24.03.2015</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3D4AC0AB-7C6E-48D8-9DD5-3E5850F2692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3F1626A5-D301-4F6C-A7CB-D4E7D1FE024A}" type="datetimeFigureOut">
              <a:rPr lang="ru-RU"/>
              <a:pPr>
                <a:defRPr/>
              </a:pPr>
              <a:t>24.03.2015</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49E96151-8F1C-4C0D-8B40-13247A24D54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Прямоугольник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Прямоугольник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Прямоугольник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Прямоугольник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Скругленный прямоугольник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Скругленный прямоугольник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Прямоугольник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Прямоугольник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Прямоугольник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Прямоугольник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Прямоугольник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Прямоугольник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Заголовок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40" name="Текст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cs typeface="+mn-cs"/>
              </a:defRPr>
            </a:lvl1pPr>
          </a:lstStyle>
          <a:p>
            <a:pPr>
              <a:defRPr/>
            </a:pPr>
            <a:fld id="{DA8602D2-39C7-4307-98CD-5D8C66D10BCD}" type="datetimeFigureOut">
              <a:rPr lang="ru-RU"/>
              <a:pPr>
                <a:defRPr/>
              </a:pPr>
              <a:t>24.03.2015</a:t>
            </a:fld>
            <a:endParaRPr lang="ru-RU"/>
          </a:p>
        </p:txBody>
      </p:sp>
      <p:sp>
        <p:nvSpPr>
          <p:cNvPr id="3" name="Нижний колонтитул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cs typeface="+mn-cs"/>
              </a:defRPr>
            </a:lvl1pPr>
          </a:lstStyle>
          <a:p>
            <a:pPr>
              <a:defRPr/>
            </a:pPr>
            <a:fld id="{D7868045-596A-4428-ACC7-B1E960A67A4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25" r:id="rId1"/>
    <p:sldLayoutId id="2147483717" r:id="rId2"/>
    <p:sldLayoutId id="2147483718" r:id="rId3"/>
    <p:sldLayoutId id="2147483719" r:id="rId4"/>
    <p:sldLayoutId id="2147483726" r:id="rId5"/>
    <p:sldLayoutId id="2147483727" r:id="rId6"/>
    <p:sldLayoutId id="2147483720" r:id="rId7"/>
    <p:sldLayoutId id="2147483721" r:id="rId8"/>
    <p:sldLayoutId id="2147483722" r:id="rId9"/>
    <p:sldLayoutId id="2147483723" r:id="rId10"/>
    <p:sldLayoutId id="2147483724"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dugalaxy.intel.ru/"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vk.com/microsoft_pil" TargetMode="External"/><Relationship Id="rId5" Type="http://schemas.openxmlformats.org/officeDocument/2006/relationships/hyperlink" Target="http://www.openclass.ru/" TargetMode="External"/><Relationship Id="rId4" Type="http://schemas.openxmlformats.org/officeDocument/2006/relationships/hyperlink" Target="http://www.it-n.ru/"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prosv.ru/" TargetMode="External"/><Relationship Id="rId7" Type="http://schemas.openxmlformats.org/officeDocument/2006/relationships/hyperlink" Target="http://elista-ekg.ru/" TargetMode="External"/><Relationship Id="rId2" Type="http://schemas.openxmlformats.org/officeDocument/2006/relationships/hyperlink" Target="http://11book.ru/images/shcoolbook-" TargetMode="External"/><Relationship Id="rId1" Type="http://schemas.openxmlformats.org/officeDocument/2006/relationships/slideLayout" Target="../slideLayouts/slideLayout2.xml"/><Relationship Id="rId6" Type="http://schemas.openxmlformats.org/officeDocument/2006/relationships/hyperlink" Target="https://portal.iv-edu.ru/Documentation/IS/esb/&#1040;&#1079;&#1073;&#1091;&#1082;&#1072;" TargetMode="External"/><Relationship Id="rId5" Type="http://schemas.openxmlformats.org/officeDocument/2006/relationships/hyperlink" Target="http://e-azbuka.ru/about/" TargetMode="External"/><Relationship Id="rId4" Type="http://schemas.openxmlformats.org/officeDocument/2006/relationships/hyperlink" Target="http://fp.edu.r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idx="4294967295"/>
          </p:nvPr>
        </p:nvSpPr>
        <p:spPr/>
        <p:txBody>
          <a:bodyPr/>
          <a:lstStyle/>
          <a:p>
            <a:pPr eaLnBrk="1" hangingPunct="1"/>
            <a:endParaRPr lang="ru-RU" smtClean="0"/>
          </a:p>
        </p:txBody>
      </p:sp>
      <p:sp>
        <p:nvSpPr>
          <p:cNvPr id="5123" name="Rectangle 3"/>
          <p:cNvSpPr>
            <a:spLocks noGrp="1"/>
          </p:cNvSpPr>
          <p:nvPr>
            <p:ph type="body" idx="4294967295"/>
          </p:nvPr>
        </p:nvSpPr>
        <p:spPr/>
        <p:txBody>
          <a:bodyPr/>
          <a:lstStyle/>
          <a:p>
            <a:pPr eaLnBrk="1" hangingPunct="1"/>
            <a:endParaRPr lang="ru-RU" smtClean="0"/>
          </a:p>
        </p:txBody>
      </p:sp>
      <p:pic>
        <p:nvPicPr>
          <p:cNvPr id="5124" name="Picture 4" descr="1"/>
          <p:cNvPicPr>
            <a:picLocks noChangeAspect="1" noChangeArrowheads="1"/>
          </p:cNvPicPr>
          <p:nvPr/>
        </p:nvPicPr>
        <p:blipFill>
          <a:blip r:embed="rId2">
            <a:lum bright="6000"/>
          </a:blip>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p:cNvSpPr>
          <p:nvPr/>
        </p:nvSpPr>
        <p:spPr bwMode="auto">
          <a:xfrm>
            <a:off x="571500" y="333375"/>
            <a:ext cx="8572500" cy="3381375"/>
          </a:xfrm>
          <a:prstGeom prst="rect">
            <a:avLst/>
          </a:prstGeom>
          <a:noFill/>
          <a:ln w="9525">
            <a:noFill/>
            <a:miter lim="800000"/>
            <a:headEnd/>
            <a:tailEnd/>
          </a:ln>
        </p:spPr>
        <p:txBody>
          <a:bodyPr anchor="b"/>
          <a:lstStyle/>
          <a:p>
            <a:pPr algn="ctr">
              <a:defRPr/>
            </a:pPr>
            <a:r>
              <a:rPr lang="ru-RU" sz="4400" b="1" dirty="0">
                <a:solidFill>
                  <a:schemeClr val="bg1"/>
                </a:solidFill>
                <a:effectLst>
                  <a:outerShdw blurRad="38100" dist="38100" dir="2700000" algn="tl">
                    <a:srgbClr val="C0C0C0"/>
                  </a:outerShdw>
                </a:effectLst>
                <a:latin typeface="Trebuchet MS" pitchFamily="34" charset="0"/>
              </a:rPr>
              <a:t/>
            </a:r>
            <a:br>
              <a:rPr lang="ru-RU" sz="4400" b="1" dirty="0">
                <a:solidFill>
                  <a:schemeClr val="bg1"/>
                </a:solidFill>
                <a:effectLst>
                  <a:outerShdw blurRad="38100" dist="38100" dir="2700000" algn="tl">
                    <a:srgbClr val="C0C0C0"/>
                  </a:outerShdw>
                </a:effectLst>
                <a:latin typeface="Trebuchet MS" pitchFamily="34" charset="0"/>
              </a:rPr>
            </a:br>
            <a:endParaRPr lang="ru-RU" sz="4400" b="1" dirty="0">
              <a:solidFill>
                <a:schemeClr val="bg1"/>
              </a:solidFill>
              <a:effectLst>
                <a:outerShdw blurRad="38100" dist="38100" dir="2700000" algn="tl">
                  <a:srgbClr val="C0C0C0"/>
                </a:outerShdw>
              </a:effectLst>
              <a:latin typeface="Trebuchet MS" pitchFamily="34" charset="0"/>
            </a:endParaRPr>
          </a:p>
          <a:p>
            <a:pPr algn="ctr">
              <a:defRPr/>
            </a:pPr>
            <a:endParaRPr lang="ru-RU" sz="4400" b="1" dirty="0">
              <a:solidFill>
                <a:schemeClr val="bg1"/>
              </a:solidFill>
              <a:effectLst>
                <a:outerShdw blurRad="38100" dist="38100" dir="2700000" algn="tl">
                  <a:srgbClr val="C0C0C0"/>
                </a:outerShdw>
              </a:effectLst>
              <a:latin typeface="Trebuchet MS" pitchFamily="34" charset="0"/>
            </a:endParaRPr>
          </a:p>
          <a:p>
            <a:pPr algn="ctr">
              <a:defRPr/>
            </a:pPr>
            <a:endParaRPr lang="ru-RU" sz="4400" b="1" dirty="0">
              <a:solidFill>
                <a:schemeClr val="bg1"/>
              </a:solidFill>
              <a:effectLst>
                <a:outerShdw blurRad="38100" dist="38100" dir="2700000" algn="tl">
                  <a:srgbClr val="C0C0C0"/>
                </a:outerShdw>
              </a:effectLst>
              <a:latin typeface="Trebuchet MS" pitchFamily="34" charset="0"/>
            </a:endParaRPr>
          </a:p>
          <a:p>
            <a:pPr algn="ctr">
              <a:defRPr/>
            </a:pPr>
            <a:endParaRPr lang="ru-RU" sz="4400" b="1" dirty="0">
              <a:solidFill>
                <a:schemeClr val="bg1"/>
              </a:solidFill>
              <a:effectLst>
                <a:outerShdw blurRad="38100" dist="38100" dir="2700000" algn="tl">
                  <a:srgbClr val="C0C0C0"/>
                </a:outerShdw>
              </a:effectLst>
              <a:latin typeface="Trebuchet MS" pitchFamily="34" charset="0"/>
            </a:endParaRPr>
          </a:p>
          <a:p>
            <a:pPr algn="ctr">
              <a:defRPr/>
            </a:pPr>
            <a:r>
              <a:rPr lang="ru-RU" sz="4400" b="1" dirty="0">
                <a:solidFill>
                  <a:schemeClr val="bg1"/>
                </a:solidFill>
                <a:effectLst>
                  <a:outerShdw blurRad="38100" dist="38100" dir="2700000" algn="tl">
                    <a:srgbClr val="C0C0C0"/>
                  </a:outerShdw>
                </a:effectLst>
                <a:latin typeface="Trebuchet MS" pitchFamily="34" charset="0"/>
              </a:rPr>
              <a:t>Интернет-ресурсы </a:t>
            </a:r>
            <a:br>
              <a:rPr lang="ru-RU" sz="4400" b="1" dirty="0">
                <a:solidFill>
                  <a:schemeClr val="bg1"/>
                </a:solidFill>
                <a:effectLst>
                  <a:outerShdw blurRad="38100" dist="38100" dir="2700000" algn="tl">
                    <a:srgbClr val="C0C0C0"/>
                  </a:outerShdw>
                </a:effectLst>
                <a:latin typeface="Trebuchet MS" pitchFamily="34" charset="0"/>
              </a:rPr>
            </a:br>
            <a:r>
              <a:rPr lang="ru-RU" sz="4400" b="1" dirty="0">
                <a:solidFill>
                  <a:schemeClr val="bg1"/>
                </a:solidFill>
                <a:effectLst>
                  <a:outerShdw blurRad="38100" dist="38100" dir="2700000" algn="tl">
                    <a:srgbClr val="C0C0C0"/>
                  </a:outerShdw>
                </a:effectLst>
                <a:latin typeface="Trebuchet MS" pitchFamily="34" charset="0"/>
              </a:rPr>
              <a:t>учебно-методической литературы</a:t>
            </a:r>
          </a:p>
          <a:p>
            <a:pPr algn="ctr">
              <a:defRPr/>
            </a:pPr>
            <a:r>
              <a:rPr lang="ru-RU" sz="4400" b="1" dirty="0">
                <a:solidFill>
                  <a:schemeClr val="bg1"/>
                </a:solidFill>
                <a:effectLst>
                  <a:outerShdw blurRad="38100" dist="38100" dir="2700000" algn="tl">
                    <a:srgbClr val="C0C0C0"/>
                  </a:outerShdw>
                </a:effectLst>
                <a:latin typeface="Trebuchet MS" pitchFamily="34" charset="0"/>
              </a:rPr>
              <a:t>Электронные учебники.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1"/>
          <p:cNvPicPr>
            <a:picLocks noChangeAspect="1" noChangeArrowheads="1"/>
          </p:cNvPicPr>
          <p:nvPr/>
        </p:nvPicPr>
        <p:blipFill>
          <a:blip r:embed="rId2">
            <a:lum bright="60000"/>
          </a:blip>
          <a:srcRect/>
          <a:stretch>
            <a:fillRect/>
          </a:stretch>
        </p:blipFill>
        <p:spPr bwMode="auto">
          <a:xfrm>
            <a:off x="0" y="0"/>
            <a:ext cx="9144000" cy="6858000"/>
          </a:xfrm>
          <a:prstGeom prst="rect">
            <a:avLst/>
          </a:prstGeom>
          <a:noFill/>
          <a:ln w="9525">
            <a:noFill/>
            <a:miter lim="800000"/>
            <a:headEnd/>
            <a:tailEnd/>
          </a:ln>
        </p:spPr>
      </p:pic>
      <p:sp>
        <p:nvSpPr>
          <p:cNvPr id="5" name="Заголовок 4"/>
          <p:cNvSpPr>
            <a:spLocks noGrp="1"/>
          </p:cNvSpPr>
          <p:nvPr>
            <p:ph type="title"/>
          </p:nvPr>
        </p:nvSpPr>
        <p:spPr>
          <a:xfrm>
            <a:off x="457200" y="142875"/>
            <a:ext cx="8229600" cy="1285875"/>
          </a:xfrm>
        </p:spPr>
        <p:txBody>
          <a:bodyPr/>
          <a:lstStyle/>
          <a:p>
            <a:pPr algn="ctr">
              <a:defRPr/>
            </a:pPr>
            <a:r>
              <a:rPr lang="ru-RU" sz="2800" b="1" dirty="0" smtClean="0">
                <a:latin typeface="+mn-lt"/>
              </a:rPr>
              <a:t>Федеральные государственные образовательные стандарты основного общего образования</a:t>
            </a:r>
            <a:endParaRPr lang="ru-RU" sz="2800" b="1" dirty="0">
              <a:latin typeface="+mn-lt"/>
            </a:endParaRPr>
          </a:p>
        </p:txBody>
      </p:sp>
      <p:sp>
        <p:nvSpPr>
          <p:cNvPr id="13316" name="Содержимое 5"/>
          <p:cNvSpPr>
            <a:spLocks noGrp="1"/>
          </p:cNvSpPr>
          <p:nvPr>
            <p:ph idx="1"/>
          </p:nvPr>
        </p:nvSpPr>
        <p:spPr>
          <a:xfrm>
            <a:off x="457200" y="1428750"/>
            <a:ext cx="8229600" cy="5145088"/>
          </a:xfrm>
        </p:spPr>
        <p:txBody>
          <a:bodyPr/>
          <a:lstStyle/>
          <a:p>
            <a:r>
              <a:rPr lang="ru-RU" sz="2200" smtClean="0"/>
              <a:t>Часть IV. Требования к условиям реализации основной образовательной программы основного общего образования.</a:t>
            </a:r>
          </a:p>
          <a:p>
            <a:r>
              <a:rPr lang="ru-RU" sz="2200" smtClean="0"/>
              <a:t>«…укомплектованность печатными и электронными информационно­-образовательными ресурсами по всем предметам учебного плана: учебниками, в том числе учебниками с электронными приложениями, являющимися их составной частью, учебно-методической литературой и материалами по всем учебным предметам основной образовательной программы основного общего образования».</a:t>
            </a:r>
          </a:p>
          <a:p>
            <a:r>
              <a:rPr lang="ru-RU" sz="2200" smtClean="0"/>
              <a:t>Комплектация информационно-библиотечного фонд электронными учебниками позволит образовательной организации выполнить данные требования ФГОС.</a:t>
            </a:r>
          </a:p>
          <a:p>
            <a:endParaRPr lang="ru-RU"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1"/>
          <p:cNvPicPr>
            <a:picLocks noChangeAspect="1" noChangeArrowheads="1"/>
          </p:cNvPicPr>
          <p:nvPr/>
        </p:nvPicPr>
        <p:blipFill>
          <a:blip r:embed="rId2">
            <a:lum bright="60000"/>
          </a:blip>
          <a:srcRect/>
          <a:stretch>
            <a:fillRect/>
          </a:stretch>
        </p:blipFill>
        <p:spPr bwMode="auto">
          <a:xfrm>
            <a:off x="0" y="0"/>
            <a:ext cx="9144000" cy="6858000"/>
          </a:xfrm>
          <a:prstGeom prst="rect">
            <a:avLst/>
          </a:prstGeom>
          <a:noFill/>
          <a:ln w="9525">
            <a:noFill/>
            <a:miter lim="800000"/>
            <a:headEnd/>
            <a:tailEnd/>
          </a:ln>
        </p:spPr>
      </p:pic>
      <p:sp>
        <p:nvSpPr>
          <p:cNvPr id="14339" name="Содержимое 4"/>
          <p:cNvSpPr>
            <a:spLocks noGrp="1"/>
          </p:cNvSpPr>
          <p:nvPr>
            <p:ph idx="1"/>
          </p:nvPr>
        </p:nvSpPr>
        <p:spPr>
          <a:xfrm>
            <a:off x="457200" y="214313"/>
            <a:ext cx="8472518" cy="6359525"/>
          </a:xfrm>
        </p:spPr>
        <p:txBody>
          <a:bodyPr/>
          <a:lstStyle/>
          <a:p>
            <a:pPr>
              <a:buFont typeface="Georgia" pitchFamily="18" charset="0"/>
              <a:buNone/>
            </a:pPr>
            <a:r>
              <a:rPr lang="ru-RU" sz="2400" b="1" dirty="0" smtClean="0"/>
              <a:t>Приказ N </a:t>
            </a:r>
            <a:r>
              <a:rPr lang="ru-RU" sz="2400" b="1" i="1" dirty="0" smtClean="0"/>
              <a:t>1047 </a:t>
            </a:r>
            <a:r>
              <a:rPr lang="ru-RU" sz="2400" b="1" i="1" dirty="0" err="1" smtClean="0"/>
              <a:t>Минобрнауки</a:t>
            </a:r>
            <a:r>
              <a:rPr lang="ru-RU" sz="2400" b="1" i="1" dirty="0" smtClean="0"/>
              <a:t> России от 5 сентября 2013 года </a:t>
            </a:r>
            <a:r>
              <a:rPr lang="ru-RU" b="1" i="1" dirty="0" smtClean="0"/>
              <a:t>«Об утверждении Порядка формирования федерального перечня учебников, рекомендуемых к использованию при реализации имеющих государственную аккредитацию образовательных программ начального общего, основного общего, среднего общего образования</a:t>
            </a:r>
            <a:r>
              <a:rPr lang="ru-RU" b="1" dirty="0" smtClean="0"/>
              <a:t>». </a:t>
            </a:r>
            <a:r>
              <a:rPr lang="ru-RU" dirty="0" smtClean="0"/>
              <a:t>«В федеральный перечень учебников включаются учебники, рекомендованные Научно-методическим советом по учебникам... С 1 января 2015 года представляется наряду с учебником в печатной форме учебник в электронной форме»</a:t>
            </a:r>
          </a:p>
          <a:p>
            <a:pPr>
              <a:buFont typeface="Georgia" pitchFamily="18" charset="0"/>
              <a:buNone/>
            </a:pPr>
            <a:endParaRPr lang="ru-RU" dirty="0" smtClean="0"/>
          </a:p>
          <a:p>
            <a:endParaRPr lang="ru-RU"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1"/>
          <p:cNvPicPr>
            <a:picLocks noChangeAspect="1" noChangeArrowheads="1"/>
          </p:cNvPicPr>
          <p:nvPr/>
        </p:nvPicPr>
        <p:blipFill>
          <a:blip r:embed="rId2">
            <a:lum bright="36000"/>
          </a:blip>
          <a:srcRect/>
          <a:stretch>
            <a:fillRect/>
          </a:stretch>
        </p:blipFill>
        <p:spPr bwMode="auto">
          <a:xfrm>
            <a:off x="0" y="0"/>
            <a:ext cx="9144000" cy="6858000"/>
          </a:xfrm>
          <a:prstGeom prst="rect">
            <a:avLst/>
          </a:prstGeom>
          <a:noFill/>
          <a:ln w="9525">
            <a:noFill/>
            <a:miter lim="800000"/>
            <a:headEnd/>
            <a:tailEnd/>
          </a:ln>
        </p:spPr>
      </p:pic>
      <p:sp>
        <p:nvSpPr>
          <p:cNvPr id="8" name="Заголовок 7"/>
          <p:cNvSpPr>
            <a:spLocks noGrp="1"/>
          </p:cNvSpPr>
          <p:nvPr>
            <p:ph type="title"/>
          </p:nvPr>
        </p:nvSpPr>
        <p:spPr>
          <a:xfrm>
            <a:off x="457200" y="0"/>
            <a:ext cx="8229600" cy="714356"/>
          </a:xfrm>
        </p:spPr>
        <p:txBody>
          <a:bodyPr/>
          <a:lstStyle/>
          <a:p>
            <a:pPr algn="ctr"/>
            <a:r>
              <a:rPr lang="ru-RU" sz="3200" dirty="0" smtClean="0">
                <a:solidFill>
                  <a:schemeClr val="tx1"/>
                </a:solidFill>
                <a:latin typeface="+mn-lt"/>
              </a:rPr>
              <a:t/>
            </a:r>
            <a:br>
              <a:rPr lang="ru-RU" sz="3200" dirty="0" smtClean="0">
                <a:solidFill>
                  <a:schemeClr val="tx1"/>
                </a:solidFill>
                <a:latin typeface="+mn-lt"/>
              </a:rPr>
            </a:br>
            <a:r>
              <a:rPr lang="ru-RU" sz="2800" dirty="0" err="1" smtClean="0">
                <a:solidFill>
                  <a:schemeClr val="tx1"/>
                </a:solidFill>
                <a:latin typeface="+mn-lt"/>
              </a:rPr>
              <a:t>Вебинар</a:t>
            </a:r>
            <a:r>
              <a:rPr lang="ru-RU" sz="2800" dirty="0" smtClean="0">
                <a:solidFill>
                  <a:schemeClr val="tx1"/>
                </a:solidFill>
                <a:latin typeface="+mn-lt"/>
              </a:rPr>
              <a:t> «Что такое электронный учебник?» </a:t>
            </a:r>
            <a:r>
              <a:rPr lang="ru-RU" dirty="0" smtClean="0"/>
              <a:t>.</a:t>
            </a:r>
            <a:br>
              <a:rPr lang="ru-RU" dirty="0" smtClean="0"/>
            </a:br>
            <a:endParaRPr lang="ru-RU" dirty="0"/>
          </a:p>
        </p:txBody>
      </p:sp>
      <p:sp>
        <p:nvSpPr>
          <p:cNvPr id="9" name="Содержимое 8"/>
          <p:cNvSpPr>
            <a:spLocks noGrp="1"/>
          </p:cNvSpPr>
          <p:nvPr>
            <p:ph idx="1"/>
          </p:nvPr>
        </p:nvSpPr>
        <p:spPr>
          <a:xfrm>
            <a:off x="457200" y="642918"/>
            <a:ext cx="8229600" cy="5930920"/>
          </a:xfrm>
        </p:spPr>
        <p:txBody>
          <a:bodyPr/>
          <a:lstStyle/>
          <a:p>
            <a:r>
              <a:rPr lang="ru-RU" sz="2400" dirty="0" smtClean="0"/>
              <a:t>С января 2015 года каждый учебник, на котором стоит гриф Министерства образования и науки, должен иметь электронную версию. Это не означает, что все школы и учителя по команде переходят на электронные учебники. Обязательным полагается само наличие учебников на электронном носителе. Их поставят в школы наравне с бумажными, что будет стимулировать педагогов к их использованию в учебном процессе. </a:t>
            </a:r>
            <a:br>
              <a:rPr lang="ru-RU" sz="2400" dirty="0" smtClean="0"/>
            </a:br>
            <a:r>
              <a:rPr lang="ru-RU" sz="2400" dirty="0" smtClean="0"/>
              <a:t>2 декабря прошел первый </a:t>
            </a:r>
            <a:r>
              <a:rPr lang="ru-RU" sz="2400" dirty="0" err="1" smtClean="0"/>
              <a:t>вебинар</a:t>
            </a:r>
            <a:r>
              <a:rPr lang="ru-RU" sz="2400" dirty="0" smtClean="0"/>
              <a:t>, посвящённый электронным учебникам как новой массовой образовательной реальности. В нём приняли участие 1500 педагогов. Ведущие </a:t>
            </a:r>
            <a:r>
              <a:rPr lang="ru-RU" sz="2400" dirty="0" err="1" smtClean="0"/>
              <a:t>вебинара</a:t>
            </a:r>
            <a:r>
              <a:rPr lang="ru-RU" sz="2400" dirty="0" smtClean="0"/>
              <a:t> – вице-президент издательства «Просвещение» Артём Соловейчик и генеральный директор компании «Азбука» </a:t>
            </a:r>
            <a:r>
              <a:rPr lang="ru-RU" sz="2400" dirty="0" err="1" smtClean="0"/>
              <a:t>Нукри</a:t>
            </a:r>
            <a:r>
              <a:rPr lang="ru-RU" sz="2400" dirty="0" smtClean="0"/>
              <a:t> </a:t>
            </a:r>
            <a:r>
              <a:rPr lang="ru-RU" sz="2400" dirty="0" err="1" smtClean="0"/>
              <a:t>Башарули</a:t>
            </a:r>
            <a:r>
              <a:rPr lang="ru-RU" sz="2400" dirty="0" smtClean="0"/>
              <a:t>.</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pPr eaLnBrk="1" hangingPunct="1"/>
            <a:endParaRPr lang="ru-RU" smtClean="0"/>
          </a:p>
        </p:txBody>
      </p:sp>
      <p:sp>
        <p:nvSpPr>
          <p:cNvPr id="16387" name="Rectangle 3"/>
          <p:cNvSpPr>
            <a:spLocks noGrp="1"/>
          </p:cNvSpPr>
          <p:nvPr>
            <p:ph type="body" idx="1"/>
          </p:nvPr>
        </p:nvSpPr>
        <p:spPr/>
        <p:txBody>
          <a:bodyPr/>
          <a:lstStyle/>
          <a:p>
            <a:pPr algn="r" eaLnBrk="1" hangingPunct="1">
              <a:spcBef>
                <a:spcPct val="50000"/>
              </a:spcBef>
              <a:buClrTx/>
              <a:buFontTx/>
              <a:buNone/>
            </a:pPr>
            <a:r>
              <a:rPr lang="ru-RU" b="1" smtClean="0">
                <a:solidFill>
                  <a:schemeClr val="bg1"/>
                </a:solidFill>
                <a:latin typeface="Arial" charset="0"/>
              </a:rPr>
              <a:t>зам.директора МОУ «Средняя школа №3»</a:t>
            </a:r>
          </a:p>
          <a:p>
            <a:pPr eaLnBrk="1" hangingPunct="1"/>
            <a:endParaRPr lang="ru-RU" smtClean="0"/>
          </a:p>
        </p:txBody>
      </p:sp>
      <p:sp>
        <p:nvSpPr>
          <p:cNvPr id="16388" name="Rectangle 4"/>
          <p:cNvSpPr>
            <a:spLocks noChangeArrowheads="1"/>
          </p:cNvSpPr>
          <p:nvPr/>
        </p:nvSpPr>
        <p:spPr bwMode="auto">
          <a:xfrm>
            <a:off x="2100263" y="3246438"/>
            <a:ext cx="4943475" cy="366712"/>
          </a:xfrm>
          <a:prstGeom prst="rect">
            <a:avLst/>
          </a:prstGeom>
          <a:noFill/>
          <a:ln w="9525">
            <a:noFill/>
            <a:miter lim="800000"/>
            <a:headEnd/>
            <a:tailEnd/>
          </a:ln>
        </p:spPr>
        <p:txBody>
          <a:bodyPr wrap="none">
            <a:spAutoFit/>
          </a:bodyPr>
          <a:lstStyle/>
          <a:p>
            <a:pPr>
              <a:spcBef>
                <a:spcPct val="50000"/>
              </a:spcBef>
            </a:pPr>
            <a:r>
              <a:rPr lang="ru-RU" b="1">
                <a:solidFill>
                  <a:schemeClr val="bg1"/>
                </a:solidFill>
              </a:rPr>
              <a:t>зам.директора МОУ «Средняя школа №3»</a:t>
            </a:r>
          </a:p>
        </p:txBody>
      </p:sp>
      <p:pic>
        <p:nvPicPr>
          <p:cNvPr id="16389" name="Picture 6" descr="1"/>
          <p:cNvPicPr>
            <a:picLocks noChangeAspect="1" noChangeArrowheads="1"/>
          </p:cNvPicPr>
          <p:nvPr/>
        </p:nvPicPr>
        <p:blipFill>
          <a:blip r:embed="rId2">
            <a:lum bright="6000"/>
          </a:blip>
          <a:srcRect/>
          <a:stretch>
            <a:fillRect/>
          </a:stretch>
        </p:blipFill>
        <p:spPr bwMode="auto">
          <a:xfrm>
            <a:off x="0" y="0"/>
            <a:ext cx="9144000" cy="6858000"/>
          </a:xfrm>
          <a:prstGeom prst="rect">
            <a:avLst/>
          </a:prstGeom>
          <a:noFill/>
          <a:ln w="9525">
            <a:noFill/>
            <a:miter lim="800000"/>
            <a:headEnd/>
            <a:tailEnd/>
          </a:ln>
        </p:spPr>
      </p:pic>
      <p:pic>
        <p:nvPicPr>
          <p:cNvPr id="16390" name="Picture 5"/>
          <p:cNvPicPr>
            <a:picLocks noChangeAspect="1" noChangeArrowheads="1"/>
          </p:cNvPicPr>
          <p:nvPr/>
        </p:nvPicPr>
        <p:blipFill>
          <a:blip r:embed="rId3"/>
          <a:srcRect t="17513" b="4964"/>
          <a:stretch>
            <a:fillRect/>
          </a:stretch>
        </p:blipFill>
        <p:spPr bwMode="auto">
          <a:xfrm>
            <a:off x="179388" y="260350"/>
            <a:ext cx="8713787" cy="6216650"/>
          </a:xfrm>
          <a:prstGeom prst="rect">
            <a:avLst/>
          </a:prstGeom>
          <a:noFill/>
          <a:ln w="9525">
            <a:noFill/>
            <a:miter lim="800000"/>
            <a:headEnd/>
            <a:tailEnd/>
          </a:ln>
        </p:spPr>
      </p:pic>
      <p:pic>
        <p:nvPicPr>
          <p:cNvPr id="7" name="Рисунок 6"/>
          <p:cNvPicPr/>
          <p:nvPr/>
        </p:nvPicPr>
        <p:blipFill>
          <a:blip r:embed="rId4"/>
          <a:srcRect/>
          <a:stretch>
            <a:fillRect/>
          </a:stretch>
        </p:blipFill>
        <p:spPr bwMode="auto">
          <a:xfrm>
            <a:off x="-53975" y="1"/>
            <a:ext cx="9251950" cy="63202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714380"/>
          </a:xfrm>
        </p:spPr>
        <p:txBody>
          <a:bodyPr/>
          <a:lstStyle/>
          <a:p>
            <a:pPr algn="ctr"/>
            <a:r>
              <a:rPr lang="ru-RU" sz="2800" b="1" dirty="0" err="1" smtClean="0">
                <a:latin typeface="+mn-lt"/>
              </a:rPr>
              <a:t>Вебинар</a:t>
            </a:r>
            <a:r>
              <a:rPr lang="ru-RU" sz="2800" b="1" dirty="0" smtClean="0">
                <a:latin typeface="+mn-lt"/>
              </a:rPr>
              <a:t> 2.12.2015г. Что такое электронный учебник</a:t>
            </a:r>
            <a:endParaRPr lang="ru-RU" sz="2800" b="1" dirty="0">
              <a:latin typeface="+mn-lt"/>
            </a:endParaRPr>
          </a:p>
        </p:txBody>
      </p:sp>
      <p:pic>
        <p:nvPicPr>
          <p:cNvPr id="52227" name="Picture 3"/>
          <p:cNvPicPr>
            <a:picLocks noGrp="1" noChangeAspect="1" noChangeArrowheads="1"/>
          </p:cNvPicPr>
          <p:nvPr>
            <p:ph idx="1"/>
          </p:nvPr>
        </p:nvPicPr>
        <p:blipFill>
          <a:blip r:embed="rId2"/>
          <a:srcRect/>
          <a:stretch>
            <a:fillRect/>
          </a:stretch>
        </p:blipFill>
        <p:spPr bwMode="auto">
          <a:xfrm>
            <a:off x="457200" y="1286669"/>
            <a:ext cx="8229600" cy="514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1"/>
          <p:cNvPicPr>
            <a:picLocks noChangeAspect="1" noChangeArrowheads="1"/>
          </p:cNvPicPr>
          <p:nvPr/>
        </p:nvPicPr>
        <p:blipFill>
          <a:blip r:embed="rId2">
            <a:lum bright="36000"/>
          </a:blip>
          <a:srcRect/>
          <a:stretch>
            <a:fillRect/>
          </a:stretch>
        </p:blipFill>
        <p:spPr bwMode="auto">
          <a:xfrm>
            <a:off x="0" y="0"/>
            <a:ext cx="9144000" cy="6858000"/>
          </a:xfrm>
          <a:prstGeom prst="rect">
            <a:avLst/>
          </a:prstGeom>
          <a:noFill/>
          <a:ln w="9525">
            <a:noFill/>
            <a:miter lim="800000"/>
            <a:headEnd/>
            <a:tailEnd/>
          </a:ln>
        </p:spPr>
      </p:pic>
      <p:sp>
        <p:nvSpPr>
          <p:cNvPr id="20483" name="Rectangle 2"/>
          <p:cNvSpPr>
            <a:spLocks noGrp="1"/>
          </p:cNvSpPr>
          <p:nvPr>
            <p:ph type="title"/>
          </p:nvPr>
        </p:nvSpPr>
        <p:spPr>
          <a:xfrm>
            <a:off x="457200" y="0"/>
            <a:ext cx="8229600" cy="714356"/>
          </a:xfrm>
        </p:spPr>
        <p:txBody>
          <a:bodyPr/>
          <a:lstStyle/>
          <a:p>
            <a:pPr eaLnBrk="1" hangingPunct="1"/>
            <a:r>
              <a:rPr lang="ru-RU" dirty="0" smtClean="0">
                <a:latin typeface="+mn-lt"/>
              </a:rPr>
              <a:t>Как изменится культура урока?</a:t>
            </a:r>
          </a:p>
        </p:txBody>
      </p:sp>
      <p:sp>
        <p:nvSpPr>
          <p:cNvPr id="20484" name="Rectangle 3"/>
          <p:cNvSpPr>
            <a:spLocks noGrp="1"/>
          </p:cNvSpPr>
          <p:nvPr>
            <p:ph type="body" idx="1"/>
          </p:nvPr>
        </p:nvSpPr>
        <p:spPr>
          <a:xfrm>
            <a:off x="457200" y="642918"/>
            <a:ext cx="8229600" cy="5930920"/>
          </a:xfrm>
        </p:spPr>
        <p:txBody>
          <a:bodyPr/>
          <a:lstStyle/>
          <a:p>
            <a:pPr eaLnBrk="1" hangingPunct="1"/>
            <a:r>
              <a:rPr lang="ru-RU" dirty="0" smtClean="0"/>
              <a:t> Учительские сообщества, которые продвигают новую педагогическую культуру при использовании ИКТ:</a:t>
            </a:r>
            <a:br>
              <a:rPr lang="ru-RU" dirty="0" smtClean="0"/>
            </a:br>
            <a:r>
              <a:rPr lang="ru-RU" dirty="0" smtClean="0"/>
              <a:t>Сообщество учителей </a:t>
            </a:r>
            <a:r>
              <a:rPr lang="ru-RU" dirty="0" err="1" smtClean="0"/>
              <a:t>Intel</a:t>
            </a:r>
            <a:r>
              <a:rPr lang="ru-RU" dirty="0" smtClean="0"/>
              <a:t> </a:t>
            </a:r>
            <a:r>
              <a:rPr lang="ru-RU" dirty="0" err="1" smtClean="0"/>
              <a:t>Education</a:t>
            </a:r>
            <a:r>
              <a:rPr lang="ru-RU" dirty="0" smtClean="0"/>
              <a:t> </a:t>
            </a:r>
            <a:r>
              <a:rPr lang="ru-RU" dirty="0" err="1" smtClean="0"/>
              <a:t>Galaxy</a:t>
            </a:r>
            <a:r>
              <a:rPr lang="ru-RU" dirty="0" smtClean="0"/>
              <a:t> - </a:t>
            </a:r>
            <a:r>
              <a:rPr lang="ru-RU" dirty="0" smtClean="0">
                <a:hlinkClick r:id="rId3"/>
              </a:rPr>
              <a:t>https://edugalaxy.intel.ru</a:t>
            </a:r>
            <a:r>
              <a:rPr lang="ru-RU" dirty="0" smtClean="0">
                <a:solidFill>
                  <a:srgbClr val="FFFF00"/>
                </a:solidFill>
                <a:hlinkClick r:id="rId3"/>
              </a:rPr>
              <a:t>/</a:t>
            </a:r>
            <a:r>
              <a:rPr lang="ru-RU" dirty="0" smtClean="0"/>
              <a:t/>
            </a:r>
            <a:br>
              <a:rPr lang="ru-RU" dirty="0" smtClean="0"/>
            </a:br>
            <a:r>
              <a:rPr lang="ru-RU" dirty="0" smtClean="0"/>
              <a:t>Сеть творческих учителей ITN - </a:t>
            </a:r>
            <a:r>
              <a:rPr lang="ru-RU" dirty="0" smtClean="0">
                <a:hlinkClick r:id="rId4"/>
              </a:rPr>
              <a:t>http://www.it-n.ru/</a:t>
            </a:r>
            <a:r>
              <a:rPr lang="ru-RU" dirty="0" smtClean="0"/>
              <a:t/>
            </a:r>
            <a:br>
              <a:rPr lang="ru-RU" dirty="0" smtClean="0"/>
            </a:br>
            <a:r>
              <a:rPr lang="ru-RU" dirty="0" smtClean="0"/>
              <a:t>Сетевые образовательные сообщества «Открытый класс» - </a:t>
            </a:r>
            <a:r>
              <a:rPr lang="ru-RU" dirty="0" smtClean="0">
                <a:hlinkClick r:id="rId5"/>
              </a:rPr>
              <a:t>http://www.openclass.ru/</a:t>
            </a:r>
            <a:r>
              <a:rPr lang="ru-RU" dirty="0" smtClean="0"/>
              <a:t/>
            </a:r>
            <a:br>
              <a:rPr lang="ru-RU" dirty="0" smtClean="0"/>
            </a:br>
            <a:r>
              <a:rPr lang="ru-RU" dirty="0" smtClean="0"/>
              <a:t>Многие состоят в группе «Информационные технологии </a:t>
            </a:r>
            <a:r>
              <a:rPr lang="ru-RU" dirty="0" err="1" smtClean="0"/>
              <a:t>Microsoft</a:t>
            </a:r>
            <a:r>
              <a:rPr lang="ru-RU" dirty="0" smtClean="0"/>
              <a:t> для учителей» - сообщество компании </a:t>
            </a:r>
            <a:r>
              <a:rPr lang="ru-RU" dirty="0" err="1" smtClean="0"/>
              <a:t>Microsoft</a:t>
            </a:r>
            <a:r>
              <a:rPr lang="ru-RU" dirty="0" smtClean="0"/>
              <a:t> по ресурсам программы «Партнёрство в образовании» - они тут: </a:t>
            </a:r>
            <a:r>
              <a:rPr lang="ru-RU" dirty="0" smtClean="0">
                <a:hlinkClick r:id="rId6"/>
              </a:rPr>
              <a:t>http://vk.com/microsoft_pil</a:t>
            </a:r>
            <a:endParaRPr lang="ru-RU"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
          <p:cNvPicPr>
            <a:picLocks noChangeAspect="1" noChangeArrowheads="1"/>
          </p:cNvPicPr>
          <p:nvPr/>
        </p:nvPicPr>
        <p:blipFill>
          <a:blip r:embed="rId2">
            <a:lum bright="60000"/>
          </a:blip>
          <a:srcRect/>
          <a:stretch>
            <a:fillRect/>
          </a:stretch>
        </p:blipFill>
        <p:spPr bwMode="auto">
          <a:xfrm>
            <a:off x="0" y="0"/>
            <a:ext cx="9144000" cy="6858000"/>
          </a:xfrm>
          <a:prstGeom prst="rect">
            <a:avLst/>
          </a:prstGeom>
          <a:noFill/>
          <a:ln w="9525">
            <a:noFill/>
            <a:miter lim="800000"/>
            <a:headEnd/>
            <a:tailEnd/>
          </a:ln>
        </p:spPr>
      </p:pic>
      <p:sp>
        <p:nvSpPr>
          <p:cNvPr id="15363" name="Rectangle 3"/>
          <p:cNvSpPr>
            <a:spLocks noGrp="1"/>
          </p:cNvSpPr>
          <p:nvPr>
            <p:ph type="title" idx="4294967295"/>
          </p:nvPr>
        </p:nvSpPr>
        <p:spPr>
          <a:xfrm>
            <a:off x="468313" y="188913"/>
            <a:ext cx="8229600" cy="1066800"/>
          </a:xfrm>
        </p:spPr>
        <p:txBody>
          <a:bodyPr/>
          <a:lstStyle/>
          <a:p>
            <a:pPr eaLnBrk="1" hangingPunct="1"/>
            <a:endParaRPr lang="ru-RU" sz="2800" b="1" smtClean="0">
              <a:solidFill>
                <a:schemeClr val="tx1"/>
              </a:solidFill>
            </a:endParaRPr>
          </a:p>
        </p:txBody>
      </p:sp>
      <p:sp>
        <p:nvSpPr>
          <p:cNvPr id="15364" name="Rectangle 4"/>
          <p:cNvSpPr>
            <a:spLocks noGrp="1"/>
          </p:cNvSpPr>
          <p:nvPr>
            <p:ph type="body" idx="4294967295"/>
          </p:nvPr>
        </p:nvSpPr>
        <p:spPr>
          <a:xfrm>
            <a:off x="323850" y="1484313"/>
            <a:ext cx="8640763" cy="4392612"/>
          </a:xfrm>
          <a:noFill/>
        </p:spPr>
        <p:txBody>
          <a:bodyPr/>
          <a:lstStyle/>
          <a:p>
            <a:r>
              <a:rPr lang="ru-RU" sz="2400" smtClean="0"/>
              <a:t>Продолжительность непрерывного использования технических средств обучения в образовательном процессе устанавливается согласно требованиям СанПиН 2.4.2.2821-10 «Санитарно-эпидемиологические требования к условиям и организации обучения в общеобразовательных учреждениях». Это не более 15, 20 или 25 минут, в зависимости от возраста, непрерывной работы. Как правило, непрерывная работа с учебником на уроке не превышает 15 минут.</a:t>
            </a:r>
          </a:p>
        </p:txBody>
      </p:sp>
      <p:sp>
        <p:nvSpPr>
          <p:cNvPr id="17413" name="Text Box 5"/>
          <p:cNvSpPr txBox="1">
            <a:spLocks noChangeArrowheads="1"/>
          </p:cNvSpPr>
          <p:nvPr/>
        </p:nvSpPr>
        <p:spPr bwMode="auto">
          <a:xfrm>
            <a:off x="500063" y="357188"/>
            <a:ext cx="8072437" cy="830262"/>
          </a:xfrm>
          <a:prstGeom prst="rect">
            <a:avLst/>
          </a:prstGeom>
          <a:noFill/>
          <a:ln w="9525">
            <a:noFill/>
            <a:miter lim="800000"/>
            <a:headEnd/>
            <a:tailEnd/>
          </a:ln>
        </p:spPr>
        <p:txBody>
          <a:bodyPr>
            <a:spAutoFit/>
          </a:bodyPr>
          <a:lstStyle/>
          <a:p>
            <a:pPr>
              <a:defRPr/>
            </a:pPr>
            <a:r>
              <a:rPr lang="ru-RU" sz="2400" b="1" dirty="0">
                <a:latin typeface="+mn-lt"/>
              </a:rPr>
              <a:t>Продолжительность непрерывного использования технических средств обучения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642942"/>
          </a:xfrm>
        </p:spPr>
        <p:txBody>
          <a:bodyPr/>
          <a:lstStyle/>
          <a:p>
            <a:pPr algn="ctr"/>
            <a:r>
              <a:rPr lang="ru-RU" sz="2800" dirty="0" smtClean="0">
                <a:latin typeface="+mn-lt"/>
              </a:rPr>
              <a:t>Электронная школьная библиотека в системе «АЗБУКА»</a:t>
            </a:r>
            <a:endParaRPr lang="ru-RU" sz="2800" dirty="0">
              <a:latin typeface="+mn-lt"/>
            </a:endParaRPr>
          </a:p>
        </p:txBody>
      </p:sp>
      <p:pic>
        <p:nvPicPr>
          <p:cNvPr id="54274" name="Picture 2"/>
          <p:cNvPicPr>
            <a:picLocks noGrp="1" noChangeAspect="1" noChangeArrowheads="1"/>
          </p:cNvPicPr>
          <p:nvPr>
            <p:ph idx="1"/>
          </p:nvPr>
        </p:nvPicPr>
        <p:blipFill>
          <a:blip r:embed="rId2"/>
          <a:srcRect t="3457" b="4876"/>
          <a:stretch>
            <a:fillRect/>
          </a:stretch>
        </p:blipFill>
        <p:spPr bwMode="auto">
          <a:xfrm>
            <a:off x="571472" y="1071546"/>
            <a:ext cx="8229600" cy="5500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714380"/>
          </a:xfrm>
        </p:spPr>
        <p:txBody>
          <a:bodyPr/>
          <a:lstStyle/>
          <a:p>
            <a:endParaRPr lang="ru-RU" dirty="0"/>
          </a:p>
        </p:txBody>
      </p:sp>
      <p:pic>
        <p:nvPicPr>
          <p:cNvPr id="55298" name="Picture 2"/>
          <p:cNvPicPr>
            <a:picLocks noGrp="1" noChangeAspect="1" noChangeArrowheads="1"/>
          </p:cNvPicPr>
          <p:nvPr>
            <p:ph idx="1"/>
          </p:nvPr>
        </p:nvPicPr>
        <p:blipFill>
          <a:blip r:embed="rId2"/>
          <a:srcRect l="10937" t="13179" r="10937" b="14598"/>
          <a:stretch>
            <a:fillRect/>
          </a:stretch>
        </p:blipFill>
        <p:spPr bwMode="auto">
          <a:xfrm>
            <a:off x="214282" y="428604"/>
            <a:ext cx="8808855" cy="61436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1"/>
          <p:cNvPicPr>
            <a:picLocks noChangeAspect="1" noChangeArrowheads="1"/>
          </p:cNvPicPr>
          <p:nvPr/>
        </p:nvPicPr>
        <p:blipFill>
          <a:blip r:embed="rId2">
            <a:lum bright="36000"/>
          </a:blip>
          <a:srcRect/>
          <a:stretch>
            <a:fillRect/>
          </a:stretch>
        </p:blipFill>
        <p:spPr bwMode="auto">
          <a:xfrm>
            <a:off x="0" y="0"/>
            <a:ext cx="9144000" cy="6858000"/>
          </a:xfrm>
          <a:prstGeom prst="rect">
            <a:avLst/>
          </a:prstGeom>
          <a:noFill/>
          <a:ln w="9525">
            <a:noFill/>
            <a:miter lim="800000"/>
            <a:headEnd/>
            <a:tailEnd/>
          </a:ln>
        </p:spPr>
      </p:pic>
      <p:sp>
        <p:nvSpPr>
          <p:cNvPr id="5" name="Заголовок 4"/>
          <p:cNvSpPr>
            <a:spLocks noGrp="1"/>
          </p:cNvSpPr>
          <p:nvPr>
            <p:ph type="title"/>
          </p:nvPr>
        </p:nvSpPr>
        <p:spPr>
          <a:xfrm>
            <a:off x="457200" y="0"/>
            <a:ext cx="8229600" cy="571480"/>
          </a:xfrm>
        </p:spPr>
        <p:txBody>
          <a:bodyPr/>
          <a:lstStyle/>
          <a:p>
            <a:pPr algn="ctr"/>
            <a:r>
              <a:rPr lang="ru-RU" sz="2800" dirty="0" smtClean="0">
                <a:solidFill>
                  <a:schemeClr val="tx1"/>
                </a:solidFill>
                <a:latin typeface="+mn-lt"/>
              </a:rPr>
              <a:t>Школа цифрового века</a:t>
            </a:r>
            <a:endParaRPr lang="ru-RU" sz="2800" dirty="0">
              <a:solidFill>
                <a:schemeClr val="tx1"/>
              </a:solidFill>
              <a:latin typeface="+mn-lt"/>
            </a:endParaRPr>
          </a:p>
        </p:txBody>
      </p:sp>
      <p:sp>
        <p:nvSpPr>
          <p:cNvPr id="8" name="Содержимое 7"/>
          <p:cNvSpPr>
            <a:spLocks noGrp="1"/>
          </p:cNvSpPr>
          <p:nvPr>
            <p:ph idx="1"/>
          </p:nvPr>
        </p:nvSpPr>
        <p:spPr>
          <a:xfrm>
            <a:off x="0" y="500042"/>
            <a:ext cx="9144000" cy="6073796"/>
          </a:xfrm>
        </p:spPr>
        <p:txBody>
          <a:bodyPr/>
          <a:lstStyle/>
          <a:p>
            <a:r>
              <a:rPr lang="ru-RU" sz="2400" dirty="0" smtClean="0"/>
              <a:t>11.12. 2014 г. в Иркутске прошла конференция «Комплексный подход в решении задач модернизации образования средствами образовательных ресурсов издательства «Просвещение». В рамках данного мероприятия А. С. Соловейчик, вице президент по новым технологиям ОАО «Просвещение», руководитель проекта «Школа цифрового века», подарил руководству нашей области сертификат, позволяющий подключиться всем школам региона бесплатно. После регистрации школы на проекте, каждый учитель получает персональные логин и пароль, которые дают возможность доступа к 38 методическим журналам, большому массиву полезной информации (ЭОР, рекомендации, пособия), возможность бесплатно пройти курсы повышения квалификации в объеме 36 часов дистанционно.</a:t>
            </a:r>
          </a:p>
          <a:p>
            <a:endParaRPr lang="ru-RU"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3"/>
          <p:cNvPicPr>
            <a:picLocks noChangeAspect="1" noChangeArrowheads="1"/>
          </p:cNvPicPr>
          <p:nvPr/>
        </p:nvPicPr>
        <p:blipFill>
          <a:blip r:embed="rId2"/>
          <a:srcRect/>
          <a:stretch>
            <a:fillRect/>
          </a:stretch>
        </p:blipFill>
        <p:spPr bwMode="auto">
          <a:xfrm>
            <a:off x="0" y="9525"/>
            <a:ext cx="9769475" cy="683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642942"/>
          </a:xfrm>
        </p:spPr>
        <p:txBody>
          <a:bodyPr/>
          <a:lstStyle/>
          <a:p>
            <a:r>
              <a:rPr lang="ru-RU" sz="3200" dirty="0" smtClean="0">
                <a:latin typeface="+mn-lt"/>
              </a:rPr>
              <a:t>Учебники в электронном виде</a:t>
            </a:r>
            <a:r>
              <a:rPr lang="en-US" sz="3200" dirty="0" smtClean="0">
                <a:latin typeface="+mn-lt"/>
              </a:rPr>
              <a:t>  (</a:t>
            </a:r>
            <a:r>
              <a:rPr lang="ru-RU" sz="3200" dirty="0" smtClean="0">
                <a:latin typeface="+mn-lt"/>
              </a:rPr>
              <a:t> </a:t>
            </a:r>
            <a:r>
              <a:rPr lang="en-US" sz="3200" dirty="0" smtClean="0">
                <a:latin typeface="+mn-lt"/>
              </a:rPr>
              <a:t>PDF)</a:t>
            </a:r>
            <a:endParaRPr lang="ru-RU" sz="3200" dirty="0">
              <a:latin typeface="+mn-lt"/>
            </a:endParaRPr>
          </a:p>
        </p:txBody>
      </p:sp>
      <p:pic>
        <p:nvPicPr>
          <p:cNvPr id="2050" name="Picture 2"/>
          <p:cNvPicPr>
            <a:picLocks noGrp="1" noChangeAspect="1" noChangeArrowheads="1"/>
          </p:cNvPicPr>
          <p:nvPr>
            <p:ph idx="1"/>
          </p:nvPr>
        </p:nvPicPr>
        <p:blipFill>
          <a:blip r:embed="rId2"/>
          <a:srcRect l="8969" t="6085" b="9948"/>
          <a:stretch>
            <a:fillRect/>
          </a:stretch>
        </p:blipFill>
        <p:spPr bwMode="auto">
          <a:xfrm>
            <a:off x="500034" y="1000108"/>
            <a:ext cx="8143932" cy="5857892"/>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643998" cy="1143008"/>
          </a:xfrm>
        </p:spPr>
        <p:txBody>
          <a:bodyPr/>
          <a:lstStyle/>
          <a:p>
            <a:r>
              <a:rPr lang="ru-RU" sz="2800" b="1" dirty="0" smtClean="0">
                <a:latin typeface="+mn-lt"/>
              </a:rPr>
              <a:t>Обеспеченность учебниками на 15.01.2015г в МБОУ г. </a:t>
            </a:r>
            <a:r>
              <a:rPr lang="ru-RU" sz="2800" b="1" dirty="0" err="1" smtClean="0">
                <a:latin typeface="+mn-lt"/>
              </a:rPr>
              <a:t>Усолье-Сибирское</a:t>
            </a:r>
            <a:r>
              <a:rPr lang="ru-RU" sz="2800" b="1" dirty="0" smtClean="0">
                <a:latin typeface="+mn-lt"/>
              </a:rPr>
              <a:t> </a:t>
            </a:r>
            <a:r>
              <a:rPr lang="ru-RU" b="1" dirty="0" smtClean="0"/>
              <a:t>(%) </a:t>
            </a:r>
            <a:endParaRPr lang="ru-RU" b="1" dirty="0"/>
          </a:p>
        </p:txBody>
      </p:sp>
      <p:pic>
        <p:nvPicPr>
          <p:cNvPr id="5" name="Содержимое 4"/>
          <p:cNvPicPr>
            <a:picLocks noGrp="1"/>
          </p:cNvPicPr>
          <p:nvPr>
            <p:ph idx="1"/>
          </p:nvPr>
        </p:nvPicPr>
        <p:blipFill>
          <a:blip r:embed="rId2"/>
          <a:srcRect l="10937" t="20123" r="10069" b="39599"/>
          <a:stretch>
            <a:fillRect/>
          </a:stretch>
        </p:blipFill>
        <p:spPr bwMode="auto">
          <a:xfrm>
            <a:off x="357158" y="2428868"/>
            <a:ext cx="8572560" cy="364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500042"/>
            <a:ext cx="8929718" cy="642942"/>
          </a:xfrm>
        </p:spPr>
        <p:txBody>
          <a:bodyPr/>
          <a:lstStyle/>
          <a:p>
            <a:pPr algn="ctr"/>
            <a:r>
              <a:rPr lang="ru-RU" sz="2400" b="1" dirty="0" smtClean="0">
                <a:latin typeface="+mn-lt"/>
              </a:rPr>
              <a:t>Средства областной субвенции и затраты на учебники</a:t>
            </a:r>
            <a:endParaRPr lang="ru-RU" sz="2400" b="1" dirty="0">
              <a:latin typeface="+mn-lt"/>
            </a:endParaRPr>
          </a:p>
        </p:txBody>
      </p:sp>
      <p:pic>
        <p:nvPicPr>
          <p:cNvPr id="51203" name="Picture 3"/>
          <p:cNvPicPr>
            <a:picLocks noGrp="1" noChangeAspect="1" noChangeArrowheads="1"/>
          </p:cNvPicPr>
          <p:nvPr>
            <p:ph idx="1"/>
          </p:nvPr>
        </p:nvPicPr>
        <p:blipFill>
          <a:blip r:embed="rId2"/>
          <a:srcRect l="11798" t="19016" r="10765" b="11600"/>
          <a:stretch>
            <a:fillRect/>
          </a:stretch>
        </p:blipFill>
        <p:spPr bwMode="auto">
          <a:xfrm>
            <a:off x="285720" y="1214422"/>
            <a:ext cx="8501121" cy="54178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00108"/>
          </a:xfrm>
        </p:spPr>
        <p:txBody>
          <a:bodyPr/>
          <a:lstStyle/>
          <a:p>
            <a:pPr algn="ctr"/>
            <a:r>
              <a:rPr lang="ru-RU" sz="2800" b="1" dirty="0" smtClean="0">
                <a:latin typeface="+mn-lt"/>
              </a:rPr>
              <a:t>Полезные ссылки</a:t>
            </a:r>
            <a:endParaRPr lang="ru-RU" sz="2800" b="1" dirty="0">
              <a:latin typeface="+mn-lt"/>
            </a:endParaRPr>
          </a:p>
        </p:txBody>
      </p:sp>
      <p:sp>
        <p:nvSpPr>
          <p:cNvPr id="3" name="Содержимое 2"/>
          <p:cNvSpPr>
            <a:spLocks noGrp="1"/>
          </p:cNvSpPr>
          <p:nvPr>
            <p:ph idx="1"/>
          </p:nvPr>
        </p:nvSpPr>
        <p:spPr>
          <a:xfrm>
            <a:off x="457200" y="785794"/>
            <a:ext cx="8472518" cy="5788044"/>
          </a:xfrm>
        </p:spPr>
        <p:txBody>
          <a:bodyPr/>
          <a:lstStyle/>
          <a:p>
            <a:r>
              <a:rPr lang="en-US" dirty="0" smtClean="0">
                <a:hlinkClick r:id="rId2"/>
              </a:rPr>
              <a:t>http://</a:t>
            </a:r>
            <a:r>
              <a:rPr lang="en-US" dirty="0" smtClean="0">
                <a:hlinkClick r:id="rId2"/>
              </a:rPr>
              <a:t>11book.ru/images/shcoolbook</a:t>
            </a:r>
            <a:r>
              <a:rPr lang="ru-RU" sz="2400" dirty="0" smtClean="0">
                <a:hlinkClick r:id="rId2"/>
              </a:rPr>
              <a:t>-</a:t>
            </a:r>
            <a:r>
              <a:rPr lang="ru-RU" sz="2400" dirty="0" smtClean="0"/>
              <a:t> учебники в электронном  виде (</a:t>
            </a:r>
            <a:r>
              <a:rPr lang="en-US" sz="2400" dirty="0" smtClean="0"/>
              <a:t>PDF </a:t>
            </a:r>
            <a:r>
              <a:rPr lang="ru-RU" sz="2400" dirty="0" smtClean="0"/>
              <a:t>и др.)</a:t>
            </a:r>
          </a:p>
          <a:p>
            <a:r>
              <a:rPr lang="en-US" dirty="0" smtClean="0">
                <a:hlinkClick r:id="rId3"/>
              </a:rPr>
              <a:t>http://</a:t>
            </a:r>
            <a:r>
              <a:rPr lang="en-US" dirty="0" smtClean="0">
                <a:hlinkClick r:id="rId3"/>
              </a:rPr>
              <a:t>www.prosv.ru</a:t>
            </a:r>
            <a:endParaRPr lang="ru-RU" dirty="0" smtClean="0"/>
          </a:p>
          <a:p>
            <a:r>
              <a:rPr lang="en-US" dirty="0" smtClean="0">
                <a:hlinkClick r:id="rId4"/>
              </a:rPr>
              <a:t>http://fp.edu.ru</a:t>
            </a:r>
            <a:r>
              <a:rPr lang="en-US" dirty="0" smtClean="0">
                <a:hlinkClick r:id="rId4"/>
              </a:rPr>
              <a:t>/</a:t>
            </a:r>
            <a:r>
              <a:rPr lang="ru-RU" dirty="0" smtClean="0"/>
              <a:t> </a:t>
            </a:r>
            <a:r>
              <a:rPr lang="ru-RU" sz="2400" dirty="0" smtClean="0"/>
              <a:t>Всё об учебниках федеральных перечней</a:t>
            </a:r>
          </a:p>
          <a:p>
            <a:r>
              <a:rPr lang="en-US" sz="2400" dirty="0" smtClean="0">
                <a:hlinkClick r:id="rId5"/>
              </a:rPr>
              <a:t>http://e-azbuka.ru/about</a:t>
            </a:r>
            <a:r>
              <a:rPr lang="en-US" sz="2400" dirty="0" smtClean="0">
                <a:hlinkClick r:id="rId5"/>
              </a:rPr>
              <a:t>/</a:t>
            </a:r>
            <a:endParaRPr lang="ru-RU" sz="2400" dirty="0" smtClean="0"/>
          </a:p>
          <a:p>
            <a:r>
              <a:rPr lang="en-US" sz="2400" dirty="0" smtClean="0">
                <a:hlinkClick r:id="rId6"/>
              </a:rPr>
              <a:t>https://portal.iv-edu.ru/Documentation/IS/esb/</a:t>
            </a:r>
            <a:r>
              <a:rPr lang="ru-RU" sz="2400" dirty="0" smtClean="0">
                <a:hlinkClick r:id="rId6"/>
              </a:rPr>
              <a:t>Азбука</a:t>
            </a:r>
            <a:endParaRPr lang="ru-RU" sz="2400" dirty="0" smtClean="0"/>
          </a:p>
          <a:p>
            <a:r>
              <a:rPr lang="en-US" sz="2400" dirty="0" smtClean="0">
                <a:hlinkClick r:id="rId7"/>
              </a:rPr>
              <a:t>http://</a:t>
            </a:r>
            <a:r>
              <a:rPr lang="en-US" sz="2400" dirty="0" smtClean="0">
                <a:hlinkClick r:id="rId7"/>
              </a:rPr>
              <a:t>elista-ekg.ru</a:t>
            </a:r>
            <a:r>
              <a:rPr lang="ru-RU" sz="2400" dirty="0" smtClean="0"/>
              <a:t> Из опыта внедрения </a:t>
            </a:r>
          </a:p>
          <a:p>
            <a:r>
              <a:rPr lang="en-US" sz="2400" dirty="0" smtClean="0"/>
              <a:t>http://schoolinfo.spb.ru</a:t>
            </a:r>
            <a:endParaRPr lang="ru-RU"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idx="4294967295"/>
          </p:nvPr>
        </p:nvSpPr>
        <p:spPr/>
        <p:txBody>
          <a:bodyPr/>
          <a:lstStyle/>
          <a:p>
            <a:pPr eaLnBrk="1" hangingPunct="1"/>
            <a:endParaRPr lang="ru-RU" smtClean="0"/>
          </a:p>
        </p:txBody>
      </p:sp>
      <p:sp>
        <p:nvSpPr>
          <p:cNvPr id="7171" name="Rectangle 3"/>
          <p:cNvSpPr>
            <a:spLocks noGrp="1"/>
          </p:cNvSpPr>
          <p:nvPr>
            <p:ph type="body" idx="4294967295"/>
          </p:nvPr>
        </p:nvSpPr>
        <p:spPr/>
        <p:txBody>
          <a:bodyPr/>
          <a:lstStyle/>
          <a:p>
            <a:pPr eaLnBrk="1" hangingPunct="1"/>
            <a:endParaRPr lang="ru-RU" smtClean="0"/>
          </a:p>
        </p:txBody>
      </p:sp>
      <p:pic>
        <p:nvPicPr>
          <p:cNvPr id="7172" name="Picture 4" descr="1"/>
          <p:cNvPicPr>
            <a:picLocks noChangeAspect="1" noChangeArrowheads="1"/>
          </p:cNvPicPr>
          <p:nvPr/>
        </p:nvPicPr>
        <p:blipFill>
          <a:blip r:embed="rId2">
            <a:lum bright="36000"/>
          </a:blip>
          <a:srcRect/>
          <a:stretch>
            <a:fillRect/>
          </a:stretch>
        </p:blipFill>
        <p:spPr bwMode="auto">
          <a:xfrm>
            <a:off x="0" y="0"/>
            <a:ext cx="9144000" cy="6858000"/>
          </a:xfrm>
          <a:prstGeom prst="rect">
            <a:avLst/>
          </a:prstGeom>
          <a:noFill/>
          <a:ln w="9525">
            <a:noFill/>
            <a:miter lim="800000"/>
            <a:headEnd/>
            <a:tailEnd/>
          </a:ln>
        </p:spPr>
      </p:pic>
      <p:pic>
        <p:nvPicPr>
          <p:cNvPr id="7173" name="Picture 7"/>
          <p:cNvPicPr>
            <a:picLocks noChangeAspect="1" noChangeArrowheads="1"/>
          </p:cNvPicPr>
          <p:nvPr/>
        </p:nvPicPr>
        <p:blipFill>
          <a:blip r:embed="rId3"/>
          <a:srcRect l="2748" t="16780" r="6888" b="4231"/>
          <a:stretch>
            <a:fillRect/>
          </a:stretch>
        </p:blipFill>
        <p:spPr bwMode="auto">
          <a:xfrm>
            <a:off x="179388" y="260350"/>
            <a:ext cx="8750300" cy="6119813"/>
          </a:xfrm>
          <a:prstGeom prst="rect">
            <a:avLst/>
          </a:prstGeom>
          <a:noFill/>
          <a:ln w="9525">
            <a:noFill/>
            <a:miter lim="800000"/>
            <a:headEnd/>
            <a:tailEnd/>
          </a:ln>
        </p:spPr>
      </p:pic>
      <p:sp>
        <p:nvSpPr>
          <p:cNvPr id="44040" name="Oval 8"/>
          <p:cNvSpPr>
            <a:spLocks noChangeArrowheads="1"/>
          </p:cNvSpPr>
          <p:nvPr/>
        </p:nvSpPr>
        <p:spPr bwMode="auto">
          <a:xfrm>
            <a:off x="1476375" y="1773238"/>
            <a:ext cx="1800225" cy="288925"/>
          </a:xfrm>
          <a:prstGeom prst="ellipse">
            <a:avLst/>
          </a:prstGeom>
          <a:noFill/>
          <a:ln w="38100">
            <a:solidFill>
              <a:srgbClr val="800080"/>
            </a:solidFill>
            <a:round/>
            <a:headEnd/>
            <a:tailEnd/>
          </a:ln>
        </p:spPr>
        <p:txBody>
          <a:bodyPr wrap="none" anchor="ctr"/>
          <a:lstStyle/>
          <a:p>
            <a:endParaRPr lang="ru-RU"/>
          </a:p>
        </p:txBody>
      </p:sp>
      <p:pic>
        <p:nvPicPr>
          <p:cNvPr id="7175" name="Picture 7"/>
          <p:cNvPicPr>
            <a:picLocks noChangeAspect="1" noChangeArrowheads="1"/>
          </p:cNvPicPr>
          <p:nvPr/>
        </p:nvPicPr>
        <p:blipFill>
          <a:blip r:embed="rId4"/>
          <a:srcRect/>
          <a:stretch>
            <a:fillRect/>
          </a:stretch>
        </p:blipFill>
        <p:spPr bwMode="auto">
          <a:xfrm>
            <a:off x="0" y="0"/>
            <a:ext cx="13716000" cy="8572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4040"/>
                                        </p:tgtEl>
                                        <p:attrNameLst>
                                          <p:attrName>style.visibility</p:attrName>
                                        </p:attrNameLst>
                                      </p:cBhvr>
                                      <p:to>
                                        <p:strVal val="visible"/>
                                      </p:to>
                                    </p:set>
                                    <p:animEffect transition="in" filter="wheel(1)">
                                      <p:cBhvr>
                                        <p:cTn id="7" dur="20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1"/>
          <p:cNvPicPr>
            <a:picLocks noChangeAspect="1" noChangeArrowheads="1"/>
          </p:cNvPicPr>
          <p:nvPr/>
        </p:nvPicPr>
        <p:blipFill>
          <a:blip r:embed="rId2">
            <a:lum bright="60000"/>
          </a:blip>
          <a:srcRect/>
          <a:stretch>
            <a:fillRect/>
          </a:stretch>
        </p:blipFill>
        <p:spPr bwMode="auto">
          <a:xfrm>
            <a:off x="0" y="0"/>
            <a:ext cx="9144000" cy="6858000"/>
          </a:xfrm>
          <a:prstGeom prst="rect">
            <a:avLst/>
          </a:prstGeom>
          <a:noFill/>
          <a:ln w="9525">
            <a:noFill/>
            <a:miter lim="800000"/>
            <a:headEnd/>
            <a:tailEnd/>
          </a:ln>
        </p:spPr>
      </p:pic>
      <p:sp>
        <p:nvSpPr>
          <p:cNvPr id="10243" name="Rectangle 3"/>
          <p:cNvSpPr>
            <a:spLocks noGrp="1"/>
          </p:cNvSpPr>
          <p:nvPr>
            <p:ph type="title" idx="4294967295"/>
          </p:nvPr>
        </p:nvSpPr>
        <p:spPr>
          <a:xfrm>
            <a:off x="468313" y="188913"/>
            <a:ext cx="8229600" cy="811212"/>
          </a:xfrm>
        </p:spPr>
        <p:txBody>
          <a:bodyPr/>
          <a:lstStyle/>
          <a:p>
            <a:pPr eaLnBrk="1" hangingPunct="1">
              <a:defRPr/>
            </a:pPr>
            <a:r>
              <a:rPr lang="ru-RU" sz="2800" cap="all" dirty="0" smtClean="0">
                <a:latin typeface="+mn-lt"/>
              </a:rPr>
              <a:t>ЗАКОН И ЭЛЕКТРОННЫЕ УЧЕБНИКИ</a:t>
            </a:r>
            <a:r>
              <a:rPr lang="ru-RU" sz="2800" dirty="0" smtClean="0"/>
              <a:t/>
            </a:r>
            <a:br>
              <a:rPr lang="ru-RU" sz="2800" dirty="0" smtClean="0"/>
            </a:br>
            <a:endParaRPr lang="ru-RU" sz="2800" b="1" dirty="0" smtClean="0">
              <a:solidFill>
                <a:schemeClr val="tx1"/>
              </a:solidFill>
            </a:endParaRPr>
          </a:p>
        </p:txBody>
      </p:sp>
      <p:sp>
        <p:nvSpPr>
          <p:cNvPr id="10244" name="Rectangle 4"/>
          <p:cNvSpPr>
            <a:spLocks noGrp="1"/>
          </p:cNvSpPr>
          <p:nvPr>
            <p:ph type="body" idx="4294967295"/>
          </p:nvPr>
        </p:nvSpPr>
        <p:spPr>
          <a:xfrm>
            <a:off x="323850" y="1000125"/>
            <a:ext cx="8640763" cy="4876800"/>
          </a:xfrm>
        </p:spPr>
        <p:txBody>
          <a:bodyPr/>
          <a:lstStyle/>
          <a:p>
            <a:pPr>
              <a:defRPr/>
            </a:pPr>
            <a:r>
              <a:rPr lang="ru-RU" sz="2400" i="1" dirty="0" smtClean="0"/>
              <a:t>Министерство образования РФ разрешило использовать электронные учебники. Нужно просто научить учеников и учителей ими пользоваться, когда это удобнее и полезнее.</a:t>
            </a:r>
            <a:endParaRPr lang="ru-RU" sz="2400" dirty="0" smtClean="0"/>
          </a:p>
          <a:p>
            <a:pPr>
              <a:defRPr/>
            </a:pPr>
            <a:r>
              <a:rPr lang="ru-RU" sz="2400" b="1" dirty="0" smtClean="0"/>
              <a:t>Премьер-министр РФ, Дмитрий Медведев</a:t>
            </a:r>
          </a:p>
          <a:p>
            <a:pPr>
              <a:defRPr/>
            </a:pPr>
            <a:r>
              <a:rPr lang="ru-RU" sz="2400" i="1" dirty="0" smtClean="0"/>
              <a:t>Мы считаем крайне важным, чтобы информационные технологии активнее приходили в нашу школу, к нашим детям, поскольку для многих детей уже электронные источники информации привычнее, чем традиционные. Поэтому обязательным условием включения учебников в Федеральный перечень, будет наличие электронной версии.</a:t>
            </a:r>
            <a:endParaRPr lang="ru-RU" sz="2400" dirty="0" smtClean="0"/>
          </a:p>
          <a:p>
            <a:pPr marL="642938" indent="-533400" eaLnBrk="1" hangingPunct="1">
              <a:lnSpc>
                <a:spcPct val="80000"/>
              </a:lnSpc>
              <a:buFont typeface="Georgia" pitchFamily="18" charset="0"/>
              <a:buNone/>
              <a:defRPr/>
            </a:pPr>
            <a:endParaRPr lang="ru-RU" sz="2400" b="1" dirty="0" smtClean="0">
              <a:solidFill>
                <a:srgbClr val="0000FF"/>
              </a:solidFill>
            </a:endParaRPr>
          </a:p>
        </p:txBody>
      </p:sp>
      <p:sp>
        <p:nvSpPr>
          <p:cNvPr id="10245" name="Text Box 5"/>
          <p:cNvSpPr txBox="1">
            <a:spLocks noChangeArrowheads="1"/>
          </p:cNvSpPr>
          <p:nvPr/>
        </p:nvSpPr>
        <p:spPr bwMode="auto">
          <a:xfrm>
            <a:off x="971550" y="404813"/>
            <a:ext cx="7004050" cy="366712"/>
          </a:xfrm>
          <a:prstGeom prst="rect">
            <a:avLst/>
          </a:prstGeom>
          <a:noFill/>
          <a:ln w="9525">
            <a:noFill/>
            <a:miter lim="800000"/>
            <a:headEnd/>
            <a:tailEnd/>
          </a:ln>
        </p:spPr>
        <p:txBody>
          <a:bodyPr>
            <a:spAutoFit/>
          </a:bodyPr>
          <a:lstStyle/>
          <a:p>
            <a:endParaRPr lang="ru-RU"/>
          </a:p>
        </p:txBody>
      </p:sp>
      <p:pic>
        <p:nvPicPr>
          <p:cNvPr id="10246" name="Рисунок 6" descr="http://e-azbuka.ru/img/law-quote-author1.png"/>
          <p:cNvPicPr>
            <a:picLocks noChangeAspect="1" noChangeArrowheads="1"/>
          </p:cNvPicPr>
          <p:nvPr/>
        </p:nvPicPr>
        <p:blipFill>
          <a:blip r:embed="rId3"/>
          <a:srcRect/>
          <a:stretch>
            <a:fillRect/>
          </a:stretch>
        </p:blipFill>
        <p:spPr bwMode="auto">
          <a:xfrm>
            <a:off x="7643813" y="2500313"/>
            <a:ext cx="928687"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
          <p:cNvPicPr>
            <a:picLocks noChangeAspect="1" noChangeArrowheads="1"/>
          </p:cNvPicPr>
          <p:nvPr/>
        </p:nvPicPr>
        <p:blipFill>
          <a:blip r:embed="rId2">
            <a:lum bright="60000"/>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p:cNvSpPr>
          <p:nvPr>
            <p:ph type="title" idx="4294967295"/>
          </p:nvPr>
        </p:nvSpPr>
        <p:spPr>
          <a:xfrm>
            <a:off x="468313" y="188913"/>
            <a:ext cx="8229600" cy="739775"/>
          </a:xfrm>
        </p:spPr>
        <p:txBody>
          <a:bodyPr/>
          <a:lstStyle/>
          <a:p>
            <a:pPr eaLnBrk="1" hangingPunct="1"/>
            <a:endParaRPr lang="ru-RU" sz="2800" b="1" smtClean="0">
              <a:solidFill>
                <a:schemeClr val="tx1"/>
              </a:solidFill>
            </a:endParaRPr>
          </a:p>
        </p:txBody>
      </p:sp>
      <p:sp>
        <p:nvSpPr>
          <p:cNvPr id="20484" name="Rectangle 4"/>
          <p:cNvSpPr>
            <a:spLocks noGrp="1"/>
          </p:cNvSpPr>
          <p:nvPr>
            <p:ph type="body" idx="4294967295"/>
          </p:nvPr>
        </p:nvSpPr>
        <p:spPr>
          <a:xfrm>
            <a:off x="323850" y="1000125"/>
            <a:ext cx="8640763" cy="4876800"/>
          </a:xfrm>
        </p:spPr>
        <p:txBody>
          <a:bodyPr/>
          <a:lstStyle/>
          <a:p>
            <a:pPr marL="642938" indent="-533400" eaLnBrk="1" hangingPunct="1">
              <a:lnSpc>
                <a:spcPct val="80000"/>
              </a:lnSpc>
              <a:buFont typeface="Georgia" pitchFamily="18" charset="0"/>
              <a:buNone/>
              <a:defRPr/>
            </a:pPr>
            <a:r>
              <a:rPr lang="ru-RU" sz="2400" dirty="0" smtClean="0">
                <a:solidFill>
                  <a:srgbClr val="0000FF"/>
                </a:solidFill>
              </a:rPr>
              <a:t> </a:t>
            </a:r>
            <a:r>
              <a:rPr lang="ru-RU" sz="2000" b="1" dirty="0" smtClean="0"/>
              <a:t>Дмитрий Ливанов</a:t>
            </a:r>
            <a:r>
              <a:rPr lang="ru-RU" sz="2000" dirty="0" smtClean="0"/>
              <a:t>, </a:t>
            </a:r>
            <a:r>
              <a:rPr lang="ru-RU" sz="2000" b="1" dirty="0" smtClean="0"/>
              <a:t>министр образования РФ</a:t>
            </a:r>
          </a:p>
          <a:p>
            <a:pPr>
              <a:defRPr/>
            </a:pPr>
            <a:r>
              <a:rPr lang="ru-RU" sz="2000" i="1" dirty="0" smtClean="0"/>
              <a:t>Право использовать электронные учебники взамен бумажных должно быть гарантировано всем учащимся общеобразовательных учреждений. Цена электронного учебника ниже, чем прогнозируемые цены на аналогичные печатные издания.</a:t>
            </a:r>
            <a:endParaRPr lang="ru-RU" sz="2000" dirty="0" smtClean="0"/>
          </a:p>
          <a:p>
            <a:pPr>
              <a:defRPr/>
            </a:pPr>
            <a:r>
              <a:rPr lang="ru-RU" sz="2000" b="1" dirty="0" smtClean="0"/>
              <a:t>Федеральный закон «Об образовании в Российской Федерации» (№273, от 29 декабря 2012).</a:t>
            </a:r>
          </a:p>
          <a:p>
            <a:pPr>
              <a:defRPr/>
            </a:pPr>
            <a:r>
              <a:rPr lang="ru-RU" sz="2000" dirty="0" smtClean="0"/>
              <a:t>Статья 18. Печатный и электронные образовательные и информационные ресурсы.</a:t>
            </a:r>
          </a:p>
          <a:p>
            <a:pPr>
              <a:defRPr/>
            </a:pPr>
            <a:r>
              <a:rPr lang="ru-RU" sz="2000" dirty="0" smtClean="0"/>
              <a:t>«…Библиотечный фонд образовательного учреждения должен быть укомплектован </a:t>
            </a:r>
            <a:r>
              <a:rPr lang="ru-RU" sz="2000" dirty="0" err="1" smtClean="0"/>
              <a:t>печатнымии</a:t>
            </a:r>
            <a:r>
              <a:rPr lang="ru-RU" sz="2000" dirty="0" smtClean="0"/>
              <a:t> (или) электронными учебными изданиями (включая учебники и учебные пособия).</a:t>
            </a:r>
          </a:p>
          <a:p>
            <a:pPr>
              <a:defRPr/>
            </a:pPr>
            <a:r>
              <a:rPr lang="ru-RU" sz="2000" dirty="0" smtClean="0"/>
              <a:t>В результате у школы появляется возможность использовать электронные учебники в образовательном процессе.</a:t>
            </a:r>
          </a:p>
          <a:p>
            <a:pPr marL="642938" indent="-533400" eaLnBrk="1" hangingPunct="1">
              <a:lnSpc>
                <a:spcPct val="80000"/>
              </a:lnSpc>
              <a:buFont typeface="Georgia" pitchFamily="18" charset="0"/>
              <a:buAutoNum type="arabicPeriod"/>
              <a:defRPr/>
            </a:pPr>
            <a:endParaRPr lang="en-US" sz="2400" dirty="0" smtClean="0">
              <a:solidFill>
                <a:srgbClr val="0000FF"/>
              </a:solidFill>
            </a:endParaRPr>
          </a:p>
        </p:txBody>
      </p:sp>
      <p:sp>
        <p:nvSpPr>
          <p:cNvPr id="20485" name="Text Box 5"/>
          <p:cNvSpPr txBox="1">
            <a:spLocks noChangeArrowheads="1"/>
          </p:cNvSpPr>
          <p:nvPr/>
        </p:nvSpPr>
        <p:spPr bwMode="auto">
          <a:xfrm>
            <a:off x="971550" y="404813"/>
            <a:ext cx="7743825" cy="461962"/>
          </a:xfrm>
          <a:prstGeom prst="rect">
            <a:avLst/>
          </a:prstGeom>
          <a:noFill/>
          <a:ln w="9525">
            <a:noFill/>
            <a:miter lim="800000"/>
            <a:headEnd/>
            <a:tailEnd/>
          </a:ln>
        </p:spPr>
        <p:txBody>
          <a:bodyPr>
            <a:spAutoFit/>
          </a:bodyPr>
          <a:lstStyle/>
          <a:p>
            <a:pPr>
              <a:defRPr/>
            </a:pPr>
            <a:r>
              <a:rPr lang="ru-RU" sz="2400" b="1" cap="all" dirty="0">
                <a:latin typeface="+mn-lt"/>
              </a:rPr>
              <a:t>ЗАКОН И ЭЛЕКТРОННЫЕ УЧЕБНИКИ</a:t>
            </a:r>
            <a:endParaRPr lang="ru-RU" sz="2400"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1"/>
          <p:cNvPicPr>
            <a:picLocks noChangeAspect="1" noChangeArrowheads="1"/>
          </p:cNvPicPr>
          <p:nvPr/>
        </p:nvPicPr>
        <p:blipFill>
          <a:blip r:embed="rId2">
            <a:lum bright="60000"/>
          </a:blip>
          <a:srcRect/>
          <a:stretch>
            <a:fillRect/>
          </a:stretch>
        </p:blipFill>
        <p:spPr bwMode="auto">
          <a:xfrm>
            <a:off x="0" y="0"/>
            <a:ext cx="9144000" cy="6858000"/>
          </a:xfrm>
          <a:prstGeom prst="rect">
            <a:avLst/>
          </a:prstGeom>
          <a:noFill/>
          <a:ln w="9525">
            <a:noFill/>
            <a:miter lim="800000"/>
            <a:headEnd/>
            <a:tailEnd/>
          </a:ln>
        </p:spPr>
      </p:pic>
      <p:sp>
        <p:nvSpPr>
          <p:cNvPr id="8" name="Заголовок 7"/>
          <p:cNvSpPr>
            <a:spLocks noGrp="1"/>
          </p:cNvSpPr>
          <p:nvPr>
            <p:ph type="title"/>
          </p:nvPr>
        </p:nvSpPr>
        <p:spPr>
          <a:xfrm>
            <a:off x="457200" y="0"/>
            <a:ext cx="8229600" cy="714356"/>
          </a:xfrm>
        </p:spPr>
        <p:txBody>
          <a:bodyPr/>
          <a:lstStyle/>
          <a:p>
            <a:pPr algn="ctr">
              <a:defRPr/>
            </a:pPr>
            <a:r>
              <a:rPr lang="ru-RU" sz="2400" b="1" dirty="0" smtClean="0">
                <a:latin typeface="+mn-lt"/>
              </a:rPr>
              <a:t>Бумажный учебник или электронный?</a:t>
            </a:r>
            <a:endParaRPr lang="ru-RU" sz="2400" b="1" dirty="0">
              <a:latin typeface="+mn-lt"/>
            </a:endParaRPr>
          </a:p>
        </p:txBody>
      </p:sp>
      <p:sp>
        <p:nvSpPr>
          <p:cNvPr id="12292" name="Содержимое 8"/>
          <p:cNvSpPr>
            <a:spLocks noGrp="1"/>
          </p:cNvSpPr>
          <p:nvPr>
            <p:ph idx="1"/>
          </p:nvPr>
        </p:nvSpPr>
        <p:spPr>
          <a:xfrm>
            <a:off x="457200" y="714356"/>
            <a:ext cx="8229600" cy="5859482"/>
          </a:xfrm>
        </p:spPr>
        <p:txBody>
          <a:bodyPr/>
          <a:lstStyle/>
          <a:p>
            <a:pPr>
              <a:buNone/>
            </a:pPr>
            <a:endParaRPr lang="ru-RU" sz="2400" dirty="0" smtClean="0"/>
          </a:p>
          <a:p>
            <a:r>
              <a:rPr lang="ru-RU" dirty="0" smtClean="0"/>
              <a:t>Заместитель министра образования РФ Наталья Третьяк отметила, что следует использовать как печатные учебники, так и электронные, а не отдавать предпочтение чему-то одному. «Бумажные учебники предназначены для более вдумчивого понимания текста, а электронные учебники — для быстрого восприятия и анализа информации. Поэтому необходимо сочетать эти учебники», — сказала Третьяк. По словам замминистра, школы и учителя сами будут определять, когда использовать электронный учебник, а когда печатный.</a:t>
            </a:r>
            <a:endParaRPr lang="ru-RU"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785786" y="0"/>
            <a:ext cx="8143932" cy="714356"/>
          </a:xfrm>
        </p:spPr>
        <p:txBody>
          <a:bodyPr/>
          <a:lstStyle/>
          <a:p>
            <a:r>
              <a:rPr lang="ru-RU" sz="2000" dirty="0" smtClean="0">
                <a:latin typeface="+mn-lt"/>
              </a:rPr>
              <a:t>Электронный </a:t>
            </a:r>
            <a:r>
              <a:rPr lang="ru-RU" sz="2000" dirty="0" err="1" smtClean="0">
                <a:latin typeface="+mn-lt"/>
              </a:rPr>
              <a:t>учебник-новый</a:t>
            </a:r>
            <a:r>
              <a:rPr lang="ru-RU" sz="2000" dirty="0" smtClean="0">
                <a:latin typeface="+mn-lt"/>
              </a:rPr>
              <a:t> жанр учебной литературы</a:t>
            </a:r>
            <a:endParaRPr lang="ru-RU" sz="2000" dirty="0">
              <a:latin typeface="+mn-lt"/>
            </a:endParaRPr>
          </a:p>
        </p:txBody>
      </p:sp>
      <p:sp>
        <p:nvSpPr>
          <p:cNvPr id="13" name="Текст 12"/>
          <p:cNvSpPr>
            <a:spLocks noGrp="1"/>
          </p:cNvSpPr>
          <p:nvPr>
            <p:ph type="body" idx="2"/>
          </p:nvPr>
        </p:nvSpPr>
        <p:spPr>
          <a:xfrm>
            <a:off x="4857752" y="714356"/>
            <a:ext cx="3879024" cy="5914091"/>
          </a:xfrm>
        </p:spPr>
        <p:txBody>
          <a:bodyPr/>
          <a:lstStyle/>
          <a:p>
            <a:endParaRPr lang="ru-RU" sz="2000" dirty="0" smtClean="0"/>
          </a:p>
          <a:p>
            <a:r>
              <a:rPr lang="ru-RU" sz="2000" dirty="0" smtClean="0"/>
              <a:t>Критерии</a:t>
            </a:r>
            <a:r>
              <a:rPr lang="ru-RU" sz="2000" dirty="0" smtClean="0"/>
              <a:t>, по которым оцениваются электронные учебники, прописаны в приказе </a:t>
            </a:r>
            <a:r>
              <a:rPr lang="ru-RU" sz="2000" dirty="0" err="1" smtClean="0"/>
              <a:t>минобрнауки</a:t>
            </a:r>
            <a:r>
              <a:rPr lang="ru-RU" sz="2000" dirty="0" smtClean="0"/>
              <a:t>. С одной стороны, они должны соответствовать "бумаге": те же картинки, параграфы, номера страниц. С другой стороны, рядом с традиционными элементами должны соседствовать </a:t>
            </a:r>
            <a:r>
              <a:rPr lang="ru-RU" sz="2000" dirty="0" err="1" smtClean="0"/>
              <a:t>слайдшоу</a:t>
            </a:r>
            <a:r>
              <a:rPr lang="ru-RU" sz="2000" dirty="0" smtClean="0"/>
              <a:t>, аудио и видеоролики, презентации, интерактивные карты, наглядные опыты. Учебник становится еще и тренажером с тестами и заданиями.</a:t>
            </a:r>
            <a:endParaRPr lang="ru-RU" sz="2000" dirty="0"/>
          </a:p>
        </p:txBody>
      </p:sp>
      <p:sp>
        <p:nvSpPr>
          <p:cNvPr id="12" name="Содержимое 11"/>
          <p:cNvSpPr>
            <a:spLocks noGrp="1"/>
          </p:cNvSpPr>
          <p:nvPr>
            <p:ph sz="half" idx="1"/>
          </p:nvPr>
        </p:nvSpPr>
        <p:spPr/>
        <p:txBody>
          <a:bodyPr/>
          <a:lstStyle/>
          <a:p>
            <a:r>
              <a:rPr lang="ru-RU" sz="2000" dirty="0" smtClean="0"/>
              <a:t>- Педагогическую экспертизу у нас проходят 527 учебников, - сообщили "РГ" в Российской академии образования. - Задействованы 207 лучших учителей и методистов, имеющих опыт разработки электронных образовательных ресурсов, победители конкурсов.</a:t>
            </a:r>
            <a:endParaRPr lang="ru-RU" sz="2000" dirty="0"/>
          </a:p>
        </p:txBody>
      </p:sp>
      <p:pic>
        <p:nvPicPr>
          <p:cNvPr id="3074" name="Picture 2"/>
          <p:cNvPicPr>
            <a:picLocks noChangeAspect="1" noChangeArrowheads="1"/>
          </p:cNvPicPr>
          <p:nvPr/>
        </p:nvPicPr>
        <p:blipFill>
          <a:blip r:embed="rId2"/>
          <a:srcRect/>
          <a:stretch>
            <a:fillRect/>
          </a:stretch>
        </p:blipFill>
        <p:spPr bwMode="auto">
          <a:xfrm>
            <a:off x="642910" y="3357562"/>
            <a:ext cx="4071966" cy="316479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0034" y="0"/>
            <a:ext cx="8236742" cy="642918"/>
          </a:xfrm>
        </p:spPr>
        <p:txBody>
          <a:bodyPr/>
          <a:lstStyle/>
          <a:p>
            <a:pPr algn="ctr"/>
            <a:r>
              <a:rPr lang="ru-RU" sz="2400" dirty="0" smtClean="0">
                <a:latin typeface="+mn-lt"/>
              </a:rPr>
              <a:t>Сколько весит электронный учебник</a:t>
            </a:r>
            <a:endParaRPr lang="ru-RU" sz="2400" dirty="0">
              <a:latin typeface="+mn-lt"/>
            </a:endParaRPr>
          </a:p>
        </p:txBody>
      </p:sp>
      <p:sp>
        <p:nvSpPr>
          <p:cNvPr id="6" name="Текст 5"/>
          <p:cNvSpPr>
            <a:spLocks noGrp="1"/>
          </p:cNvSpPr>
          <p:nvPr>
            <p:ph type="body" idx="2"/>
          </p:nvPr>
        </p:nvSpPr>
        <p:spPr>
          <a:xfrm>
            <a:off x="5353496" y="1000108"/>
            <a:ext cx="3383280" cy="5628339"/>
          </a:xfrm>
        </p:spPr>
        <p:txBody>
          <a:bodyPr/>
          <a:lstStyle/>
          <a:p>
            <a:pPr>
              <a:buFontTx/>
              <a:buChar char="-"/>
            </a:pPr>
            <a:r>
              <a:rPr lang="ru-RU" dirty="0" smtClean="0"/>
              <a:t>Мы </a:t>
            </a:r>
            <a:r>
              <a:rPr lang="ru-RU" dirty="0" smtClean="0"/>
              <a:t>несколько лет тестировали электронные учебники в 25 регионах, с ними работают около 30 тысяч школьников, - рассказывает гендиректор издательства "</a:t>
            </a:r>
            <a:r>
              <a:rPr lang="ru-RU" dirty="0" err="1" smtClean="0"/>
              <a:t>Академкнига</a:t>
            </a:r>
            <a:r>
              <a:rPr lang="ru-RU" dirty="0" smtClean="0"/>
              <a:t>" Борис Пименов. - Успеваемость у детей выросла почти на 30 </a:t>
            </a:r>
            <a:r>
              <a:rPr lang="ru-RU" dirty="0" smtClean="0"/>
              <a:t>процентов</a:t>
            </a:r>
          </a:p>
          <a:p>
            <a:pPr>
              <a:buFontTx/>
              <a:buChar char="-"/>
            </a:pPr>
            <a:r>
              <a:rPr lang="ru-RU" dirty="0" smtClean="0"/>
              <a:t>Один учебник может весить 200-300 </a:t>
            </a:r>
            <a:r>
              <a:rPr lang="ru-RU" dirty="0" err="1" smtClean="0"/>
              <a:t>мб</a:t>
            </a:r>
            <a:r>
              <a:rPr lang="ru-RU" dirty="0" smtClean="0"/>
              <a:t>, а весь набор, например для пятиклассника, займет на диске около 3ГБ. Установка занимает несколько минут. Много оперативной памяти приложение не требует - 512 Мб, их "потянут" даже смартфоны. Кстати, электронные учебники должны запускаться минимум на трех платформах, и, по крайней мере, две из них должны быть для мобильных устройств. Все издательства выбрали </a:t>
            </a:r>
            <a:r>
              <a:rPr lang="ru-RU" dirty="0" err="1" smtClean="0"/>
              <a:t>Windows</a:t>
            </a:r>
            <a:r>
              <a:rPr lang="ru-RU" dirty="0" smtClean="0"/>
              <a:t>, </a:t>
            </a:r>
            <a:r>
              <a:rPr lang="ru-RU" dirty="0" err="1" smtClean="0"/>
              <a:t>Android</a:t>
            </a:r>
            <a:r>
              <a:rPr lang="ru-RU" dirty="0" smtClean="0"/>
              <a:t> и </a:t>
            </a:r>
            <a:r>
              <a:rPr lang="ru-RU" dirty="0" err="1" smtClean="0"/>
              <a:t>iOS</a:t>
            </a:r>
            <a:r>
              <a:rPr lang="ru-RU" dirty="0" smtClean="0"/>
              <a:t>. Теоретически загрузить такой учебник можно даже на мобильник</a:t>
            </a:r>
          </a:p>
          <a:p>
            <a:pPr>
              <a:buFontTx/>
              <a:buChar char="-"/>
            </a:pPr>
            <a:endParaRPr lang="ru-RU" dirty="0"/>
          </a:p>
        </p:txBody>
      </p:sp>
      <p:pic>
        <p:nvPicPr>
          <p:cNvPr id="6146" name="Picture 2"/>
          <p:cNvPicPr>
            <a:picLocks noGrp="1" noChangeAspect="1" noChangeArrowheads="1"/>
          </p:cNvPicPr>
          <p:nvPr>
            <p:ph sz="half" idx="1"/>
          </p:nvPr>
        </p:nvPicPr>
        <p:blipFill>
          <a:blip r:embed="rId2"/>
          <a:stretch>
            <a:fillRect/>
          </a:stretch>
        </p:blipFill>
        <p:spPr bwMode="auto">
          <a:xfrm>
            <a:off x="274637" y="2082800"/>
            <a:ext cx="4857750" cy="32385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1"/>
          <p:cNvPicPr>
            <a:picLocks noChangeAspect="1" noChangeArrowheads="1"/>
          </p:cNvPicPr>
          <p:nvPr/>
        </p:nvPicPr>
        <p:blipFill>
          <a:blip r:embed="rId2">
            <a:lum bright="60000"/>
          </a:blip>
          <a:srcRect/>
          <a:stretch>
            <a:fillRect/>
          </a:stretch>
        </p:blipFill>
        <p:spPr bwMode="auto">
          <a:xfrm>
            <a:off x="0" y="0"/>
            <a:ext cx="9144000" cy="6858000"/>
          </a:xfrm>
          <a:prstGeom prst="rect">
            <a:avLst/>
          </a:prstGeom>
          <a:noFill/>
          <a:ln w="9525">
            <a:noFill/>
            <a:miter lim="800000"/>
            <a:headEnd/>
            <a:tailEnd/>
          </a:ln>
        </p:spPr>
      </p:pic>
      <p:sp>
        <p:nvSpPr>
          <p:cNvPr id="8" name="Заголовок 7"/>
          <p:cNvSpPr>
            <a:spLocks noGrp="1"/>
          </p:cNvSpPr>
          <p:nvPr>
            <p:ph type="title"/>
          </p:nvPr>
        </p:nvSpPr>
        <p:spPr>
          <a:xfrm>
            <a:off x="457200" y="0"/>
            <a:ext cx="8229600" cy="2209800"/>
          </a:xfrm>
        </p:spPr>
        <p:txBody>
          <a:bodyPr/>
          <a:lstStyle/>
          <a:p>
            <a:pPr algn="ctr">
              <a:defRPr/>
            </a:pPr>
            <a:r>
              <a:rPr lang="ru-RU" sz="2400" b="1" dirty="0" smtClean="0">
                <a:latin typeface="+mn-lt"/>
              </a:rPr>
              <a:t>Федеральный закон «Об образовании в Российской Федерации» (№273, от 29 декабря 2012). Статья 13</a:t>
            </a:r>
            <a:r>
              <a:rPr lang="ru-RU" sz="2800" b="1" dirty="0" smtClean="0">
                <a:latin typeface="+mn-lt"/>
              </a:rPr>
              <a:t>.</a:t>
            </a:r>
            <a:endParaRPr lang="ru-RU" sz="2800" b="1" dirty="0">
              <a:latin typeface="+mn-lt"/>
            </a:endParaRPr>
          </a:p>
        </p:txBody>
      </p:sp>
      <p:sp>
        <p:nvSpPr>
          <p:cNvPr id="12292" name="Содержимое 8"/>
          <p:cNvSpPr>
            <a:spLocks noGrp="1"/>
          </p:cNvSpPr>
          <p:nvPr>
            <p:ph idx="1"/>
          </p:nvPr>
        </p:nvSpPr>
        <p:spPr/>
        <p:txBody>
          <a:bodyPr/>
          <a:lstStyle/>
          <a:p>
            <a:r>
              <a:rPr lang="ru-RU" sz="2400" dirty="0" smtClean="0"/>
              <a:t>Общие требования к реализации образовательных программ.</a:t>
            </a:r>
          </a:p>
          <a:p>
            <a:r>
              <a:rPr lang="ru-RU" sz="2400" dirty="0" smtClean="0"/>
              <a:t>«…При реализации образовательных программ используются различные образовательные технологии, в том числе дистанционные образовательные технологии, электронное обучение».</a:t>
            </a:r>
          </a:p>
          <a:p>
            <a:r>
              <a:rPr lang="ru-RU" sz="2400" dirty="0" smtClean="0"/>
              <a:t>Реализация электронного обучения и дистанционных технологий включает в себя определенные требования, которые ведут к необходимости использования электронных учебников в образовательном процессе.</a:t>
            </a:r>
          </a:p>
          <a:p>
            <a:endParaRPr lang="ru-RU"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2414</TotalTime>
  <Words>1074</Words>
  <Application>Microsoft Office PowerPoint</Application>
  <PresentationFormat>Экран (4:3)</PresentationFormat>
  <Paragraphs>59</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Городская</vt:lpstr>
      <vt:lpstr>Слайд 1</vt:lpstr>
      <vt:lpstr>Слайд 2</vt:lpstr>
      <vt:lpstr>Слайд 3</vt:lpstr>
      <vt:lpstr>ЗАКОН И ЭЛЕКТРОННЫЕ УЧЕБНИКИ </vt:lpstr>
      <vt:lpstr>Слайд 5</vt:lpstr>
      <vt:lpstr>Бумажный учебник или электронный?</vt:lpstr>
      <vt:lpstr>Электронный учебник-новый жанр учебной литературы</vt:lpstr>
      <vt:lpstr>Сколько весит электронный учебник</vt:lpstr>
      <vt:lpstr>Федеральный закон «Об образовании в Российской Федерации» (№273, от 29 декабря 2012). Статья 13.</vt:lpstr>
      <vt:lpstr>Федеральные государственные образовательные стандарты основного общего образования</vt:lpstr>
      <vt:lpstr>Слайд 11</vt:lpstr>
      <vt:lpstr> Вебинар «Что такое электронный учебник?» . </vt:lpstr>
      <vt:lpstr>Слайд 13</vt:lpstr>
      <vt:lpstr>Вебинар 2.12.2015г. Что такое электронный учебник</vt:lpstr>
      <vt:lpstr>Как изменится культура урока?</vt:lpstr>
      <vt:lpstr>Слайд 16</vt:lpstr>
      <vt:lpstr>Электронная школьная библиотека в системе «АЗБУКА»</vt:lpstr>
      <vt:lpstr>Слайд 18</vt:lpstr>
      <vt:lpstr>Школа цифрового века</vt:lpstr>
      <vt:lpstr>Учебники в электронном виде  ( PDF)</vt:lpstr>
      <vt:lpstr>Обеспеченность учебниками на 15.01.2015г в МБОУ г. Усолье-Сибирское (%) </vt:lpstr>
      <vt:lpstr>Средства областной субвенции и затраты на учебники</vt:lpstr>
      <vt:lpstr>Полезные ссылки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Использование Интернет-ресурсов при подготовке к ЕГЭ</dc:title>
  <dc:creator>User</dc:creator>
  <cp:lastModifiedBy>XTreme.ws</cp:lastModifiedBy>
  <cp:revision>129</cp:revision>
  <dcterms:created xsi:type="dcterms:W3CDTF">2008-04-10T09:43:19Z</dcterms:created>
  <dcterms:modified xsi:type="dcterms:W3CDTF">2015-03-24T07:50:17Z</dcterms:modified>
</cp:coreProperties>
</file>