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8" r:id="rId2"/>
    <p:sldId id="264" r:id="rId3"/>
    <p:sldId id="263" r:id="rId4"/>
    <p:sldId id="275" r:id="rId5"/>
    <p:sldId id="274" r:id="rId6"/>
    <p:sldId id="273" r:id="rId7"/>
    <p:sldId id="272" r:id="rId8"/>
    <p:sldId id="271" r:id="rId9"/>
    <p:sldId id="270" r:id="rId10"/>
    <p:sldId id="268" r:id="rId11"/>
    <p:sldId id="267" r:id="rId12"/>
    <p:sldId id="266" r:id="rId13"/>
    <p:sldId id="262" r:id="rId14"/>
    <p:sldId id="261" r:id="rId15"/>
    <p:sldId id="265" r:id="rId16"/>
    <p:sldId id="260" r:id="rId17"/>
    <p:sldId id="287" r:id="rId18"/>
    <p:sldId id="286" r:id="rId19"/>
    <p:sldId id="285" r:id="rId20"/>
    <p:sldId id="284" r:id="rId21"/>
    <p:sldId id="283" r:id="rId22"/>
    <p:sldId id="276" r:id="rId23"/>
    <p:sldId id="282" r:id="rId24"/>
    <p:sldId id="281" r:id="rId25"/>
    <p:sldId id="280" r:id="rId26"/>
    <p:sldId id="279" r:id="rId27"/>
    <p:sldId id="278" r:id="rId28"/>
    <p:sldId id="277" r:id="rId29"/>
    <p:sldId id="297" r:id="rId30"/>
    <p:sldId id="296" r:id="rId31"/>
    <p:sldId id="295" r:id="rId32"/>
    <p:sldId id="294" r:id="rId33"/>
    <p:sldId id="293" r:id="rId34"/>
    <p:sldId id="292" r:id="rId35"/>
    <p:sldId id="289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382" autoAdjust="0"/>
    <p:restoredTop sz="94718" autoAdjust="0"/>
  </p:normalViewPr>
  <p:slideViewPr>
    <p:cSldViewPr>
      <p:cViewPr>
        <p:scale>
          <a:sx n="70" d="100"/>
          <a:sy n="70" d="100"/>
        </p:scale>
        <p:origin x="-16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01E43-3DE5-496B-A11D-BC7F32989051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11B2F-C06E-41E3-8CCC-90586BBCD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11B2F-C06E-41E3-8CCC-90586BBCD86D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28201-532C-41FE-822E-EDA3E018177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785793"/>
            <a:ext cx="7286676" cy="542928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Результаты </a:t>
            </a:r>
          </a:p>
          <a:p>
            <a:pPr algn="ctr">
              <a:buNone/>
            </a:pPr>
            <a:r>
              <a:rPr lang="ru-RU" sz="4000" b="1" dirty="0" smtClean="0"/>
              <a:t>мониторинговых исследований </a:t>
            </a:r>
          </a:p>
          <a:p>
            <a:pPr algn="ctr">
              <a:buNone/>
            </a:pPr>
            <a:r>
              <a:rPr lang="ru-RU" sz="4000" b="1" dirty="0" smtClean="0"/>
              <a:t>уровня учебных достижений обучающихся в </a:t>
            </a:r>
          </a:p>
          <a:p>
            <a:pPr algn="ctr">
              <a:buNone/>
            </a:pPr>
            <a:r>
              <a:rPr lang="ru-RU" sz="4000" b="1" dirty="0" smtClean="0"/>
              <a:t>2014-2015 учебном году</a:t>
            </a:r>
            <a:endParaRPr lang="ru-RU" sz="4000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571480"/>
            <a:ext cx="7286676" cy="5786477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мониторинга учебных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достижений обучающихся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–х классов по математике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2014 - 2015 учебном году</a:t>
            </a:r>
          </a:p>
          <a:p>
            <a:pPr algn="ctr">
              <a:buNone/>
            </a:pP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Усолье – Сибирское.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500188" y="1689100"/>
            <a:ext cx="7286625" cy="4525963"/>
          </a:xfrm>
          <a:blipFill rotWithShape="1">
            <a:blip r:embed="rId3"/>
            <a:stretch>
              <a:fillRect l="-222" r="-370" b="-1442"/>
            </a:stretch>
          </a:blipFill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714357"/>
            <a:ext cx="7286676" cy="550072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Уровень усвоения считается </a:t>
            </a:r>
            <a:r>
              <a:rPr lang="ru-RU" b="1" dirty="0" smtClean="0"/>
              <a:t>низким </a:t>
            </a:r>
            <a:r>
              <a:rPr lang="ru-RU" dirty="0" smtClean="0"/>
              <a:t>и соответствует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i="1" dirty="0" smtClean="0"/>
              <a:t>отметке «2» если,   К&lt; 0,6;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Уровень усвоения считается </a:t>
            </a:r>
            <a:r>
              <a:rPr lang="ru-RU" b="1" dirty="0" smtClean="0"/>
              <a:t>базовым</a:t>
            </a:r>
            <a:r>
              <a:rPr lang="ru-RU" dirty="0" smtClean="0"/>
              <a:t> и соответствует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i="1" dirty="0" smtClean="0"/>
              <a:t>отметке «3»,</a:t>
            </a:r>
            <a:r>
              <a:rPr lang="ru-RU" dirty="0" smtClean="0"/>
              <a:t> если </a:t>
            </a:r>
            <a:r>
              <a:rPr lang="ru-RU" b="1" dirty="0" smtClean="0"/>
              <a:t>0,7</a:t>
            </a:r>
            <a:r>
              <a:rPr lang="ru-RU" b="1" i="1" dirty="0" smtClean="0"/>
              <a:t>≤ К&lt;0,8;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Уровень усвоения считается </a:t>
            </a:r>
            <a:r>
              <a:rPr lang="ru-RU" b="1" dirty="0" smtClean="0"/>
              <a:t>повышенным </a:t>
            </a:r>
            <a:r>
              <a:rPr lang="ru-RU" dirty="0" smtClean="0"/>
              <a:t>и соответствует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i="1" dirty="0" smtClean="0"/>
              <a:t>отметке «4»</a:t>
            </a:r>
            <a:r>
              <a:rPr lang="ru-RU" dirty="0" smtClean="0"/>
              <a:t>, если </a:t>
            </a:r>
            <a:r>
              <a:rPr lang="ru-RU" b="1" dirty="0" smtClean="0"/>
              <a:t>0,8</a:t>
            </a:r>
            <a:r>
              <a:rPr lang="ru-RU" b="1" i="1" dirty="0" smtClean="0"/>
              <a:t>≤ К&lt;0,9;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Уровень усвоения считается </a:t>
            </a:r>
            <a:r>
              <a:rPr lang="ru-RU" b="1" dirty="0" smtClean="0"/>
              <a:t>высоким</a:t>
            </a:r>
            <a:r>
              <a:rPr lang="ru-RU" dirty="0" smtClean="0"/>
              <a:t> и соответствует </a:t>
            </a:r>
            <a:br>
              <a:rPr lang="ru-RU" dirty="0" smtClean="0"/>
            </a:br>
            <a:r>
              <a:rPr lang="ru-RU" b="1" i="1" dirty="0" smtClean="0"/>
              <a:t>отметке «5»</a:t>
            </a:r>
            <a:r>
              <a:rPr lang="ru-RU" dirty="0" smtClean="0"/>
              <a:t>, если </a:t>
            </a:r>
            <a:r>
              <a:rPr lang="ru-RU" b="1" dirty="0" smtClean="0"/>
              <a:t>0,9 </a:t>
            </a:r>
            <a:r>
              <a:rPr lang="ru-RU" b="1" i="1" dirty="0" smtClean="0"/>
              <a:t>≤ К≤1.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По результатам выполненной контрольной работы составлена  соответствующая таблица.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00042"/>
            <a:ext cx="7500990" cy="6000791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dirty="0" smtClean="0"/>
              <a:t>Выводы и рекомендации:  </a:t>
            </a:r>
            <a:endParaRPr lang="ru-RU" dirty="0" smtClean="0"/>
          </a:p>
          <a:p>
            <a:pPr lvl="0"/>
            <a:r>
              <a:rPr lang="ru-RU" dirty="0" smtClean="0"/>
              <a:t>Из представленного обзора результатов мониторинга можно заключить,  что большинство  обучающихся имеют весьма слабую математическую подготовку.</a:t>
            </a:r>
          </a:p>
          <a:p>
            <a:pPr lvl="0"/>
            <a:r>
              <a:rPr lang="ru-RU" dirty="0" smtClean="0"/>
              <a:t>Из выше приведенных данных, видим , что обучающиеся плохо справились с заданиями 4,5,6. Это задания на сформированность учебных действий по линии алгебраических выражений и их преобразований, по функциональной линии( надо отметить , что задание было довольно сложное), по линии геометрических фигур и их свойств.</a:t>
            </a:r>
          </a:p>
          <a:p>
            <a:pPr lvl="0"/>
            <a:r>
              <a:rPr lang="ru-RU" dirty="0" smtClean="0"/>
              <a:t> Рекомендуем организовать межшкольные и внутришкольные занятия по отработке умений решения задач базового уровня сложности (в форме тренингов, практикумов, зачетов)</a:t>
            </a:r>
          </a:p>
          <a:p>
            <a:pPr lvl="0"/>
            <a:r>
              <a:rPr lang="ru-RU" dirty="0" smtClean="0"/>
              <a:t>Обращаем внимание, что для проведения диагностики знаний учащихся целесообразно использование дидактических материалов следующих сайтов: http://www.statgrad.org/,http://www.fipi.ru, http://www.mathgia.ru, http://www.sdamgia.ru.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857233"/>
            <a:ext cx="7286676" cy="5357850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</a:t>
            </a:r>
            <a:r>
              <a:rPr lang="ru-RU" sz="4000" b="1" dirty="0" smtClean="0">
                <a:solidFill>
                  <a:srgbClr val="C00000"/>
                </a:solidFill>
              </a:rPr>
              <a:t>Итоги мониторинга учебных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достижений обучающихся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10 –х классов по математике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       в 2014 - 2015 учебном году.</a:t>
            </a:r>
            <a:endParaRPr lang="ru-RU" sz="40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85852" y="857232"/>
            <a:ext cx="750099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464" y="785794"/>
            <a:ext cx="7236833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071546"/>
            <a:ext cx="757242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4414" y="500042"/>
            <a:ext cx="7358115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0"/>
            <a:ext cx="84296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571481"/>
            <a:ext cx="7429552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</a:t>
            </a:r>
          </a:p>
          <a:p>
            <a:pPr>
              <a:buNone/>
            </a:pPr>
            <a:r>
              <a:rPr lang="ru-RU" sz="2000" b="1" dirty="0" smtClean="0"/>
              <a:t>     В  образовательных  учреждениях  Иркутской  области  в  2014-2015  учебном году  проводилось  мониторинговое  исследование  уровня  учебных  достижений обучающихся  8-х общеобразовательных,  10-х общеобразовательных,  и  10-х профильных классов.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000" b="1" dirty="0" smtClean="0"/>
              <a:t>Мониторинг проводился на основании  </a:t>
            </a:r>
            <a:r>
              <a:rPr lang="ru-RU" sz="2000" b="1" dirty="0" smtClean="0">
                <a:solidFill>
                  <a:srgbClr val="C00000"/>
                </a:solidFill>
              </a:rPr>
              <a:t>Федерального закона от  29  декабря  2012  г.  N  273-ФЗ  "Об  образовании  в  Российской  Федерации"  (с изменениями  и  дополнениями)    </a:t>
            </a:r>
            <a:r>
              <a:rPr lang="ru-RU" sz="2000" dirty="0" smtClean="0"/>
              <a:t>и в соответствии с распоряжением министерства образования Иркутской области № 1034-мр от 15.10.2014 г. «О проведении мониторинговых исследований уровня учебных достижений обучающихся Иркутской области в 2014-2015 учебном году» </a:t>
            </a:r>
            <a:endParaRPr lang="ru-RU" sz="20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57166"/>
            <a:ext cx="7286676" cy="6158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00166" y="500042"/>
            <a:ext cx="714380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2912920"/>
            <a:ext cx="7143800" cy="373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42944" y="357166"/>
            <a:ext cx="7358146" cy="6155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27349" y="428604"/>
            <a:ext cx="7488056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785795"/>
            <a:ext cx="7572428" cy="5429288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мониторинга учебных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достижений обучающихся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–х классов по математике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2014 - 2015 учебном году</a:t>
            </a:r>
          </a:p>
          <a:p>
            <a:pPr algn="ctr">
              <a:buNone/>
            </a:pP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Усолье – Сибирское.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357290" y="785794"/>
            <a:ext cx="7329510" cy="5340369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Цель проведения контрольной работы:</a:t>
            </a:r>
            <a:r>
              <a:rPr lang="ru-RU" dirty="0" smtClean="0"/>
              <a:t> проверка сформированности  у обучающихся 10 класса математических учебных действий по основным содержательным линиям школьного курса математики:</a:t>
            </a:r>
          </a:p>
          <a:p>
            <a:pPr lvl="0"/>
            <a:r>
              <a:rPr lang="ru-RU" dirty="0" smtClean="0"/>
              <a:t>Линия развития понятия числа;</a:t>
            </a:r>
          </a:p>
          <a:p>
            <a:pPr lvl="0"/>
            <a:r>
              <a:rPr lang="ru-RU" dirty="0" smtClean="0"/>
              <a:t>Линия уравнений и неравенств;</a:t>
            </a:r>
          </a:p>
          <a:p>
            <a:pPr lvl="0"/>
            <a:r>
              <a:rPr lang="ru-RU" dirty="0" smtClean="0"/>
              <a:t>Линия алгебраических выражений и их преобразований;</a:t>
            </a:r>
          </a:p>
          <a:p>
            <a:pPr lvl="0"/>
            <a:r>
              <a:rPr lang="ru-RU" dirty="0" smtClean="0"/>
              <a:t>Функциональная линия;</a:t>
            </a:r>
          </a:p>
          <a:p>
            <a:pPr lvl="0"/>
            <a:r>
              <a:rPr lang="ru-RU" dirty="0" smtClean="0"/>
              <a:t>Линия геометрических фигур и их свойств.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785795"/>
            <a:ext cx="7572428" cy="542928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u="sng" dirty="0" smtClean="0"/>
              <a:t>Выводы и рекомендации:  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Из выше приведенных данных, видим , что обучающиеся (базовый уровень) плохо справились с заданиями 4,5,6 ( решение иррационального неравенства, текстовая задача на проценты, геометрическая задача), а обучающиеся профильного уровня с заданием 4 и 6( задача с параметром и геометрическая задача). </a:t>
            </a:r>
          </a:p>
          <a:p>
            <a:pPr lvl="0">
              <a:buNone/>
            </a:pPr>
            <a:r>
              <a:rPr lang="ru-RU" dirty="0" smtClean="0"/>
              <a:t>Для обеспечения прочного овладения  основными элементами содержания, изучаемыми в средней и старшей школе не только на базовом, но и на повышенном уровне, необходимо проводить систематическое повторение пройденного. Это может осуществляться через систему упражнений для домашней работы или использование в ходе обучения устных упражнений. Устные упражнения традиционно включаются в учебный процесс на уроках математики в основной школе, но недостаточно используются в старших классах. При разработке содержания и формы представления устных упражнений следует обеспечивать простоту технических преобразований и вычислений, необходимых для их выполнения, подбирать задания с чёткими немногосложными формулировками, включающими понятную для учащихся терминологию, для того чтобы формировать умения кратко, по существу вопроса (устного и письменного) излагать свои знания. 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785795"/>
            <a:ext cx="7572428" cy="5429288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мониторинга учебных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достижений обучающихся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 –х классов по математике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2014 - 2015 учебном году</a:t>
            </a:r>
          </a:p>
          <a:p>
            <a:pPr algn="ctr">
              <a:buNone/>
            </a:pP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Усолье – Сибирское.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785795"/>
            <a:ext cx="7572428" cy="542928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10 декабря 2014  года проводился мониторинг учебных достижений обучающихся 11-х классов по математике. Всего сдавали  380  человек,  что составило  96 % от числа всех выпускников, из  14  общеобразовательных учреждений. Среди сдававших  148 (39 %) обучающиеся из  инновационных  учреждений,  а остальные  232 (61 %) человек – обучающиеся средних общеобразовательных учреждений. </a:t>
            </a:r>
          </a:p>
          <a:p>
            <a:r>
              <a:rPr lang="ru-RU" dirty="0" smtClean="0"/>
              <a:t>      На выполнение  работы давалось 3 часа  55 минут  (235 минут).</a:t>
            </a:r>
          </a:p>
          <a:p>
            <a:r>
              <a:rPr lang="ru-RU" dirty="0" smtClean="0"/>
              <a:t>Проверка работ обучающихся, осуществлялась школьной  предметной комиссией.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785795"/>
            <a:ext cx="7572428" cy="5429288"/>
          </a:xfrm>
        </p:spPr>
        <p:txBody>
          <a:bodyPr/>
          <a:lstStyle/>
          <a:p>
            <a:r>
              <a:rPr lang="ru-RU" dirty="0" smtClean="0"/>
              <a:t>Максимальный первичный балл за всю работу – 34.</a:t>
            </a:r>
          </a:p>
          <a:p>
            <a:r>
              <a:rPr lang="ru-RU" dirty="0" smtClean="0"/>
              <a:t>Минимальный уровень подготовки, подтверждающий освоение выпускником образовательных программ среднего общего образования – 4 первичных балла (в соответствии с ГИА 2014 года).</a:t>
            </a:r>
          </a:p>
          <a:p>
            <a:r>
              <a:rPr lang="ru-RU" dirty="0" smtClean="0"/>
              <a:t>Обучающиеся показали следующие результаты: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642919"/>
            <a:ext cx="7429552" cy="55721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u="sng" dirty="0" smtClean="0"/>
              <a:t>Мониторинговое исследование </a:t>
            </a:r>
            <a:r>
              <a:rPr lang="ru-RU" dirty="0" smtClean="0"/>
              <a:t>проводилось в 8-х общеобразовательных, 10- х общеобразовательных, и 10-х профильных классах по предмету «Математика» в  образовательных учреждениях Иркутской области в декабре 2014 года.  </a:t>
            </a:r>
          </a:p>
          <a:p>
            <a:pPr>
              <a:buNone/>
            </a:pPr>
            <a:r>
              <a:rPr lang="ru-RU" b="1" dirty="0" smtClean="0"/>
              <a:t>Целью  мониторинга  </a:t>
            </a:r>
            <a:r>
              <a:rPr lang="ru-RU" dirty="0" smtClean="0"/>
              <a:t>являлась  промежуточная  оценка  уровня сформированности    у  обучающихся    8–х  классов,  10-х  общеобразовательных классов,  10-х  профильных    классов  базовых  математических  учебных  действий  школьного курса математики и 10-х профильных  классов математических учебных </a:t>
            </a:r>
          </a:p>
          <a:p>
            <a:pPr>
              <a:buNone/>
            </a:pPr>
            <a:r>
              <a:rPr lang="ru-RU" dirty="0" smtClean="0"/>
              <a:t>     действий, углубляющих и расширяющих содержание школьного курса математики. 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4414" y="642918"/>
            <a:ext cx="792958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4438" y="714356"/>
            <a:ext cx="7572375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785795"/>
            <a:ext cx="7572428" cy="54292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Самый высокий процент  выполнения задания   2составил   97 %   (задача на чтение  табличного графика зависимости одной величины от другой). Успешно выполнили задания  1–( практическая задача), задание 3( задача на проценты).</a:t>
            </a:r>
          </a:p>
          <a:p>
            <a:r>
              <a:rPr lang="ru-RU" dirty="0" smtClean="0"/>
              <a:t>       Наиболее трудными для обучающихся оказались  задания: 11-( задача на умение  использовать приобретённые знания и умения в практической деятельности и повседневной жизни) , 10-(задача на тригонометрические преобразования), 13- (текстовая задача). Задания  8,14 ( на геометрический смысл производной и нахождение наибольшего и наименьшего значения функции, по программе в процессе изучения на уроках алгебры), задание 12 (  на нахождение объёма ) в процессе изучения на уроках геометрии.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785795"/>
            <a:ext cx="7572428" cy="5429288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3600" dirty="0" smtClean="0">
              <a:latin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8" y="1000105"/>
          <a:ext cx="7493657" cy="4357720"/>
        </p:xfrm>
        <a:graphic>
          <a:graphicData uri="http://schemas.openxmlformats.org/drawingml/2006/table">
            <a:tbl>
              <a:tblPr/>
              <a:tblGrid>
                <a:gridCol w="845134"/>
                <a:gridCol w="810404"/>
                <a:gridCol w="1122987"/>
                <a:gridCol w="1122987"/>
                <a:gridCol w="1149358"/>
                <a:gridCol w="1149358"/>
                <a:gridCol w="1293429"/>
              </a:tblGrid>
              <a:tr h="124506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Всего сдавали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Подтвердили усвоение программы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 подтвердили усвоение программы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Средний тестовый балл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Кол - во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Кол -во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5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декабрь 2014г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380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360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2013г.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441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358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7,1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785795"/>
            <a:ext cx="7572428" cy="5429288"/>
          </a:xfrm>
        </p:spPr>
        <p:txBody>
          <a:bodyPr>
            <a:normAutofit fontScale="62500" lnSpcReduction="20000"/>
          </a:bodyPr>
          <a:lstStyle/>
          <a:p>
            <a:pPr lvl="0"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Учителям математики необходимо принять во внимание следующие рекомендации</a:t>
            </a:r>
            <a:r>
              <a:rPr lang="ru-RU" i="1" u="sng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ru-RU" dirty="0" smtClean="0"/>
              <a:t> 1.	</a:t>
            </a:r>
            <a:r>
              <a:rPr lang="ru-RU" b="1" dirty="0" smtClean="0"/>
              <a:t>Изучить нормативные правовые акты, регламентирующие проведение государственной (итоговой) аттестации обучающихся общеобразовательных учреждений в независимой форме.</a:t>
            </a:r>
          </a:p>
          <a:p>
            <a:pPr>
              <a:buNone/>
            </a:pPr>
            <a:r>
              <a:rPr lang="ru-RU" b="1" dirty="0" smtClean="0"/>
              <a:t>2.	Проанализировать результаты аттестации по математике в 2013-2014 году.</a:t>
            </a:r>
          </a:p>
          <a:p>
            <a:pPr>
              <a:buNone/>
            </a:pPr>
            <a:r>
              <a:rPr lang="ru-RU" b="1" dirty="0" smtClean="0"/>
              <a:t>3.	Заниматься самообразованием по вопросам, связанным с преподаванием школьного курса математики и внедрением в практику преподавания предмета современных технологий.</a:t>
            </a:r>
          </a:p>
          <a:p>
            <a:pPr>
              <a:buNone/>
            </a:pPr>
            <a:r>
              <a:rPr lang="ru-RU" b="1" dirty="0" smtClean="0"/>
              <a:t>4.	Вносить изменения в поурочное планирование, выделяя резерв времени как во время проведения урока, так и во время обобщающего повторения для закрепления наиболее значимых и сложных тем учебного предмета.</a:t>
            </a:r>
          </a:p>
          <a:p>
            <a:pPr>
              <a:buNone/>
            </a:pPr>
            <a:r>
              <a:rPr lang="ru-RU" b="1" dirty="0" smtClean="0"/>
              <a:t>Для повышения качества подготовки выпускников по математике</a:t>
            </a:r>
          </a:p>
          <a:p>
            <a:pPr>
              <a:buNone/>
            </a:pPr>
            <a:r>
              <a:rPr lang="ru-RU" b="1" dirty="0" smtClean="0"/>
              <a:t>требуется целенаправленное повторение разделов  курса алгебры 7–9-х классов и математики 5–6-х классов и систематический мониторинг продвижения отдельных  учащихся по ликвидации пробелов за основную школу.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85795"/>
            <a:ext cx="7858180" cy="5429288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8800" b="1" dirty="0" smtClean="0">
                <a:solidFill>
                  <a:srgbClr val="FF0000"/>
                </a:solidFill>
              </a:rPr>
              <a:t>Спасибо за внимание!!!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500188" y="857250"/>
            <a:ext cx="7286625" cy="535781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i="1" u="sng" dirty="0" smtClean="0"/>
              <a:t>Математика,  8-е общеобразовательные классы. </a:t>
            </a:r>
          </a:p>
          <a:p>
            <a:pPr algn="ctr">
              <a:buNone/>
            </a:pPr>
            <a:r>
              <a:rPr lang="ru-RU" b="1" dirty="0" smtClean="0"/>
              <a:t>Статистические данные  </a:t>
            </a:r>
          </a:p>
          <a:p>
            <a:pPr>
              <a:buNone/>
            </a:pPr>
            <a:r>
              <a:rPr lang="ru-RU" b="1" dirty="0" smtClean="0"/>
              <a:t>Математика </a:t>
            </a:r>
          </a:p>
          <a:p>
            <a:pPr>
              <a:buNone/>
            </a:pPr>
            <a:r>
              <a:rPr lang="ru-RU" dirty="0" smtClean="0"/>
              <a:t>Количество обучающихся, принявших участие в </a:t>
            </a:r>
          </a:p>
          <a:p>
            <a:pPr>
              <a:buNone/>
            </a:pPr>
            <a:r>
              <a:rPr lang="ru-RU" dirty="0" smtClean="0"/>
              <a:t>мониторинге  </a:t>
            </a:r>
            <a:r>
              <a:rPr lang="ru-RU" b="1" dirty="0" smtClean="0"/>
              <a:t>20270 </a:t>
            </a:r>
          </a:p>
          <a:p>
            <a:pPr>
              <a:buNone/>
            </a:pPr>
            <a:r>
              <a:rPr lang="ru-RU" b="1" dirty="0" smtClean="0"/>
              <a:t>Успеваемость </a:t>
            </a:r>
            <a:r>
              <a:rPr lang="ru-RU" dirty="0" smtClean="0"/>
              <a:t>обучающихся  по результатам </a:t>
            </a:r>
          </a:p>
          <a:p>
            <a:pPr>
              <a:buNone/>
            </a:pPr>
            <a:r>
              <a:rPr lang="ru-RU" dirty="0" smtClean="0"/>
              <a:t>контрольной работы  52,88% </a:t>
            </a:r>
          </a:p>
          <a:p>
            <a:pPr>
              <a:buNone/>
            </a:pPr>
            <a:r>
              <a:rPr lang="ru-RU" b="1" dirty="0" smtClean="0"/>
              <a:t>Качество знаний  обучающихся </a:t>
            </a:r>
            <a:r>
              <a:rPr lang="ru-RU" dirty="0" smtClean="0"/>
              <a:t>по результатам </a:t>
            </a:r>
          </a:p>
          <a:p>
            <a:pPr>
              <a:buNone/>
            </a:pPr>
            <a:r>
              <a:rPr lang="ru-RU" dirty="0" smtClean="0"/>
              <a:t>контрольной работы  25,19% </a:t>
            </a:r>
          </a:p>
          <a:p>
            <a:pPr>
              <a:buNone/>
            </a:pPr>
            <a:r>
              <a:rPr lang="ru-RU" b="1" dirty="0" smtClean="0"/>
              <a:t>Средний балл  </a:t>
            </a:r>
            <a:r>
              <a:rPr lang="ru-RU" dirty="0" smtClean="0"/>
              <a:t>2,88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785795"/>
            <a:ext cx="7286676" cy="54292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Среднеобластные показатели выполнения заданий базового и повышенного уровней сложности </a:t>
            </a:r>
          </a:p>
          <a:p>
            <a:pPr>
              <a:buNone/>
            </a:pPr>
            <a:r>
              <a:rPr lang="ru-RU" dirty="0" smtClean="0"/>
              <a:t>Выполнение заданий базового </a:t>
            </a:r>
          </a:p>
          <a:p>
            <a:pPr>
              <a:buNone/>
            </a:pPr>
            <a:r>
              <a:rPr lang="ru-RU" dirty="0" smtClean="0"/>
              <a:t>уровня (задания №1, №2, №3)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математика  50,8% </a:t>
            </a:r>
          </a:p>
          <a:p>
            <a:pPr>
              <a:buNone/>
            </a:pPr>
            <a:r>
              <a:rPr lang="ru-RU" dirty="0" smtClean="0"/>
              <a:t>Выполнения заданий </a:t>
            </a:r>
          </a:p>
          <a:p>
            <a:pPr>
              <a:buNone/>
            </a:pPr>
            <a:r>
              <a:rPr lang="ru-RU" dirty="0" smtClean="0"/>
              <a:t>повышенного уровня (задания </a:t>
            </a:r>
          </a:p>
          <a:p>
            <a:pPr>
              <a:buNone/>
            </a:pPr>
            <a:r>
              <a:rPr lang="ru-RU" dirty="0" smtClean="0"/>
              <a:t>№4,№5, №6)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математика  18,69%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785795"/>
            <a:ext cx="7286676" cy="5429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    Для  сравнительного  анализа  результатов  мониторинга  использовался </a:t>
            </a:r>
            <a:r>
              <a:rPr lang="ru-RU" sz="2400" b="1" dirty="0" smtClean="0">
                <a:solidFill>
                  <a:srgbClr val="C00000"/>
                </a:solidFill>
              </a:rPr>
              <a:t>кластерный  подход.</a:t>
            </a:r>
            <a:r>
              <a:rPr lang="ru-RU" sz="2400" dirty="0" smtClean="0"/>
              <a:t>  </a:t>
            </a:r>
          </a:p>
          <a:p>
            <a:pPr>
              <a:buNone/>
            </a:pPr>
            <a:r>
              <a:rPr lang="ru-RU" sz="2400" dirty="0" smtClean="0"/>
              <a:t>     Для  анализа  достигнутого  обучающимися  уровня,  муниципальные  образования  были  объединены  </a:t>
            </a:r>
            <a:r>
              <a:rPr lang="ru-RU" sz="2400" b="1" dirty="0" smtClean="0">
                <a:solidFill>
                  <a:srgbClr val="C00000"/>
                </a:solidFill>
              </a:rPr>
              <a:t>в  6  кластеров  </a:t>
            </a:r>
            <a:r>
              <a:rPr lang="ru-RU" sz="2400" dirty="0" smtClean="0"/>
              <a:t>по  схожим  характеристикам. </a:t>
            </a:r>
          </a:p>
          <a:p>
            <a:pPr>
              <a:buNone/>
            </a:pPr>
            <a:r>
              <a:rPr lang="ru-RU" sz="2400" b="1" dirty="0" smtClean="0"/>
              <a:t>     Количественный  анализ  качества  выполнения  заданий  контрольной работы  по  математике  обучающимися  8-ых    классов  показал</a:t>
            </a:r>
            <a:r>
              <a:rPr lang="ru-RU" sz="2400" dirty="0" smtClean="0"/>
              <a:t>  25%  </a:t>
            </a:r>
            <a:r>
              <a:rPr lang="ru-RU" sz="2400" b="1" i="1" dirty="0" smtClean="0">
                <a:solidFill>
                  <a:srgbClr val="C00000"/>
                </a:solidFill>
              </a:rPr>
              <a:t>качества выполнения  контрольной  работы</a:t>
            </a:r>
            <a:r>
              <a:rPr lang="ru-RU" sz="2400" b="1" dirty="0" smtClean="0">
                <a:solidFill>
                  <a:srgbClr val="C00000"/>
                </a:solidFill>
              </a:rPr>
              <a:t>,</a:t>
            </a:r>
            <a:r>
              <a:rPr lang="ru-RU" sz="2400" dirty="0" smtClean="0"/>
              <a:t>  что  свидетельствует  о  том,  что  только 25% обучающихся Иркутской области справились с контрольной работой на повышенном уровне сформированности конкретных математических учебных действий.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714357"/>
            <a:ext cx="7429552" cy="550072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Чуть менее половины обучающихся  верно выполнили задание № 2 (49,60% справившихся): </a:t>
            </a:r>
          </a:p>
          <a:p>
            <a:pPr>
              <a:buNone/>
            </a:pPr>
            <a:r>
              <a:rPr lang="ru-RU" dirty="0" smtClean="0"/>
              <a:t>2) Найдите координаты точек пересечения графиков функций  </a:t>
            </a:r>
          </a:p>
          <a:p>
            <a:pPr>
              <a:buNone/>
            </a:pPr>
            <a:r>
              <a:rPr lang="ru-RU" dirty="0" smtClean="0"/>
              <a:t>y = -5x – 7    и    y = 3x +1  </a:t>
            </a:r>
          </a:p>
          <a:p>
            <a:pPr>
              <a:buNone/>
            </a:pPr>
            <a:r>
              <a:rPr lang="ru-RU" dirty="0" smtClean="0"/>
              <a:t>Правильный ответ: (-1;-2).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С заданием №3 справились 56,08%  обучающихся.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1)  В прямоугольном треугольнике АВС угол  С равен 90° .  Угол В равен 30°, </a:t>
            </a:r>
          </a:p>
          <a:p>
            <a:pPr>
              <a:buNone/>
            </a:pPr>
            <a:r>
              <a:rPr lang="ru-RU" dirty="0" smtClean="0"/>
              <a:t>сторона АС=15. Найдите сторону АВ. </a:t>
            </a:r>
          </a:p>
          <a:p>
            <a:pPr>
              <a:buNone/>
            </a:pPr>
            <a:r>
              <a:rPr lang="ru-RU" dirty="0" smtClean="0"/>
              <a:t>Правильный ответ: 30. </a:t>
            </a:r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000109"/>
            <a:ext cx="7286676" cy="521497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Результативность  выполнения  </a:t>
            </a:r>
            <a:r>
              <a:rPr lang="ru-RU" b="1" i="1" u="sng" dirty="0" smtClean="0"/>
              <a:t>базовых  </a:t>
            </a:r>
            <a:r>
              <a:rPr lang="ru-RU" b="1" i="1" dirty="0" smtClean="0">
                <a:solidFill>
                  <a:srgbClr val="C00000"/>
                </a:solidFill>
              </a:rPr>
              <a:t>заданий  мониторинга  по  математике </a:t>
            </a:r>
          </a:p>
          <a:p>
            <a:pPr>
              <a:buNone/>
            </a:pPr>
            <a:r>
              <a:rPr lang="ru-RU" dirty="0" smtClean="0"/>
              <a:t>     находится  в  границах  порогового  уровня,  заданий 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i="1" u="sng" dirty="0" smtClean="0"/>
              <a:t>повышенного  уровня сложности </a:t>
            </a:r>
            <a:r>
              <a:rPr lang="ru-RU" dirty="0" smtClean="0"/>
              <a:t>– значительно ниже базового уровня сложности.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Выводы: </a:t>
            </a:r>
          </a:p>
          <a:p>
            <a:pPr>
              <a:buNone/>
            </a:pPr>
            <a:r>
              <a:rPr lang="ru-RU" dirty="0" smtClean="0"/>
              <a:t>     Наибольшее затруднение вызвали задания на применение полученных знаний, </a:t>
            </a:r>
          </a:p>
          <a:p>
            <a:pPr>
              <a:buNone/>
            </a:pPr>
            <a:r>
              <a:rPr lang="ru-RU" dirty="0" smtClean="0"/>
              <a:t>     умений и навыков в простых, жизненных ситуациях, а также задания на </a:t>
            </a:r>
          </a:p>
          <a:p>
            <a:pPr>
              <a:buNone/>
            </a:pPr>
            <a:r>
              <a:rPr lang="ru-RU" dirty="0" smtClean="0"/>
              <a:t>      преобразования математических выражений.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571481"/>
            <a:ext cx="7286676" cy="564360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sz="4200" b="1" dirty="0" smtClean="0"/>
          </a:p>
          <a:p>
            <a:pPr>
              <a:buNone/>
            </a:pPr>
            <a:r>
              <a:rPr lang="ru-RU" sz="5500" b="1" dirty="0" smtClean="0">
                <a:solidFill>
                  <a:srgbClr val="C00000"/>
                </a:solidFill>
              </a:rPr>
              <a:t>Выводы:  </a:t>
            </a:r>
          </a:p>
          <a:p>
            <a:pPr>
              <a:buNone/>
            </a:pPr>
            <a:r>
              <a:rPr lang="ru-RU" sz="4900" dirty="0" smtClean="0"/>
              <a:t>      </a:t>
            </a:r>
            <a:r>
              <a:rPr lang="ru-RU" sz="4900" b="1" u="sng" dirty="0" smtClean="0"/>
              <a:t>Анализ</a:t>
            </a:r>
            <a:r>
              <a:rPr lang="ru-RU" sz="4900" b="1" dirty="0" smtClean="0"/>
              <a:t>  </a:t>
            </a:r>
            <a:r>
              <a:rPr lang="ru-RU" sz="4900" dirty="0" smtClean="0"/>
              <a:t>уровня  сформированности  проверяемых  математических  учебных действий  обучающихся  8  классов  Иркутской  области,  показал  следующие результаты.  </a:t>
            </a:r>
          </a:p>
          <a:p>
            <a:pPr>
              <a:buNone/>
            </a:pPr>
            <a:r>
              <a:rPr lang="ru-RU" sz="4900" dirty="0" smtClean="0"/>
              <a:t>     Значительных  результатов  сформированности  учебных  действий  достигли обучающиеся  г. Иркутска    (82%  обучающихся  достигли  базового  уровня усвоения, 66% обучающихся достигших повышенного уровня), г.Братска (61% обучающихся достигли базового уровня усвоения, 48% обучающихся достигших повышенного  уровня),  Баяндаевского  района  (65%  обучающихся  достигли базового уровня усвоения, 53% обучающихся достигших повышенного уровня), Боханского района (65% обучающихся достигли базового уровня усвоения, 53% обучающихся  достигших  повышенного  уровня).</a:t>
            </a:r>
            <a:endParaRPr lang="ru-RU" sz="49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ck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block1</Template>
  <TotalTime>193</TotalTime>
  <Words>1294</Words>
  <Application>Microsoft Office PowerPoint</Application>
  <PresentationFormat>Экран (4:3)</PresentationFormat>
  <Paragraphs>140</Paragraphs>
  <Slides>35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block1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Company>XTreme.ws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XTreme.ws</dc:creator>
  <cp:lastModifiedBy>XTreme.ws</cp:lastModifiedBy>
  <cp:revision>32</cp:revision>
  <dcterms:created xsi:type="dcterms:W3CDTF">2015-03-11T01:16:29Z</dcterms:created>
  <dcterms:modified xsi:type="dcterms:W3CDTF">2015-03-11T04:36:35Z</dcterms:modified>
</cp:coreProperties>
</file>