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0" d="100"/>
          <a:sy n="30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A4DA2D3-96FE-4AD0-8A75-A83388072D2F}" type="datetimeFigureOut">
              <a:rPr lang="ru-RU"/>
              <a:pPr>
                <a:defRPr/>
              </a:pPr>
              <a:t>07.07.2012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4CD47B2-98E7-49E0-8D6A-B7209B126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1038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89622-EB34-4C69-91D5-B7272BD71A89}" type="datetime1">
              <a:rPr lang="ru-RU"/>
              <a:pPr>
                <a:defRPr/>
              </a:pPr>
              <a:t>07.07.2012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juk121@yandex.ru</a:t>
            </a: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68B0F01-3483-48C2-A259-EC32DC32D0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2B1A1-DDB9-4964-9344-2EE29E457039}" type="datetime1">
              <a:rPr lang="ru-RU"/>
              <a:pPr>
                <a:defRPr/>
              </a:pPr>
              <a:t>07.07.2012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juk121@yandex.ru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1C2B2-C15F-4E35-9848-A4AF0C73C3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1" name="Овал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A897B-D062-4B59-AA63-7D9E56B4B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B722B-0EE8-4377-9118-F77CE47B8DD1}" type="datetime1">
              <a:rPr lang="ru-RU"/>
              <a:pPr>
                <a:defRPr/>
              </a:pPr>
              <a:t>07.07.2012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juk121@yandex.ru</a:t>
            </a: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226BC-494A-4DD8-90A5-2B5B0E00C1EA}" type="datetime1">
              <a:rPr lang="ru-RU"/>
              <a:pPr>
                <a:defRPr/>
              </a:pPr>
              <a:t>07.07.2012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juk121@yandex.ru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06926-C38D-4741-B59B-44C3002AF8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juk121@yandex.ru</a:t>
            </a: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C0AC2-9ECA-4407-8CD4-FBF7D8EF6DE6}" type="datetime1">
              <a:rPr lang="ru-RU"/>
              <a:pPr>
                <a:defRPr/>
              </a:pPr>
              <a:t>07.07.2012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22A12C9-950B-4182-8F5E-FDCDC11E9E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65C18-4382-494F-A69E-7F28BA2F7608}" type="datetime1">
              <a:rPr lang="ru-RU"/>
              <a:pPr>
                <a:defRPr/>
              </a:pPr>
              <a:t>07.07.2012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juk121@yandex.ru</a:t>
            </a: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51A6A-EDFC-4F66-BA74-1651F07950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Овал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188EF-D4A9-436E-8F3D-53576C840C2E}" type="datetime1">
              <a:rPr lang="ru-RU"/>
              <a:pPr>
                <a:defRPr/>
              </a:pPr>
              <a:t>07.07.2012</a:t>
            </a:fld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juk121@yandex.ru</a:t>
            </a: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A2301AA-B9E5-4FDC-9E73-7ED7DB8F7E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8ACA5-D94C-4B0F-9F9A-C10D95773474}" type="datetime1">
              <a:rPr lang="ru-RU"/>
              <a:pPr>
                <a:defRPr/>
              </a:pPr>
              <a:t>07.07.2012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juk121@yandex.ru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BD44C-A4C2-42E2-A8E6-3486553A1E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5D365-E97E-4460-A969-812DB69B1F71}" type="datetime1">
              <a:rPr lang="ru-RU"/>
              <a:pPr>
                <a:defRPr/>
              </a:pPr>
              <a:t>07.07.2012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juk121@yandex.ru</a:t>
            </a: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3A995E2-8C6E-486C-A1CD-8834B8F260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08C4962-D479-4121-B0DE-E228DDF6A4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A6CDF-5EC0-46AB-B202-82D60A5CA097}" type="datetime1">
              <a:rPr lang="ru-RU"/>
              <a:pPr>
                <a:defRPr/>
              </a:pPr>
              <a:t>07.07.2012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juk121@yandex.ru</a:t>
            </a: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45228-81CB-489F-8A17-82608FEC1F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D60E0-0007-47C2-9767-F5619E83FDF9}" type="datetime1">
              <a:rPr lang="ru-RU"/>
              <a:pPr>
                <a:defRPr/>
              </a:pPr>
              <a:t>07.07.2012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juk121@yandex.ru</a:t>
            </a:r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6D2B010-4D79-4F35-9707-1A47909B5F66}" type="datetime1">
              <a:rPr lang="ru-RU"/>
              <a:pPr>
                <a:defRPr/>
              </a:pPr>
              <a:t>07.07.2012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juk121@yandex.ru</a:t>
            </a: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27C54E4-28CC-40D1-B8BD-9C4158E54B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ransition spd="slow">
    <p:newsflash/>
  </p:transition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164C6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1B587C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4E8542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604878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1905000"/>
          </a:xfrm>
        </p:spPr>
        <p:txBody>
          <a:bodyPr/>
          <a:lstStyle/>
          <a:p>
            <a:r>
              <a:rPr lang="ru-RU" sz="3200" dirty="0" smtClean="0"/>
              <a:t>Основные классы неорганических веществ.</a:t>
            </a:r>
          </a:p>
          <a:p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295400"/>
          </a:xfrm>
        </p:spPr>
        <p:txBody>
          <a:bodyPr/>
          <a:lstStyle/>
          <a:p>
            <a:r>
              <a:rPr lang="ru-RU" dirty="0" smtClean="0"/>
              <a:t>Презентация к уроку по химии в 8 классе  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289622-EB34-4C69-91D5-B7272BD71A89}" type="datetime1">
              <a:rPr lang="ru-RU" smtClean="0"/>
              <a:pPr>
                <a:defRPr/>
              </a:pPr>
              <a:t>07.07.2012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8B0F01-3483-48C2-A259-EC32DC32D0A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114799" y="5181600"/>
            <a:ext cx="4800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Автор: учитель химии МКОУ СОШ №3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с. Астраханка </a:t>
            </a:r>
            <a:r>
              <a:rPr lang="ru-RU" dirty="0" err="1" smtClean="0"/>
              <a:t>Ханкайского</a:t>
            </a:r>
            <a:r>
              <a:rPr lang="ru-RU" dirty="0" smtClean="0"/>
              <a:t> района</a:t>
            </a:r>
          </a:p>
          <a:p>
            <a:pPr algn="ctr"/>
            <a:r>
              <a:rPr lang="ru-RU" dirty="0" smtClean="0"/>
              <a:t>           </a:t>
            </a:r>
            <a:r>
              <a:rPr lang="ru-RU" b="1" dirty="0" smtClean="0"/>
              <a:t>Рыжих О. Ф.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874932620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13" y="2667000"/>
            <a:ext cx="7772400" cy="3733800"/>
          </a:xfrm>
        </p:spPr>
        <p:txBody>
          <a:bodyPr>
            <a:normAutofit/>
          </a:bodyPr>
          <a:lstStyle/>
          <a:p>
            <a:pPr marL="268288" indent="-268288" algn="l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Классификацию неорганических веществ;</a:t>
            </a:r>
          </a:p>
          <a:p>
            <a:pPr marL="268288" indent="-268288" algn="l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Классификацию оксидов;</a:t>
            </a:r>
          </a:p>
          <a:p>
            <a:pPr marL="268288" indent="-268288" algn="l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Классификацию кислот;</a:t>
            </a:r>
          </a:p>
          <a:p>
            <a:pPr marL="268288" indent="-268288" algn="l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Классификацию оснований;</a:t>
            </a:r>
          </a:p>
          <a:p>
            <a:pPr marL="268288" indent="-268288" algn="l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Классификацию солей по составу;</a:t>
            </a:r>
          </a:p>
          <a:p>
            <a:pPr marL="268288" indent="-268288" algn="l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Генетическую связь между классами неорганических соединений;</a:t>
            </a:r>
            <a:endParaRPr lang="ru-RU" dirty="0"/>
          </a:p>
        </p:txBody>
      </p:sp>
      <p:sp>
        <p:nvSpPr>
          <p:cNvPr id="13315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676400"/>
          </a:xfrm>
        </p:spPr>
        <p:txBody>
          <a:bodyPr/>
          <a:lstStyle/>
          <a:p>
            <a:pPr eaLnBrk="1" hangingPunct="1"/>
            <a:r>
              <a:rPr lang="ru-RU" dirty="0" smtClean="0"/>
              <a:t>Цель урока:</a:t>
            </a:r>
            <a:br>
              <a:rPr lang="ru-RU" dirty="0" smtClean="0"/>
            </a:br>
            <a:r>
              <a:rPr lang="ru-RU" dirty="0" smtClean="0"/>
              <a:t>рассмотреть</a:t>
            </a:r>
          </a:p>
        </p:txBody>
      </p:sp>
      <p:sp>
        <p:nvSpPr>
          <p:cNvPr id="13316" name="Дата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38528902-52B8-432E-B263-0CDD2C5DEC87}" type="datetime1">
              <a:rPr lang="ru-RU" smtClean="0"/>
              <a:pPr/>
              <a:t>07.07.2012</a:t>
            </a:fld>
            <a:endParaRPr lang="ru-RU" smtClean="0"/>
          </a:p>
        </p:txBody>
      </p:sp>
      <p:sp>
        <p:nvSpPr>
          <p:cNvPr id="13318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164C6C"/>
                </a:solidFill>
              </a:rPr>
              <a:t>Классификация неорганических веществ</a:t>
            </a:r>
          </a:p>
        </p:txBody>
      </p:sp>
      <p:sp>
        <p:nvSpPr>
          <p:cNvPr id="14339" name="Дата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EAC1EB9-D2E8-4025-BF5A-C1396DF40B80}" type="datetime1">
              <a:rPr lang="ru-RU" smtClean="0"/>
              <a:pPr/>
              <a:t>07.07.2012</a:t>
            </a:fld>
            <a:endParaRPr lang="ru-RU" smtClean="0"/>
          </a:p>
        </p:txBody>
      </p:sp>
      <p:sp>
        <p:nvSpPr>
          <p:cNvPr id="14340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100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485FB-961B-4D8A-9173-73FF5DB2335C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14342" name="Содержимое 5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cxnSp>
        <p:nvCxnSpPr>
          <p:cNvPr id="18" name="Shape 17"/>
          <p:cNvCxnSpPr>
            <a:stCxn id="0" idx="1"/>
            <a:endCxn id="7" idx="0"/>
          </p:cNvCxnSpPr>
          <p:nvPr/>
        </p:nvCxnSpPr>
        <p:spPr>
          <a:xfrm rot="10800000" flipV="1">
            <a:off x="2247900" y="2133600"/>
            <a:ext cx="723900" cy="60960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hape 19"/>
          <p:cNvCxnSpPr>
            <a:stCxn id="0" idx="3"/>
            <a:endCxn id="10" idx="0"/>
          </p:cNvCxnSpPr>
          <p:nvPr/>
        </p:nvCxnSpPr>
        <p:spPr>
          <a:xfrm>
            <a:off x="6248400" y="2133600"/>
            <a:ext cx="609600" cy="60960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>
            <a:stCxn id="7" idx="1"/>
            <a:endCxn id="0" idx="1"/>
          </p:cNvCxnSpPr>
          <p:nvPr/>
        </p:nvCxnSpPr>
        <p:spPr>
          <a:xfrm rot="10800000" flipV="1">
            <a:off x="617538" y="3048000"/>
            <a:ext cx="754062" cy="873125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Shape 23"/>
          <p:cNvCxnSpPr>
            <a:stCxn id="7" idx="3"/>
            <a:endCxn id="0" idx="0"/>
          </p:cNvCxnSpPr>
          <p:nvPr/>
        </p:nvCxnSpPr>
        <p:spPr>
          <a:xfrm flipH="1">
            <a:off x="3048000" y="3048000"/>
            <a:ext cx="76200" cy="1828800"/>
          </a:xfrm>
          <a:prstGeom prst="bentConnector4">
            <a:avLst>
              <a:gd name="adj1" fmla="val -300000"/>
              <a:gd name="adj2" fmla="val 58333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hape 25"/>
          <p:cNvCxnSpPr>
            <a:stCxn id="10" idx="1"/>
            <a:endCxn id="12" idx="0"/>
          </p:cNvCxnSpPr>
          <p:nvPr/>
        </p:nvCxnSpPr>
        <p:spPr>
          <a:xfrm rot="10800000" flipV="1">
            <a:off x="4724400" y="3048000"/>
            <a:ext cx="1219200" cy="60960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hape 27"/>
          <p:cNvCxnSpPr>
            <a:stCxn id="10" idx="3"/>
            <a:endCxn id="13" idx="0"/>
          </p:cNvCxnSpPr>
          <p:nvPr/>
        </p:nvCxnSpPr>
        <p:spPr>
          <a:xfrm>
            <a:off x="7772400" y="3048000"/>
            <a:ext cx="190500" cy="68580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Соединительная линия уступом 29"/>
          <p:cNvCxnSpPr>
            <a:endCxn id="15" idx="7"/>
          </p:cNvCxnSpPr>
          <p:nvPr/>
        </p:nvCxnSpPr>
        <p:spPr>
          <a:xfrm rot="5400000">
            <a:off x="5219700" y="4286250"/>
            <a:ext cx="1962150" cy="952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Соединительная линия уступом 32"/>
          <p:cNvCxnSpPr>
            <a:endCxn id="0" idx="1"/>
          </p:cNvCxnSpPr>
          <p:nvPr/>
        </p:nvCxnSpPr>
        <p:spPr>
          <a:xfrm rot="16200000" flipH="1">
            <a:off x="5804694" y="4329906"/>
            <a:ext cx="2244725" cy="29051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5943600" y="2743200"/>
            <a:ext cx="1828800" cy="609600"/>
          </a:xfrm>
          <a:prstGeom prst="round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/>
              <a:t>Сложные</a:t>
            </a:r>
            <a:endParaRPr lang="en-US" dirty="0"/>
          </a:p>
          <a:p>
            <a:pPr algn="ctr" eaLnBrk="0" hangingPunct="0">
              <a:defRPr/>
            </a:pPr>
            <a:r>
              <a:rPr lang="ru-RU" dirty="0"/>
              <a:t>Н</a:t>
            </a:r>
            <a:r>
              <a:rPr lang="ru-RU" baseline="-25000" dirty="0"/>
              <a:t>2</a:t>
            </a:r>
            <a:r>
              <a:rPr lang="ru-RU" dirty="0"/>
              <a:t>О, Н</a:t>
            </a:r>
            <a:r>
              <a:rPr lang="en-US" dirty="0"/>
              <a:t>N</a:t>
            </a:r>
            <a:r>
              <a:rPr lang="ru-RU" dirty="0"/>
              <a:t>О</a:t>
            </a:r>
            <a:r>
              <a:rPr lang="ru-RU" baseline="-25000" dirty="0"/>
              <a:t>3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7010400" y="3733800"/>
            <a:ext cx="1905000" cy="762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/>
              <a:t>Соли</a:t>
            </a:r>
          </a:p>
          <a:p>
            <a:pPr algn="ctr" eaLnBrk="0" hangingPunct="0">
              <a:defRPr/>
            </a:pPr>
            <a:r>
              <a:rPr lang="en-US" dirty="0" err="1"/>
              <a:t>NaCl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71800" y="1676400"/>
            <a:ext cx="3276600" cy="9144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/>
              <a:t>Неорганические вещества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71600" y="2743200"/>
            <a:ext cx="1752600" cy="609600"/>
          </a:xfrm>
          <a:prstGeom prst="round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/>
              <a:t>Простые</a:t>
            </a:r>
          </a:p>
          <a:p>
            <a:pPr algn="ctr" eaLnBrk="0" hangingPunct="0">
              <a:defRPr/>
            </a:pPr>
            <a:r>
              <a:rPr lang="en-US" dirty="0"/>
              <a:t>Cu</a:t>
            </a:r>
            <a:r>
              <a:rPr lang="ru-RU" dirty="0"/>
              <a:t>, Н</a:t>
            </a:r>
            <a:r>
              <a:rPr lang="ru-RU" baseline="-25000" dirty="0"/>
              <a:t>2</a:t>
            </a:r>
            <a:r>
              <a:rPr lang="ru-RU" dirty="0"/>
              <a:t>, </a:t>
            </a:r>
            <a:r>
              <a:rPr lang="en-US" dirty="0"/>
              <a:t>F</a:t>
            </a:r>
            <a:r>
              <a:rPr lang="en-US" baseline="-25000" dirty="0"/>
              <a:t>2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304800" y="3810000"/>
            <a:ext cx="2133600" cy="762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/>
              <a:t>Металлы</a:t>
            </a:r>
            <a:endParaRPr lang="en-US" dirty="0"/>
          </a:p>
          <a:p>
            <a:pPr algn="ctr" eaLnBrk="0" hangingPunct="0">
              <a:defRPr/>
            </a:pPr>
            <a:r>
              <a:rPr lang="en-US" dirty="0"/>
              <a:t>Fe</a:t>
            </a:r>
            <a:r>
              <a:rPr lang="ru-RU" dirty="0"/>
              <a:t>,  </a:t>
            </a:r>
            <a:r>
              <a:rPr lang="en-US" dirty="0"/>
              <a:t>Na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1828800" y="4876800"/>
            <a:ext cx="2438400" cy="7620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/>
              <a:t>Неметаллы</a:t>
            </a:r>
          </a:p>
          <a:p>
            <a:pPr algn="ctr" eaLnBrk="0" hangingPunct="0">
              <a:defRPr/>
            </a:pPr>
            <a:r>
              <a:rPr lang="ru-RU" dirty="0"/>
              <a:t>С, О</a:t>
            </a:r>
            <a:r>
              <a:rPr lang="ru-RU" baseline="-25000" dirty="0"/>
              <a:t>2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4267200" y="5181600"/>
            <a:ext cx="2209800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/>
              <a:t>Основания</a:t>
            </a:r>
          </a:p>
          <a:p>
            <a:pPr algn="ctr" eaLnBrk="0" hangingPunct="0">
              <a:defRPr/>
            </a:pPr>
            <a:r>
              <a:rPr lang="en-US" dirty="0"/>
              <a:t>Fe(OH)</a:t>
            </a:r>
            <a:r>
              <a:rPr lang="ru-RU" baseline="-25000" dirty="0"/>
              <a:t>3</a:t>
            </a:r>
            <a:r>
              <a:rPr lang="ru-RU" dirty="0"/>
              <a:t>,</a:t>
            </a:r>
          </a:p>
        </p:txBody>
      </p:sp>
      <p:sp>
        <p:nvSpPr>
          <p:cNvPr id="16" name="Овал 15"/>
          <p:cNvSpPr/>
          <p:nvPr/>
        </p:nvSpPr>
        <p:spPr>
          <a:xfrm>
            <a:off x="6781800" y="5486400"/>
            <a:ext cx="1981200" cy="762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/>
              <a:t>Кислоты</a:t>
            </a:r>
            <a:endParaRPr lang="en-US" dirty="0"/>
          </a:p>
          <a:p>
            <a:pPr algn="ctr" eaLnBrk="0" hangingPunct="0">
              <a:defRPr/>
            </a:pPr>
            <a:r>
              <a:rPr lang="ru-RU" dirty="0"/>
              <a:t>Н</a:t>
            </a:r>
            <a:r>
              <a:rPr lang="ru-RU" baseline="-25000" dirty="0"/>
              <a:t>2</a:t>
            </a:r>
            <a:r>
              <a:rPr lang="en-US" dirty="0"/>
              <a:t>SO</a:t>
            </a:r>
            <a:r>
              <a:rPr lang="ru-RU" baseline="-25000" dirty="0"/>
              <a:t>4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3733800" y="3657600"/>
            <a:ext cx="1981200" cy="914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/>
              <a:t>Оксиды</a:t>
            </a:r>
          </a:p>
          <a:p>
            <a:pPr algn="ctr" eaLnBrk="0" hangingPunct="0">
              <a:defRPr/>
            </a:pPr>
            <a:r>
              <a:rPr lang="en-US" dirty="0" err="1"/>
              <a:t>CaO</a:t>
            </a:r>
            <a:r>
              <a:rPr lang="ru-RU" dirty="0"/>
              <a:t>, Р</a:t>
            </a:r>
            <a:r>
              <a:rPr lang="ru-RU" baseline="-25000" dirty="0"/>
              <a:t>2</a:t>
            </a:r>
            <a:r>
              <a:rPr lang="ru-RU" dirty="0"/>
              <a:t>О</a:t>
            </a:r>
            <a:r>
              <a:rPr lang="ru-RU" baseline="-25000" dirty="0"/>
              <a:t>5</a:t>
            </a:r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Равнобедренный треугольник 19"/>
          <p:cNvSpPr/>
          <p:nvPr/>
        </p:nvSpPr>
        <p:spPr>
          <a:xfrm>
            <a:off x="3810000" y="2438400"/>
            <a:ext cx="5181600" cy="3962400"/>
          </a:xfrm>
          <a:prstGeom prst="triangle">
            <a:avLst>
              <a:gd name="adj" fmla="val 10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52400" y="4495800"/>
            <a:ext cx="3962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553200" y="1371600"/>
            <a:ext cx="2438400" cy="1828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153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164C6C"/>
                </a:solidFill>
              </a:rPr>
              <a:t>Классификация оксидов</a:t>
            </a:r>
          </a:p>
        </p:txBody>
      </p:sp>
      <p:sp>
        <p:nvSpPr>
          <p:cNvPr id="15370" name="Дата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E40F93DA-A76A-46B0-84E7-462225E9F3A5}" type="datetime1">
              <a:rPr lang="ru-RU" smtClean="0"/>
              <a:pPr/>
              <a:t>07.07.2012</a:t>
            </a:fld>
            <a:endParaRPr lang="ru-RU" smtClean="0"/>
          </a:p>
        </p:txBody>
      </p:sp>
      <p:sp>
        <p:nvSpPr>
          <p:cNvPr id="15371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49670-1868-49DA-8C96-6377337CC47C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15373" name="Содержимое 5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7" name="Овал 6"/>
          <p:cNvSpPr/>
          <p:nvPr/>
        </p:nvSpPr>
        <p:spPr>
          <a:xfrm>
            <a:off x="304800" y="1447800"/>
            <a:ext cx="3048000" cy="1371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4000" dirty="0"/>
              <a:t>Оксиды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934200" y="2362200"/>
            <a:ext cx="1752600" cy="762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/>
              <a:t>Ковалентные</a:t>
            </a:r>
            <a:endParaRPr lang="en-US" dirty="0"/>
          </a:p>
          <a:p>
            <a:pPr algn="ctr" eaLnBrk="0" hangingPunct="0">
              <a:defRPr/>
            </a:pPr>
            <a:r>
              <a:rPr lang="en-US" dirty="0"/>
              <a:t>SO</a:t>
            </a:r>
            <a:r>
              <a:rPr lang="en-US" baseline="-25000" dirty="0"/>
              <a:t>2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934200" y="1524000"/>
            <a:ext cx="1752600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/>
              <a:t>Ионные</a:t>
            </a:r>
            <a:endParaRPr lang="en-US" dirty="0"/>
          </a:p>
          <a:p>
            <a:pPr algn="ctr" eaLnBrk="0" hangingPunct="0">
              <a:defRPr/>
            </a:pPr>
            <a:r>
              <a:rPr lang="en-US" dirty="0"/>
              <a:t>Na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28600" y="5486400"/>
            <a:ext cx="1752600" cy="609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/>
              <a:t>Смешанные</a:t>
            </a:r>
            <a:endParaRPr lang="en-US" dirty="0"/>
          </a:p>
          <a:p>
            <a:pPr algn="ctr" eaLnBrk="0" hangingPunct="0">
              <a:defRPr/>
            </a:pPr>
            <a:r>
              <a:rPr lang="en-US" sz="1400" dirty="0"/>
              <a:t>Fe</a:t>
            </a:r>
            <a:r>
              <a:rPr lang="en-US" sz="1400" baseline="-25000" dirty="0"/>
              <a:t>3</a:t>
            </a:r>
            <a:r>
              <a:rPr lang="en-US" sz="1400" dirty="0"/>
              <a:t>O</a:t>
            </a:r>
            <a:r>
              <a:rPr lang="en-US" sz="1400" baseline="-25000" dirty="0"/>
              <a:t>4</a:t>
            </a:r>
            <a:r>
              <a:rPr lang="en-US" sz="1400" dirty="0"/>
              <a:t>=FeO·Fe</a:t>
            </a:r>
            <a:r>
              <a:rPr lang="en-US" sz="1400" baseline="-25000" dirty="0"/>
              <a:t>2</a:t>
            </a:r>
            <a:r>
              <a:rPr lang="en-US" sz="1400" dirty="0"/>
              <a:t>O</a:t>
            </a:r>
            <a:r>
              <a:rPr lang="en-US" sz="1400" baseline="-25000" dirty="0"/>
              <a:t>3</a:t>
            </a:r>
            <a:endParaRPr lang="ru-RU" sz="1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33600" y="5181600"/>
            <a:ext cx="1752600" cy="609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 err="1"/>
              <a:t>Пероксиды</a:t>
            </a:r>
            <a:endParaRPr lang="en-US" dirty="0"/>
          </a:p>
          <a:p>
            <a:pPr algn="ctr" eaLnBrk="0" hangingPunct="0">
              <a:defRPr/>
            </a:pPr>
            <a:r>
              <a:rPr lang="en-US" dirty="0"/>
              <a:t>Na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2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04800" y="4724400"/>
            <a:ext cx="1676400" cy="609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/>
              <a:t>Нормальные</a:t>
            </a:r>
          </a:p>
          <a:p>
            <a:pPr algn="ctr" eaLnBrk="0" hangingPunct="0">
              <a:defRPr/>
            </a:pPr>
            <a:r>
              <a:rPr lang="en-US" dirty="0" err="1"/>
              <a:t>MgO</a:t>
            </a:r>
            <a:r>
              <a:rPr lang="en-US" dirty="0"/>
              <a:t>, SO</a:t>
            </a:r>
            <a:r>
              <a:rPr lang="en-US" baseline="-25000" dirty="0"/>
              <a:t>3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248400" y="4495800"/>
            <a:ext cx="25908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/>
              <a:t>Безразличные (несолеобразующие)</a:t>
            </a:r>
            <a:endParaRPr lang="en-US" dirty="0"/>
          </a:p>
          <a:p>
            <a:pPr algn="ctr" eaLnBrk="0" hangingPunct="0">
              <a:defRPr/>
            </a:pPr>
            <a:r>
              <a:rPr lang="en-US" dirty="0"/>
              <a:t>NO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467600" y="3733800"/>
            <a:ext cx="1371600" cy="609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/>
              <a:t>Основные</a:t>
            </a:r>
            <a:endParaRPr lang="en-US" dirty="0"/>
          </a:p>
          <a:p>
            <a:pPr algn="ctr" eaLnBrk="0" hangingPunct="0">
              <a:defRPr/>
            </a:pPr>
            <a:r>
              <a:rPr lang="en-US" dirty="0" err="1"/>
              <a:t>CaO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029200" y="5638800"/>
            <a:ext cx="1752600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 err="1"/>
              <a:t>Амфотерные</a:t>
            </a:r>
            <a:endParaRPr lang="en-US" dirty="0"/>
          </a:p>
          <a:p>
            <a:pPr algn="ctr" eaLnBrk="0" hangingPunct="0">
              <a:defRPr/>
            </a:pPr>
            <a:r>
              <a:rPr lang="en-US" dirty="0" err="1"/>
              <a:t>ZnO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239000" y="5638800"/>
            <a:ext cx="1600200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/>
              <a:t>Кислотные</a:t>
            </a:r>
            <a:endParaRPr lang="en-US" dirty="0"/>
          </a:p>
          <a:p>
            <a:pPr algn="ctr" eaLnBrk="0" hangingPunct="0">
              <a:defRPr/>
            </a:pPr>
            <a:r>
              <a:rPr lang="en-US" dirty="0"/>
              <a:t>SO</a:t>
            </a:r>
            <a:r>
              <a:rPr lang="en-US" baseline="-25000" dirty="0"/>
              <a:t>3</a:t>
            </a:r>
            <a:endParaRPr lang="ru-RU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3505200" y="1752600"/>
            <a:ext cx="2895600" cy="8382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dirty="0"/>
              <a:t>по типу химической связи</a:t>
            </a:r>
          </a:p>
        </p:txBody>
      </p:sp>
      <p:sp>
        <p:nvSpPr>
          <p:cNvPr id="19" name="Стрелка вправо 18"/>
          <p:cNvSpPr/>
          <p:nvPr/>
        </p:nvSpPr>
        <p:spPr>
          <a:xfrm rot="1684381">
            <a:off x="2878722" y="3196971"/>
            <a:ext cx="3458856" cy="968349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dirty="0"/>
              <a:t>по кислотно-основным свойствам</a:t>
            </a:r>
          </a:p>
        </p:txBody>
      </p:sp>
      <p:sp>
        <p:nvSpPr>
          <p:cNvPr id="23" name="Стрелка вправо 22"/>
          <p:cNvSpPr/>
          <p:nvPr/>
        </p:nvSpPr>
        <p:spPr>
          <a:xfrm rot="5400000">
            <a:off x="1066800" y="3276600"/>
            <a:ext cx="15240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/>
              <a:t>по составу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6781800" y="3886200"/>
            <a:ext cx="2209800" cy="2438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28600" y="3886200"/>
            <a:ext cx="2133600" cy="2438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52400" y="1600200"/>
            <a:ext cx="8839200" cy="1066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1639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164C6C"/>
                </a:solidFill>
              </a:rPr>
              <a:t>Классификация кислот</a:t>
            </a:r>
          </a:p>
        </p:txBody>
      </p:sp>
      <p:sp>
        <p:nvSpPr>
          <p:cNvPr id="16396" name="Дата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B1C8E131-1650-40EC-9F09-3464A8E335F5}" type="datetime1">
              <a:rPr lang="ru-RU" smtClean="0"/>
              <a:pPr/>
              <a:t>07.07.2012</a:t>
            </a:fld>
            <a:endParaRPr lang="ru-RU" smtClean="0"/>
          </a:p>
        </p:txBody>
      </p:sp>
      <p:sp>
        <p:nvSpPr>
          <p:cNvPr id="16397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16398" name="Содержимое 5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33800" y="4419600"/>
            <a:ext cx="16764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/>
              <a:t>КИСЛОТЫ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4800" y="1676400"/>
            <a:ext cx="1981200" cy="914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/>
              <a:t>Одноосновные</a:t>
            </a:r>
          </a:p>
          <a:p>
            <a:pPr algn="ctr" eaLnBrk="0" hangingPunct="0">
              <a:defRPr/>
            </a:pPr>
            <a:r>
              <a:rPr lang="ru-RU" dirty="0"/>
              <a:t>НС</a:t>
            </a:r>
            <a:r>
              <a:rPr lang="en-US" dirty="0"/>
              <a:t>l</a:t>
            </a:r>
            <a:r>
              <a:rPr lang="ru-RU" dirty="0"/>
              <a:t>, Н</a:t>
            </a:r>
            <a:r>
              <a:rPr lang="en-US" dirty="0"/>
              <a:t>N</a:t>
            </a:r>
            <a:r>
              <a:rPr lang="ru-RU" dirty="0"/>
              <a:t>О</a:t>
            </a:r>
            <a:r>
              <a:rPr lang="ru-RU" baseline="-25000" dirty="0"/>
              <a:t>3</a:t>
            </a:r>
            <a:r>
              <a:rPr lang="ru-RU" dirty="0"/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04800" y="4114800"/>
            <a:ext cx="1981200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/>
              <a:t>Сильные</a:t>
            </a:r>
          </a:p>
          <a:p>
            <a:pPr algn="ctr" eaLnBrk="0" hangingPunct="0">
              <a:defRPr/>
            </a:pPr>
            <a:r>
              <a:rPr lang="ru-RU" dirty="0"/>
              <a:t>Н</a:t>
            </a:r>
            <a:r>
              <a:rPr lang="ru-RU" baseline="-25000" dirty="0"/>
              <a:t>2</a:t>
            </a:r>
            <a:r>
              <a:rPr lang="en-US" dirty="0"/>
              <a:t>SO</a:t>
            </a:r>
            <a:r>
              <a:rPr lang="ru-RU" baseline="-25000" dirty="0"/>
              <a:t>4</a:t>
            </a:r>
            <a:r>
              <a:rPr lang="ru-RU" dirty="0"/>
              <a:t>, Н</a:t>
            </a:r>
            <a:r>
              <a:rPr lang="en-US" dirty="0"/>
              <a:t>N</a:t>
            </a:r>
            <a:r>
              <a:rPr lang="ru-RU" dirty="0"/>
              <a:t>О</a:t>
            </a:r>
            <a:r>
              <a:rPr lang="ru-RU" baseline="-25000" dirty="0"/>
              <a:t>3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04800" y="5181600"/>
            <a:ext cx="1981200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/>
              <a:t>Слабые</a:t>
            </a:r>
          </a:p>
          <a:p>
            <a:pPr algn="ctr" eaLnBrk="0" hangingPunct="0">
              <a:defRPr/>
            </a:pPr>
            <a:r>
              <a:rPr lang="ru-RU" dirty="0"/>
              <a:t>Н</a:t>
            </a:r>
            <a:r>
              <a:rPr lang="ru-RU" baseline="-25000" dirty="0"/>
              <a:t>2</a:t>
            </a:r>
            <a:r>
              <a:rPr lang="en-US" dirty="0"/>
              <a:t>S</a:t>
            </a:r>
            <a:r>
              <a:rPr lang="ru-RU" dirty="0"/>
              <a:t>О</a:t>
            </a:r>
            <a:r>
              <a:rPr lang="ru-RU" baseline="-25000" dirty="0"/>
              <a:t>3</a:t>
            </a:r>
            <a:r>
              <a:rPr lang="ru-RU" dirty="0"/>
              <a:t>, Н</a:t>
            </a:r>
            <a:r>
              <a:rPr lang="ru-RU" baseline="-25000" dirty="0"/>
              <a:t>2</a:t>
            </a:r>
            <a:r>
              <a:rPr lang="ru-RU" dirty="0"/>
              <a:t>СО</a:t>
            </a:r>
            <a:r>
              <a:rPr lang="ru-RU" baseline="-25000" dirty="0"/>
              <a:t>3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934200" y="5181600"/>
            <a:ext cx="1981200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 err="1"/>
              <a:t>Кислород-содержащие</a:t>
            </a:r>
            <a:endParaRPr lang="ru-RU" dirty="0"/>
          </a:p>
          <a:p>
            <a:pPr algn="ctr" eaLnBrk="0" hangingPunct="0">
              <a:defRPr/>
            </a:pPr>
            <a:r>
              <a:rPr lang="ru-RU" dirty="0"/>
              <a:t>НС</a:t>
            </a:r>
            <a:r>
              <a:rPr lang="en-US" dirty="0"/>
              <a:t>l</a:t>
            </a:r>
            <a:r>
              <a:rPr lang="ru-RU" dirty="0"/>
              <a:t>О, Н</a:t>
            </a:r>
            <a:r>
              <a:rPr lang="ru-RU" baseline="-25000" dirty="0"/>
              <a:t>2</a:t>
            </a:r>
            <a:r>
              <a:rPr lang="ru-RU" dirty="0"/>
              <a:t>СО</a:t>
            </a:r>
            <a:r>
              <a:rPr lang="ru-RU" baseline="-25000" dirty="0"/>
              <a:t>3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934200" y="4114800"/>
            <a:ext cx="1981200" cy="914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 err="1"/>
              <a:t>Бескислородные</a:t>
            </a:r>
            <a:endParaRPr lang="ru-RU" dirty="0"/>
          </a:p>
          <a:p>
            <a:pPr algn="ctr" eaLnBrk="0" hangingPunct="0">
              <a:defRPr/>
            </a:pPr>
            <a:r>
              <a:rPr lang="ru-RU" dirty="0"/>
              <a:t>НС</a:t>
            </a:r>
            <a:r>
              <a:rPr lang="en-US" dirty="0"/>
              <a:t>N</a:t>
            </a:r>
            <a:r>
              <a:rPr lang="ru-RU" dirty="0"/>
              <a:t>, Н</a:t>
            </a:r>
            <a:r>
              <a:rPr lang="ru-RU" baseline="-25000" dirty="0"/>
              <a:t>2</a:t>
            </a:r>
            <a:r>
              <a:rPr lang="en-US" dirty="0"/>
              <a:t>S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58000" y="1676400"/>
            <a:ext cx="1981200" cy="914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 err="1"/>
              <a:t>Трехосновные</a:t>
            </a:r>
            <a:endParaRPr lang="ru-RU" dirty="0"/>
          </a:p>
          <a:p>
            <a:pPr algn="ctr" eaLnBrk="0" hangingPunct="0">
              <a:defRPr/>
            </a:pPr>
            <a:r>
              <a:rPr lang="ru-RU" dirty="0"/>
              <a:t>Н</a:t>
            </a:r>
            <a:r>
              <a:rPr lang="ru-RU" baseline="-25000" dirty="0"/>
              <a:t>3</a:t>
            </a:r>
            <a:r>
              <a:rPr lang="ru-RU" dirty="0"/>
              <a:t>РО</a:t>
            </a:r>
            <a:r>
              <a:rPr lang="ru-RU" baseline="-25000" dirty="0"/>
              <a:t>4</a:t>
            </a:r>
            <a:r>
              <a:rPr lang="ru-RU" dirty="0"/>
              <a:t>, Н</a:t>
            </a:r>
            <a:r>
              <a:rPr lang="ru-RU" baseline="-25000" dirty="0"/>
              <a:t>3</a:t>
            </a:r>
            <a:r>
              <a:rPr lang="ru-RU" dirty="0"/>
              <a:t>А</a:t>
            </a:r>
            <a:r>
              <a:rPr lang="en-US" dirty="0"/>
              <a:t>s</a:t>
            </a:r>
            <a:r>
              <a:rPr lang="ru-RU" dirty="0"/>
              <a:t>О</a:t>
            </a:r>
            <a:r>
              <a:rPr lang="ru-RU" baseline="-25000" dirty="0"/>
              <a:t>4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581400" y="1676400"/>
            <a:ext cx="1981200" cy="914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/>
              <a:t>Двухосновные</a:t>
            </a:r>
          </a:p>
          <a:p>
            <a:pPr algn="ctr" eaLnBrk="0" hangingPunct="0">
              <a:defRPr/>
            </a:pPr>
            <a:r>
              <a:rPr lang="ru-RU" dirty="0"/>
              <a:t>Н</a:t>
            </a:r>
            <a:r>
              <a:rPr lang="ru-RU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ru-RU" dirty="0"/>
              <a:t>, Н</a:t>
            </a:r>
            <a:r>
              <a:rPr lang="ru-RU" baseline="-25000" dirty="0"/>
              <a:t>2</a:t>
            </a:r>
            <a:r>
              <a:rPr lang="en-US" dirty="0"/>
              <a:t>S</a:t>
            </a:r>
            <a:endParaRPr lang="ru-RU" dirty="0"/>
          </a:p>
        </p:txBody>
      </p:sp>
      <p:sp>
        <p:nvSpPr>
          <p:cNvPr id="17" name="Стрелка вправо 16"/>
          <p:cNvSpPr/>
          <p:nvPr/>
        </p:nvSpPr>
        <p:spPr>
          <a:xfrm rot="16200000">
            <a:off x="3771900" y="3238500"/>
            <a:ext cx="1600200" cy="6096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dirty="0"/>
              <a:t>по </a:t>
            </a:r>
            <a:r>
              <a:rPr lang="ru-RU" sz="1400" dirty="0" err="1"/>
              <a:t>основности</a:t>
            </a:r>
            <a:endParaRPr lang="ru-RU" sz="1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780C6C-B01F-4F1F-BBB6-2A0ED23CFE27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20" name="Стрелка влево 19"/>
          <p:cNvSpPr/>
          <p:nvPr/>
        </p:nvSpPr>
        <p:spPr>
          <a:xfrm>
            <a:off x="2438400" y="4648200"/>
            <a:ext cx="1219200" cy="609600"/>
          </a:xfrm>
          <a:prstGeom prst="lef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dirty="0"/>
              <a:t>по силе</a:t>
            </a:r>
          </a:p>
        </p:txBody>
      </p:sp>
      <p:sp>
        <p:nvSpPr>
          <p:cNvPr id="23" name="Стрелка вправо 22"/>
          <p:cNvSpPr/>
          <p:nvPr/>
        </p:nvSpPr>
        <p:spPr>
          <a:xfrm>
            <a:off x="5486400" y="4724400"/>
            <a:ext cx="1219200" cy="83820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800" dirty="0"/>
              <a:t>по содержанию кислорода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6324600" y="4191000"/>
            <a:ext cx="2667000" cy="2209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52400" y="1371600"/>
            <a:ext cx="2667000" cy="4876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1741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164C6C"/>
                </a:solidFill>
              </a:rPr>
              <a:t>Классификация оснований</a:t>
            </a:r>
          </a:p>
        </p:txBody>
      </p:sp>
      <p:sp>
        <p:nvSpPr>
          <p:cNvPr id="17417" name="Дата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1065B93-9CBF-4C5C-8688-21E6A008CF36}" type="datetime1">
              <a:rPr lang="ru-RU" smtClean="0"/>
              <a:pPr/>
              <a:t>07.07.2012</a:t>
            </a:fld>
            <a:endParaRPr lang="ru-RU" smtClean="0"/>
          </a:p>
        </p:txBody>
      </p:sp>
      <p:sp>
        <p:nvSpPr>
          <p:cNvPr id="17418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B5D1C9-7DD4-48D6-BD8D-6B82D283BC32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17420" name="Содержимое 5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7" name="Овал 6"/>
          <p:cNvSpPr/>
          <p:nvPr/>
        </p:nvSpPr>
        <p:spPr>
          <a:xfrm>
            <a:off x="6324600" y="1371600"/>
            <a:ext cx="2514600" cy="11430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/>
              <a:t>ОСНОВАНИЯ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4800" y="1524000"/>
            <a:ext cx="2362200" cy="990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 err="1"/>
              <a:t>Однокислотные</a:t>
            </a:r>
            <a:endParaRPr lang="ru-RU" dirty="0"/>
          </a:p>
          <a:p>
            <a:pPr algn="ctr" eaLnBrk="0" hangingPunct="0">
              <a:defRPr/>
            </a:pPr>
            <a:r>
              <a:rPr lang="en-US" dirty="0"/>
              <a:t>Na</a:t>
            </a:r>
            <a:r>
              <a:rPr lang="ru-RU" dirty="0"/>
              <a:t>ОН, </a:t>
            </a:r>
            <a:r>
              <a:rPr lang="en-US" dirty="0"/>
              <a:t>Li</a:t>
            </a:r>
            <a:r>
              <a:rPr lang="ru-RU" dirty="0"/>
              <a:t>ОН, </a:t>
            </a:r>
            <a:r>
              <a:rPr lang="en-US" dirty="0"/>
              <a:t>N</a:t>
            </a:r>
            <a:r>
              <a:rPr lang="ru-RU" dirty="0"/>
              <a:t>Н</a:t>
            </a:r>
            <a:r>
              <a:rPr lang="ru-RU" baseline="-25000" dirty="0"/>
              <a:t>4</a:t>
            </a:r>
            <a:r>
              <a:rPr lang="ru-RU" dirty="0"/>
              <a:t>ОН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4800" y="3276600"/>
            <a:ext cx="2362200" cy="9906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 err="1"/>
              <a:t>Двухкислотные</a:t>
            </a:r>
            <a:endParaRPr lang="ru-RU" dirty="0"/>
          </a:p>
          <a:p>
            <a:pPr algn="ctr" eaLnBrk="0" hangingPunct="0">
              <a:defRPr/>
            </a:pPr>
            <a:r>
              <a:rPr lang="ru-RU" dirty="0" err="1"/>
              <a:t>Са</a:t>
            </a:r>
            <a:r>
              <a:rPr lang="ru-RU" dirty="0"/>
              <a:t>(ОН)</a:t>
            </a:r>
            <a:r>
              <a:rPr lang="ru-RU" baseline="-25000" dirty="0"/>
              <a:t>2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4800" y="5105400"/>
            <a:ext cx="2362200" cy="9906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 err="1"/>
              <a:t>Трехкислотные</a:t>
            </a:r>
            <a:endParaRPr lang="ru-RU" dirty="0"/>
          </a:p>
          <a:p>
            <a:pPr algn="ctr" eaLnBrk="0" hangingPunct="0">
              <a:defRPr/>
            </a:pPr>
            <a:r>
              <a:rPr lang="en-US" dirty="0"/>
              <a:t>Fe</a:t>
            </a:r>
            <a:r>
              <a:rPr lang="ru-RU" dirty="0"/>
              <a:t>(ОН)</a:t>
            </a:r>
            <a:r>
              <a:rPr lang="ru-RU" baseline="-25000" dirty="0"/>
              <a:t>3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77000" y="4267200"/>
            <a:ext cx="2362200" cy="9906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dirty="0"/>
              <a:t>Растворимые, или щелочи</a:t>
            </a:r>
          </a:p>
          <a:p>
            <a:pPr algn="ctr" eaLnBrk="0" hangingPunct="0">
              <a:defRPr/>
            </a:pPr>
            <a:r>
              <a:rPr lang="en-US" sz="1600" dirty="0"/>
              <a:t>Li</a:t>
            </a:r>
            <a:r>
              <a:rPr lang="ru-RU" sz="1600" dirty="0"/>
              <a:t>ОН, </a:t>
            </a:r>
            <a:r>
              <a:rPr lang="en-US" sz="1600" dirty="0"/>
              <a:t>N</a:t>
            </a:r>
            <a:r>
              <a:rPr lang="ru-RU" sz="1600" dirty="0" err="1"/>
              <a:t>аОН</a:t>
            </a:r>
            <a:r>
              <a:rPr lang="ru-RU" sz="1600" dirty="0"/>
              <a:t>, </a:t>
            </a:r>
            <a:r>
              <a:rPr lang="ru-RU" sz="1600" dirty="0" err="1"/>
              <a:t>Са</a:t>
            </a:r>
            <a:r>
              <a:rPr lang="ru-RU" sz="1600" dirty="0"/>
              <a:t>(ОН)</a:t>
            </a:r>
            <a:r>
              <a:rPr lang="ru-RU" sz="1600" baseline="-25000" dirty="0"/>
              <a:t>2</a:t>
            </a:r>
            <a:endParaRPr lang="ru-RU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477000" y="5334000"/>
            <a:ext cx="2362200" cy="9906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/>
              <a:t>Малорастворимые</a:t>
            </a:r>
          </a:p>
          <a:p>
            <a:pPr algn="ctr" eaLnBrk="0" hangingPunct="0">
              <a:defRPr/>
            </a:pPr>
            <a:r>
              <a:rPr lang="en-US" dirty="0"/>
              <a:t>Fe</a:t>
            </a:r>
            <a:r>
              <a:rPr lang="ru-RU" dirty="0"/>
              <a:t>(ОН)</a:t>
            </a:r>
            <a:r>
              <a:rPr lang="ru-RU" baseline="-25000" dirty="0"/>
              <a:t>3</a:t>
            </a:r>
            <a:r>
              <a:rPr lang="ru-RU" dirty="0"/>
              <a:t>, С</a:t>
            </a:r>
            <a:r>
              <a:rPr lang="en-US" dirty="0"/>
              <a:t>r</a:t>
            </a:r>
            <a:r>
              <a:rPr lang="ru-RU" dirty="0"/>
              <a:t>(ОН)</a:t>
            </a:r>
            <a:r>
              <a:rPr lang="ru-RU" baseline="-25000" dirty="0"/>
              <a:t>2</a:t>
            </a:r>
            <a:endParaRPr lang="ru-RU" dirty="0"/>
          </a:p>
        </p:txBody>
      </p:sp>
      <p:sp>
        <p:nvSpPr>
          <p:cNvPr id="13" name="Стрелка влево 12"/>
          <p:cNvSpPr/>
          <p:nvPr/>
        </p:nvSpPr>
        <p:spPr>
          <a:xfrm rot="20137182">
            <a:off x="3148009" y="2483131"/>
            <a:ext cx="3048000" cy="1143000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/>
              <a:t>по числу гидроксильных групп</a:t>
            </a:r>
          </a:p>
        </p:txBody>
      </p:sp>
      <p:sp>
        <p:nvSpPr>
          <p:cNvPr id="14" name="Стрелка вправо 13"/>
          <p:cNvSpPr/>
          <p:nvPr/>
        </p:nvSpPr>
        <p:spPr>
          <a:xfrm rot="5400000">
            <a:off x="6858000" y="2819400"/>
            <a:ext cx="1600200" cy="114300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100" dirty="0"/>
              <a:t>по растворимости в воде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164C6C"/>
                </a:solidFill>
              </a:rPr>
              <a:t>Классификация солей по составу</a:t>
            </a:r>
          </a:p>
        </p:txBody>
      </p:sp>
      <p:sp>
        <p:nvSpPr>
          <p:cNvPr id="18435" name="Дата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9CB184F6-C0E2-4DEE-A477-0DFD173CF762}" type="datetime1">
              <a:rPr lang="ru-RU" smtClean="0"/>
              <a:pPr/>
              <a:t>07.07.2012</a:t>
            </a:fld>
            <a:endParaRPr lang="ru-RU" smtClean="0"/>
          </a:p>
        </p:txBody>
      </p:sp>
      <p:sp>
        <p:nvSpPr>
          <p:cNvPr id="18436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D7A9B4-7691-4BC1-8837-3245003513EE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18438" name="Содержимое 5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7" name="Овал 6"/>
          <p:cNvSpPr/>
          <p:nvPr/>
        </p:nvSpPr>
        <p:spPr>
          <a:xfrm>
            <a:off x="3429000" y="3124200"/>
            <a:ext cx="2362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3200" dirty="0"/>
              <a:t>СОЛИ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52600" y="1752600"/>
            <a:ext cx="19050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/>
              <a:t>Кислые</a:t>
            </a:r>
            <a:endParaRPr lang="en-US" dirty="0"/>
          </a:p>
          <a:p>
            <a:pPr algn="ctr" eaLnBrk="0" hangingPunct="0">
              <a:defRPr/>
            </a:pPr>
            <a:r>
              <a:rPr lang="en-US" dirty="0"/>
              <a:t>NaHCO</a:t>
            </a:r>
            <a:r>
              <a:rPr lang="en-US" baseline="-25000" dirty="0"/>
              <a:t>3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7200" y="3352800"/>
            <a:ext cx="1905000" cy="762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/>
              <a:t>Смешанные</a:t>
            </a:r>
            <a:endParaRPr lang="en-US" dirty="0"/>
          </a:p>
          <a:p>
            <a:pPr algn="ctr" eaLnBrk="0" hangingPunct="0">
              <a:defRPr/>
            </a:pPr>
            <a:r>
              <a:rPr lang="en-US" dirty="0" err="1"/>
              <a:t>CaClBr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52600" y="5029200"/>
            <a:ext cx="1905000" cy="762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/>
              <a:t>Двойные</a:t>
            </a:r>
            <a:endParaRPr lang="en-US" dirty="0"/>
          </a:p>
          <a:p>
            <a:pPr algn="ctr" eaLnBrk="0" hangingPunct="0">
              <a:defRPr/>
            </a:pPr>
            <a:r>
              <a:rPr lang="en-US" dirty="0"/>
              <a:t>KNaSO</a:t>
            </a:r>
            <a:r>
              <a:rPr lang="en-US" baseline="-25000" dirty="0"/>
              <a:t>4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410200" y="1752600"/>
            <a:ext cx="1905000" cy="762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/>
              <a:t>Средние</a:t>
            </a:r>
            <a:endParaRPr lang="en-US" dirty="0"/>
          </a:p>
          <a:p>
            <a:pPr algn="ctr" eaLnBrk="0" hangingPunct="0">
              <a:defRPr/>
            </a:pPr>
            <a:r>
              <a:rPr lang="en-US" dirty="0"/>
              <a:t>BaSO</a:t>
            </a:r>
            <a:r>
              <a:rPr lang="en-US" baseline="-25000" dirty="0"/>
              <a:t>4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705600" y="3352800"/>
            <a:ext cx="1905000" cy="762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/>
              <a:t>Основные</a:t>
            </a:r>
            <a:endParaRPr lang="en-US" dirty="0"/>
          </a:p>
          <a:p>
            <a:pPr algn="ctr" eaLnBrk="0" hangingPunct="0">
              <a:defRPr/>
            </a:pPr>
            <a:r>
              <a:rPr lang="en-US" dirty="0"/>
              <a:t>Al(OH)</a:t>
            </a:r>
            <a:r>
              <a:rPr lang="en-US" baseline="-25000" dirty="0"/>
              <a:t>2</a:t>
            </a:r>
            <a:r>
              <a:rPr lang="en-US" dirty="0"/>
              <a:t>Cl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486400" y="5029200"/>
            <a:ext cx="1905000" cy="762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/>
              <a:t>Комплексные</a:t>
            </a:r>
            <a:endParaRPr lang="en-US" dirty="0"/>
          </a:p>
          <a:p>
            <a:pPr algn="ctr" eaLnBrk="0" hangingPunct="0">
              <a:defRPr/>
            </a:pPr>
            <a:r>
              <a:rPr lang="en-US" dirty="0"/>
              <a:t>[Ag(NH</a:t>
            </a:r>
            <a:r>
              <a:rPr lang="en-US" baseline="-25000" dirty="0"/>
              <a:t>3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]</a:t>
            </a:r>
            <a:r>
              <a:rPr lang="en-US" dirty="0" err="1"/>
              <a:t>Cl</a:t>
            </a:r>
            <a:endParaRPr lang="ru-RU" dirty="0"/>
          </a:p>
        </p:txBody>
      </p:sp>
      <p:cxnSp>
        <p:nvCxnSpPr>
          <p:cNvPr id="15" name="Соединительная линия уступом 14"/>
          <p:cNvCxnSpPr>
            <a:stCxn id="7" idx="1"/>
            <a:endCxn id="0" idx="2"/>
          </p:cNvCxnSpPr>
          <p:nvPr/>
        </p:nvCxnSpPr>
        <p:spPr>
          <a:xfrm rot="16200000" flipV="1">
            <a:off x="2846388" y="2373312"/>
            <a:ext cx="787400" cy="106997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" name="Соединительная линия уступом 16"/>
          <p:cNvCxnSpPr>
            <a:stCxn id="7" idx="7"/>
            <a:endCxn id="0" idx="2"/>
          </p:cNvCxnSpPr>
          <p:nvPr/>
        </p:nvCxnSpPr>
        <p:spPr>
          <a:xfrm rot="5400000" flipH="1" flipV="1">
            <a:off x="5510213" y="2449512"/>
            <a:ext cx="787400" cy="91757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9" name="Соединительная линия уступом 18"/>
          <p:cNvCxnSpPr>
            <a:stCxn id="7" idx="2"/>
            <a:endCxn id="0" idx="3"/>
          </p:cNvCxnSpPr>
          <p:nvPr/>
        </p:nvCxnSpPr>
        <p:spPr>
          <a:xfrm rot="10800000">
            <a:off x="2362200" y="3733800"/>
            <a:ext cx="10668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Соединительная линия уступом 20"/>
          <p:cNvCxnSpPr>
            <a:stCxn id="7" idx="6"/>
            <a:endCxn id="0" idx="1"/>
          </p:cNvCxnSpPr>
          <p:nvPr/>
        </p:nvCxnSpPr>
        <p:spPr>
          <a:xfrm>
            <a:off x="5791200" y="3733800"/>
            <a:ext cx="914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Соединительная линия уступом 22"/>
          <p:cNvCxnSpPr>
            <a:stCxn id="7" idx="3"/>
            <a:endCxn id="0" idx="0"/>
          </p:cNvCxnSpPr>
          <p:nvPr/>
        </p:nvCxnSpPr>
        <p:spPr>
          <a:xfrm rot="5400000">
            <a:off x="2808288" y="4062412"/>
            <a:ext cx="863600" cy="106997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5" name="Соединительная линия уступом 24"/>
          <p:cNvCxnSpPr>
            <a:stCxn id="7" idx="5"/>
            <a:endCxn id="0" idx="0"/>
          </p:cNvCxnSpPr>
          <p:nvPr/>
        </p:nvCxnSpPr>
        <p:spPr>
          <a:xfrm rot="16200000" flipH="1">
            <a:off x="5510213" y="4100512"/>
            <a:ext cx="863600" cy="99377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smtClean="0">
                <a:solidFill>
                  <a:srgbClr val="164C6C"/>
                </a:solidFill>
              </a:rPr>
              <a:t>Генетическая связь между классами </a:t>
            </a:r>
            <a:br>
              <a:rPr lang="ru-RU" sz="2400" smtClean="0">
                <a:solidFill>
                  <a:srgbClr val="164C6C"/>
                </a:solidFill>
              </a:rPr>
            </a:br>
            <a:r>
              <a:rPr lang="ru-RU" sz="2400" smtClean="0">
                <a:solidFill>
                  <a:srgbClr val="164C6C"/>
                </a:solidFill>
              </a:rPr>
              <a:t>неорганических соединений</a:t>
            </a:r>
          </a:p>
        </p:txBody>
      </p:sp>
      <p:sp>
        <p:nvSpPr>
          <p:cNvPr id="19459" name="Дата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C24A732-26CF-4C79-82CA-B8C921CCA177}" type="datetime1">
              <a:rPr lang="ru-RU" smtClean="0"/>
              <a:pPr/>
              <a:t>07.07.2012</a:t>
            </a:fld>
            <a:endParaRPr lang="ru-RU" smtClean="0"/>
          </a:p>
        </p:txBody>
      </p:sp>
      <p:sp>
        <p:nvSpPr>
          <p:cNvPr id="19460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E0A278-B0A1-4E62-B05C-524AC1F7CF8D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7" name="Прямая со стрелкой 16"/>
          <p:cNvCxnSpPr>
            <a:stCxn id="0" idx="2"/>
            <a:endCxn id="7" idx="1"/>
          </p:cNvCxnSpPr>
          <p:nvPr/>
        </p:nvCxnSpPr>
        <p:spPr>
          <a:xfrm rot="16200000" flipH="1">
            <a:off x="1924050" y="2152650"/>
            <a:ext cx="1066800" cy="2247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0" idx="3"/>
            <a:endCxn id="0" idx="1"/>
          </p:cNvCxnSpPr>
          <p:nvPr/>
        </p:nvCxnSpPr>
        <p:spPr>
          <a:xfrm>
            <a:off x="2286000" y="23622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0" idx="3"/>
            <a:endCxn id="0" idx="1"/>
          </p:cNvCxnSpPr>
          <p:nvPr/>
        </p:nvCxnSpPr>
        <p:spPr>
          <a:xfrm>
            <a:off x="5486400" y="23622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0" idx="0"/>
            <a:endCxn id="7" idx="1"/>
          </p:cNvCxnSpPr>
          <p:nvPr/>
        </p:nvCxnSpPr>
        <p:spPr>
          <a:xfrm rot="5400000" flipH="1" flipV="1">
            <a:off x="1847850" y="3295650"/>
            <a:ext cx="1219200" cy="2247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0" idx="0"/>
            <a:endCxn id="7" idx="2"/>
          </p:cNvCxnSpPr>
          <p:nvPr/>
        </p:nvCxnSpPr>
        <p:spPr>
          <a:xfrm rot="5400000" flipH="1" flipV="1">
            <a:off x="3962401" y="4762500"/>
            <a:ext cx="1143000" cy="3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0" idx="3"/>
          </p:cNvCxnSpPr>
          <p:nvPr/>
        </p:nvCxnSpPr>
        <p:spPr>
          <a:xfrm>
            <a:off x="2286000" y="5410200"/>
            <a:ext cx="12954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0" idx="3"/>
            <a:endCxn id="9" idx="1"/>
          </p:cNvCxnSpPr>
          <p:nvPr/>
        </p:nvCxnSpPr>
        <p:spPr>
          <a:xfrm flipV="1">
            <a:off x="5486400" y="5486400"/>
            <a:ext cx="13716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0" idx="2"/>
            <a:endCxn id="7" idx="3"/>
          </p:cNvCxnSpPr>
          <p:nvPr/>
        </p:nvCxnSpPr>
        <p:spPr>
          <a:xfrm rot="5400000">
            <a:off x="6076950" y="2152650"/>
            <a:ext cx="1066800" cy="2247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9" idx="0"/>
            <a:endCxn id="7" idx="3"/>
          </p:cNvCxnSpPr>
          <p:nvPr/>
        </p:nvCxnSpPr>
        <p:spPr>
          <a:xfrm rot="16200000" flipV="1">
            <a:off x="6000750" y="3295650"/>
            <a:ext cx="1295400" cy="2324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0" idx="2"/>
            <a:endCxn id="7" idx="0"/>
          </p:cNvCxnSpPr>
          <p:nvPr/>
        </p:nvCxnSpPr>
        <p:spPr>
          <a:xfrm rot="5400000">
            <a:off x="4191001" y="3086100"/>
            <a:ext cx="685800" cy="3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381000" y="1981200"/>
            <a:ext cx="1905000" cy="762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/>
              <a:t>МЕТАЛЛ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81400" y="1981200"/>
            <a:ext cx="1905000" cy="7620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/>
              <a:t>ОСНОВНЫЙ</a:t>
            </a:r>
          </a:p>
          <a:p>
            <a:pPr algn="ctr" eaLnBrk="0" hangingPunct="0">
              <a:defRPr/>
            </a:pPr>
            <a:r>
              <a:rPr lang="ru-RU" dirty="0"/>
              <a:t>ОКСИД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781800" y="1981200"/>
            <a:ext cx="1905000" cy="762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/>
              <a:t>ОСНОВАНИЕ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81400" y="3429000"/>
            <a:ext cx="1905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/>
              <a:t>СОЛЬ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1000" y="5029200"/>
            <a:ext cx="1905000" cy="762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/>
              <a:t>НЕМЕТАЛЛ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81400" y="5334000"/>
            <a:ext cx="1905000" cy="762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/>
              <a:t>КИСЛОТНЫЙ</a:t>
            </a:r>
          </a:p>
          <a:p>
            <a:pPr algn="ctr" eaLnBrk="0" hangingPunct="0">
              <a:defRPr/>
            </a:pPr>
            <a:r>
              <a:rPr lang="ru-RU" dirty="0"/>
              <a:t>ОКСИД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58000" y="5105400"/>
            <a:ext cx="1905000" cy="762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/>
              <a:t>КИСЛОТА</a:t>
            </a:r>
          </a:p>
        </p:txBody>
      </p:sp>
      <p:sp>
        <p:nvSpPr>
          <p:cNvPr id="38" name="Двойная стрелка вверх/вниз 37"/>
          <p:cNvSpPr/>
          <p:nvPr/>
        </p:nvSpPr>
        <p:spPr>
          <a:xfrm>
            <a:off x="762000" y="3124200"/>
            <a:ext cx="914400" cy="1447800"/>
          </a:xfrm>
          <a:prstGeom prst="up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4400" dirty="0"/>
              <a:t>+</a:t>
            </a:r>
          </a:p>
        </p:txBody>
      </p:sp>
      <p:sp>
        <p:nvSpPr>
          <p:cNvPr id="39" name="Двойная стрелка вверх/вниз 38"/>
          <p:cNvSpPr/>
          <p:nvPr/>
        </p:nvSpPr>
        <p:spPr>
          <a:xfrm>
            <a:off x="7391400" y="3124200"/>
            <a:ext cx="914400" cy="1447800"/>
          </a:xfrm>
          <a:prstGeom prst="up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4400" dirty="0"/>
              <a:t>+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276</TotalTime>
  <Words>282</Words>
  <Application>Microsoft Office PowerPoint</Application>
  <PresentationFormat>Экран (4:3)</PresentationFormat>
  <Paragraphs>131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Презентация к уроку по химии в 8 классе  </vt:lpstr>
      <vt:lpstr>Цель урока: рассмотреть</vt:lpstr>
      <vt:lpstr>Классификация неорганических веществ</vt:lpstr>
      <vt:lpstr>Классификация оксидов</vt:lpstr>
      <vt:lpstr>Классификация кислот</vt:lpstr>
      <vt:lpstr>Классификация оснований</vt:lpstr>
      <vt:lpstr>Классификация солей по составу</vt:lpstr>
      <vt:lpstr>Генетическая связь между классами  неорганических соединений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Жуковский А.Н.</dc:creator>
  <cp:lastModifiedBy>Ученик</cp:lastModifiedBy>
  <cp:revision>49</cp:revision>
  <cp:lastPrinted>1601-01-01T00:00:00Z</cp:lastPrinted>
  <dcterms:created xsi:type="dcterms:W3CDTF">1601-01-01T00:00:00Z</dcterms:created>
  <dcterms:modified xsi:type="dcterms:W3CDTF">2012-07-06T22:41:52Z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