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5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8" r:id="rId19"/>
    <p:sldId id="287" r:id="rId20"/>
    <p:sldId id="285" r:id="rId21"/>
    <p:sldId id="279" r:id="rId22"/>
    <p:sldId id="280" r:id="rId23"/>
    <p:sldId id="281" r:id="rId24"/>
    <p:sldId id="282" r:id="rId25"/>
    <p:sldId id="275" r:id="rId26"/>
    <p:sldId id="276" r:id="rId27"/>
    <p:sldId id="277" r:id="rId28"/>
    <p:sldId id="284" r:id="rId29"/>
    <p:sldId id="286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5D9C-7601-4C51-B8A4-85C0A2D37FD1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59975-BFC2-4F09-9716-C9AE1CAEE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9975-BFC2-4F09-9716-C9AE1CAEE2B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7EFA-CDBF-4BB5-8D3F-796E2A7B5804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8A2-CA84-4825-A078-18AEE34E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7EFA-CDBF-4BB5-8D3F-796E2A7B5804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8A2-CA84-4825-A078-18AEE34E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7EFA-CDBF-4BB5-8D3F-796E2A7B5804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8A2-CA84-4825-A078-18AEE34E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7EFA-CDBF-4BB5-8D3F-796E2A7B5804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8A2-CA84-4825-A078-18AEE34E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7EFA-CDBF-4BB5-8D3F-796E2A7B5804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8A2-CA84-4825-A078-18AEE34E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7EFA-CDBF-4BB5-8D3F-796E2A7B5804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8A2-CA84-4825-A078-18AEE34E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7EFA-CDBF-4BB5-8D3F-796E2A7B5804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8A2-CA84-4825-A078-18AEE34E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7EFA-CDBF-4BB5-8D3F-796E2A7B5804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8A2-CA84-4825-A078-18AEE34E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7EFA-CDBF-4BB5-8D3F-796E2A7B5804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8A2-CA84-4825-A078-18AEE34E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7EFA-CDBF-4BB5-8D3F-796E2A7B5804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8A2-CA84-4825-A078-18AEE34E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7EFA-CDBF-4BB5-8D3F-796E2A7B5804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8A2-CA84-4825-A078-18AEE34E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A7EFA-CDBF-4BB5-8D3F-796E2A7B5804}" type="datetimeFigureOut">
              <a:rPr lang="ru-RU" smtClean="0"/>
              <a:pPr/>
              <a:t>15.02.2009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848A2-CA84-4825-A078-18AEE34E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хрусталь2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285728"/>
            <a:ext cx="8286808" cy="6000792"/>
          </a:xfrm>
        </p:spPr>
      </p:pic>
      <p:sp>
        <p:nvSpPr>
          <p:cNvPr id="10" name="TextBox 9"/>
          <p:cNvSpPr txBox="1"/>
          <p:nvPr/>
        </p:nvSpPr>
        <p:spPr>
          <a:xfrm>
            <a:off x="1428728" y="5715016"/>
            <a:ext cx="66373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Прозрачный шар, сверкающий на Солнце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чистотой холодной ключевой воды,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Диоксид кремния в жизни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живых организмов</a:t>
            </a:r>
            <a:endParaRPr lang="ru-RU" dirty="0"/>
          </a:p>
        </p:txBody>
      </p:sp>
      <p:pic>
        <p:nvPicPr>
          <p:cNvPr id="4" name="Содержимое 3" descr="губки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6248" y="1714488"/>
            <a:ext cx="4572000" cy="4500594"/>
          </a:xfrm>
        </p:spPr>
      </p:pic>
      <p:pic>
        <p:nvPicPr>
          <p:cNvPr id="5" name="Рисунок 4" descr="диот водр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928802"/>
            <a:ext cx="2643206" cy="4357718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Диоксид кремния в жизни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живых организмов</a:t>
            </a:r>
            <a:endParaRPr lang="ru-RU" dirty="0"/>
          </a:p>
        </p:txBody>
      </p:sp>
      <p:pic>
        <p:nvPicPr>
          <p:cNvPr id="4" name="Содержимое 3" descr="яйца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2143116"/>
            <a:ext cx="3857652" cy="3557585"/>
          </a:xfrm>
        </p:spPr>
      </p:pic>
      <p:pic>
        <p:nvPicPr>
          <p:cNvPr id="5" name="Рисунок 4" descr="перья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785926"/>
            <a:ext cx="4214842" cy="4329110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Диоксид кремния в жизни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живых организмов</a:t>
            </a:r>
            <a:endParaRPr lang="ru-RU" dirty="0"/>
          </a:p>
        </p:txBody>
      </p:sp>
      <p:pic>
        <p:nvPicPr>
          <p:cNvPr id="4" name="Содержимое 3" descr="глаз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1571612"/>
            <a:ext cx="6929486" cy="4857784"/>
          </a:xfr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Строение диоксида кремния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ремний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7422" y="1571612"/>
            <a:ext cx="4500593" cy="3429024"/>
          </a:xfrm>
        </p:spPr>
      </p:pic>
      <p:sp>
        <p:nvSpPr>
          <p:cNvPr id="5" name="TextBox 4"/>
          <p:cNvSpPr txBox="1"/>
          <p:nvPr/>
        </p:nvSpPr>
        <p:spPr>
          <a:xfrm>
            <a:off x="500034" y="5143512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5214950"/>
            <a:ext cx="70485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имеет полимерное строение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кристаллической решеткой атомного типа.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Физические свойства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есок.bmp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472" y="1857364"/>
            <a:ext cx="3500462" cy="42148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твердое, тугоплавкое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вещество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растворимое в воде.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Химические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→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→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→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CaSiO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CO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↑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1643050"/>
            <a:ext cx="357190" cy="55721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2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Химические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+ F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→ SiF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+ O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+ 4HF(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 → SiF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+ 2H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+ 6HF(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 → H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[SiF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] + 2 H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гексафторкремниевая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кислота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реакция лежит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основе процесса травления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стекла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Применение диоксида кремния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текло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643050"/>
            <a:ext cx="1928826" cy="1714512"/>
          </a:xfrm>
        </p:spPr>
      </p:pic>
      <p:pic>
        <p:nvPicPr>
          <p:cNvPr id="7" name="Рисунок 6" descr="стекло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071546"/>
            <a:ext cx="3429024" cy="2571768"/>
          </a:xfrm>
          <a:prstGeom prst="rect">
            <a:avLst/>
          </a:prstGeom>
        </p:spPr>
      </p:pic>
      <p:pic>
        <p:nvPicPr>
          <p:cNvPr id="8" name="Рисунок 7" descr="стекло2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4000504"/>
            <a:ext cx="3786214" cy="2571768"/>
          </a:xfrm>
          <a:prstGeom prst="rect">
            <a:avLst/>
          </a:prstGeom>
        </p:spPr>
      </p:pic>
      <p:pic>
        <p:nvPicPr>
          <p:cNvPr id="9" name="Рисунок 8" descr="стекло4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4143380"/>
            <a:ext cx="1643074" cy="2033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3108" y="6072206"/>
            <a:ext cx="3858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Производство стекла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3571876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O·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СaO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·SiO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ОАО “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Саратовстекло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хруст3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428736"/>
            <a:ext cx="1714512" cy="2071702"/>
          </a:xfrm>
        </p:spPr>
      </p:pic>
      <p:pic>
        <p:nvPicPr>
          <p:cNvPr id="5" name="Рисунок 4" descr="хруст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572008"/>
            <a:ext cx="2071702" cy="1857388"/>
          </a:xfrm>
          <a:prstGeom prst="rect">
            <a:avLst/>
          </a:prstGeom>
        </p:spPr>
      </p:pic>
      <p:pic>
        <p:nvPicPr>
          <p:cNvPr id="6" name="Рисунок 5" descr="хруст7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1285860"/>
            <a:ext cx="1681167" cy="2214578"/>
          </a:xfrm>
          <a:prstGeom prst="rect">
            <a:avLst/>
          </a:prstGeom>
        </p:spPr>
      </p:pic>
      <p:pic>
        <p:nvPicPr>
          <p:cNvPr id="7" name="Рисунок 6" descr="хруст4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4357694"/>
            <a:ext cx="2214578" cy="2071702"/>
          </a:xfrm>
          <a:prstGeom prst="rect">
            <a:avLst/>
          </a:prstGeom>
        </p:spPr>
      </p:pic>
      <p:pic>
        <p:nvPicPr>
          <p:cNvPr id="8" name="Рисунок 7" descr="хруст6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2428868"/>
            <a:ext cx="2357454" cy="23574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5857892"/>
            <a:ext cx="4069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Саратовский хрусталь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Стекло и изделия из стекла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Коробка 1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Кварц  SiO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2    </a:t>
            </a:r>
          </a:p>
          <a:p>
            <a:pPr marL="457200" indent="-457200">
              <a:buAutoNum type="arabicPeriod" startAt="2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Мел   CaCO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457200" indent="-457200">
              <a:buAutoNum type="arabicPeriod" startAt="3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Полевой шпат</a:t>
            </a:r>
          </a:p>
          <a:p>
            <a:pPr marL="457200" indent="-457200">
              <a:buAutoNum type="arabicPeriod" startAt="3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Магнезит </a:t>
            </a:r>
          </a:p>
          <a:p>
            <a:pPr marL="457200" indent="-457200">
              <a:buAutoNum type="arabicPeriod" startAt="3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Барит</a:t>
            </a:r>
          </a:p>
          <a:p>
            <a:pPr marL="457200" indent="-457200">
              <a:buAutoNum type="arabicPeriod" startAt="3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Криолит</a:t>
            </a:r>
          </a:p>
          <a:p>
            <a:pPr marL="457200" indent="-457200">
              <a:buAutoNum type="arabicPeriod" startAt="3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Кремнефтористый натрий</a:t>
            </a:r>
          </a:p>
          <a:p>
            <a:pPr marL="457200" indent="-457200">
              <a:buAutoNum type="arabicPeriod" startAt="3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Сера</a:t>
            </a:r>
          </a:p>
          <a:p>
            <a:pPr marL="457200" indent="-457200">
              <a:buAutoNum type="arabicPeriod" startAt="3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Соединения железа (гематит)</a:t>
            </a:r>
          </a:p>
          <a:p>
            <a:pPr marL="457200" indent="-457200">
              <a:buAutoNum type="arabicPeriod" startAt="3"/>
            </a:pPr>
            <a:endParaRPr lang="ru-RU" i="1" baseline="-25000" dirty="0" smtClean="0"/>
          </a:p>
          <a:p>
            <a:pPr marL="457200" indent="-457200">
              <a:buNone/>
            </a:pPr>
            <a:endParaRPr lang="ru-RU" baseline="-25000" dirty="0" smtClean="0"/>
          </a:p>
          <a:p>
            <a:pPr marL="457200" indent="-45720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Коробка 2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Проба стекла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 Оконное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 Узорчатое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14. Зеркало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15. Предметное стекло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16. Покровное стекло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17. Стеклонить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18. Стеклоткань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19. Стеклотекстолит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Оптиковолокно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ре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00042"/>
            <a:ext cx="7858180" cy="5857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5929330"/>
            <a:ext cx="5989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Чистый песок на берегу моря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М.В.Ломоносов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ломоносов.bmp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18638" y="1600200"/>
            <a:ext cx="3315724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Создал  первую химическую лабораторию в России, в которой ставил эксперименты и изучал свойства веществ, в том числе и стекла. Проделав со стеклом четыре тысячи опытов, ученый нашел способы улучить его качество. Его перу принадлежит и большой труд, посвященный стеклу, и поэма о стекле.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заика2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42852"/>
            <a:ext cx="8286808" cy="6572296"/>
          </a:xfrm>
        </p:spPr>
      </p:pic>
      <p:sp>
        <p:nvSpPr>
          <p:cNvPr id="5" name="TextBox 4"/>
          <p:cNvSpPr txBox="1"/>
          <p:nvPr/>
        </p:nvSpPr>
        <p:spPr>
          <a:xfrm>
            <a:off x="2143108" y="6000768"/>
            <a:ext cx="4553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«Полтавская баталия»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«Полтавская баталия»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азаика3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285860"/>
            <a:ext cx="8215370" cy="5429288"/>
          </a:xfr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Портрет Петра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азаика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3174" y="1428736"/>
            <a:ext cx="3786214" cy="5214974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ОАО “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Вольскцемент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цемент2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214422"/>
            <a:ext cx="5786478" cy="4786346"/>
          </a:xfrm>
        </p:spPr>
      </p:pic>
      <p:pic>
        <p:nvPicPr>
          <p:cNvPr id="5" name="Рисунок 4" descr="цемент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3500438"/>
            <a:ext cx="1714512" cy="2428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98110" y="6072206"/>
            <a:ext cx="254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·AI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·2SiO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диоксида кремни</a:t>
            </a:r>
            <a:endParaRPr lang="ru-RU" dirty="0"/>
          </a:p>
        </p:txBody>
      </p:sp>
      <p:pic>
        <p:nvPicPr>
          <p:cNvPr id="4" name="Содержимое 3" descr="фарфор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714488"/>
            <a:ext cx="2143140" cy="1643074"/>
          </a:xfrm>
        </p:spPr>
      </p:pic>
      <p:pic>
        <p:nvPicPr>
          <p:cNvPr id="5" name="Рисунок 4" descr="фаянс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929066"/>
            <a:ext cx="2500330" cy="2071702"/>
          </a:xfrm>
          <a:prstGeom prst="rect">
            <a:avLst/>
          </a:prstGeom>
        </p:spPr>
      </p:pic>
      <p:pic>
        <p:nvPicPr>
          <p:cNvPr id="6" name="Рисунок 5" descr="фаянс2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1928802"/>
            <a:ext cx="28575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728" y="3357562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фарфор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6143644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фаянс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50" y="6000768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фаянс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диоксида кремни</a:t>
            </a:r>
            <a:endParaRPr lang="ru-RU" dirty="0"/>
          </a:p>
        </p:txBody>
      </p:sp>
      <p:pic>
        <p:nvPicPr>
          <p:cNvPr id="4" name="Содержимое 3" descr="кирпич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2643182"/>
            <a:ext cx="2857520" cy="2786082"/>
          </a:xfrm>
        </p:spPr>
      </p:pic>
      <p:pic>
        <p:nvPicPr>
          <p:cNvPr id="6" name="Рисунок 5" descr="керамика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428736"/>
            <a:ext cx="3333750" cy="5214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5786454"/>
            <a:ext cx="329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Силикатный кирпич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6215082"/>
            <a:ext cx="2635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Керамическая ваза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диоксида кремни</a:t>
            </a:r>
            <a:endParaRPr lang="ru-RU" dirty="0"/>
          </a:p>
        </p:txBody>
      </p:sp>
      <p:pic>
        <p:nvPicPr>
          <p:cNvPr id="6" name="Содержимое 5" descr="дом2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7" y="1500174"/>
            <a:ext cx="7215238" cy="4643469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714744" y="2357430"/>
            <a:ext cx="1785950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диоксид кремния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57166"/>
            <a:ext cx="3429024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Оксид кремния (VI) в природе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встречается в свободном виде: кварц, песок; входит в состав минералов и горных пород (гранит, горный хрусталь,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раух-топаз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сердолик, аметист).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214290"/>
            <a:ext cx="3071834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214810" y="214290"/>
            <a:ext cx="299689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Химическое строение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SiO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имеет полимерное строение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SiO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кристаллической решеткой атомного типа.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857628"/>
            <a:ext cx="3714776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F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→ SiF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+ 4HF(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→ SiF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+ 6HF(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→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[SiF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 + 2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14282" y="3857628"/>
            <a:ext cx="34290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Химические свойства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SiO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+ 2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NaOH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→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SiO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SiO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→ CaSiO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SiO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K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→ K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SiO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CO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↑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2357430"/>
            <a:ext cx="2571768" cy="1271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Физические свойства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твердое, тугоплавкое вещество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растворимое в воде.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4500570"/>
            <a:ext cx="3214710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Применение диоксида кремния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Производство стекла, цемента, керамики, бетона, строительных блоков и т.д.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5298" grpId="0"/>
      <p:bldP spid="8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Оксид кремния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V) называют: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а) алмаз;   б) кварц;    в) кокс;    г) антрацит.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У оксида кремния </a:t>
            </a: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cap="small" dirty="0" err="1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кристаллическая решетка:        а) атомная;    б) ионная;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в) молекулярная;      г) металлическая.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Оксид кремния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реагировать со всеми веществами пары: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а) вода, соляная кислота;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б)оксид серы(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 оксид кальция;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в) серная кислота, оксид углерода </a:t>
            </a: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cap="small" dirty="0" err="1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г) оксид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гидроксид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натрия.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ный хрусталь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571480"/>
            <a:ext cx="7858180" cy="5786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5715016"/>
            <a:ext cx="7072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Красиво ограненные груды горного хрусталя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рево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00042"/>
            <a:ext cx="8072494" cy="5929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6334780"/>
            <a:ext cx="6947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Окаменелое дерево, превращенное в камень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удие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85728"/>
            <a:ext cx="7786742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6334780"/>
            <a:ext cx="6365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Грубо обработанные наконечник стрелы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Диоксид кремния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нашей жизни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Рассыльнова О.Н.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высшей квалификационной категории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есок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1714512" cy="2357454"/>
          </a:xfrm>
          <a:prstGeom prst="rect">
            <a:avLst/>
          </a:prstGeom>
        </p:spPr>
      </p:pic>
      <p:pic>
        <p:nvPicPr>
          <p:cNvPr id="5" name="Рисунок 4" descr="радиолярии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285728"/>
            <a:ext cx="2071702" cy="2643206"/>
          </a:xfrm>
          <a:prstGeom prst="rect">
            <a:avLst/>
          </a:prstGeom>
        </p:spPr>
      </p:pic>
      <p:pic>
        <p:nvPicPr>
          <p:cNvPr id="7" name="Рисунок 6" descr="кирпич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082" y="5072074"/>
            <a:ext cx="1785918" cy="1547816"/>
          </a:xfrm>
          <a:prstGeom prst="rect">
            <a:avLst/>
          </a:prstGeom>
        </p:spPr>
      </p:pic>
      <p:pic>
        <p:nvPicPr>
          <p:cNvPr id="8" name="Рисунок 7" descr="хруст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5072074"/>
            <a:ext cx="1566864" cy="15001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9058" y="1071546"/>
            <a:ext cx="14287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714744" y="642918"/>
            <a:ext cx="14287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SiO</a:t>
            </a:r>
            <a:r>
              <a:rPr kumimoji="0" lang="en-US" sz="4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рем5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еий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Диоксид кремния в жизни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живых организмов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лаки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4216" y="1600200"/>
            <a:ext cx="6815568" cy="4525963"/>
          </a:xfr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603</Words>
  <Application>Microsoft Office PowerPoint</Application>
  <PresentationFormat>Экран (4:3)</PresentationFormat>
  <Paragraphs>144</Paragraphs>
  <Slides>30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Диоксид кремния  в нашей жизни</vt:lpstr>
      <vt:lpstr>Слайд 7</vt:lpstr>
      <vt:lpstr>Слайд 8</vt:lpstr>
      <vt:lpstr>Диоксид кремния в жизни  живых организмов</vt:lpstr>
      <vt:lpstr>Диоксид кремния в жизни  живых организмов</vt:lpstr>
      <vt:lpstr>Диоксид кремния в жизни  живых организмов</vt:lpstr>
      <vt:lpstr>Диоксид кремния в жизни  живых организмов</vt:lpstr>
      <vt:lpstr>Строение диоксида кремния</vt:lpstr>
      <vt:lpstr>Физические свойства</vt:lpstr>
      <vt:lpstr>Химические свойства</vt:lpstr>
      <vt:lpstr>Химические свойства</vt:lpstr>
      <vt:lpstr>Применение диоксида кремния </vt:lpstr>
      <vt:lpstr>ОАО “Саратовстекло”</vt:lpstr>
      <vt:lpstr>Стекло и изделия из стекла</vt:lpstr>
      <vt:lpstr>М.В.Ломоносов</vt:lpstr>
      <vt:lpstr>Слайд 21</vt:lpstr>
      <vt:lpstr>«Полтавская баталия»</vt:lpstr>
      <vt:lpstr>Портрет Петра I</vt:lpstr>
      <vt:lpstr>ОАО “Вольскцемент”</vt:lpstr>
      <vt:lpstr>Применение диоксида кремни</vt:lpstr>
      <vt:lpstr>Применение диоксида кремни</vt:lpstr>
      <vt:lpstr>Применение диоксида кремни</vt:lpstr>
      <vt:lpstr>Слайд 28</vt:lpstr>
      <vt:lpstr>Слайд 29</vt:lpstr>
      <vt:lpstr>Слайд 30</vt:lpstr>
    </vt:vector>
  </TitlesOfParts>
  <Company>321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33</cp:revision>
  <dcterms:created xsi:type="dcterms:W3CDTF">2009-01-27T15:54:59Z</dcterms:created>
  <dcterms:modified xsi:type="dcterms:W3CDTF">2009-02-15T15:13:52Z</dcterms:modified>
</cp:coreProperties>
</file>