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7102475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35B33-5487-4929-8890-317143362796}" type="datetimeFigureOut">
              <a:rPr lang="ru-RU" smtClean="0"/>
              <a:t>03.07.2011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88FC3-C02F-4338-BFDC-B7A29AE6EB3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8FC3-C02F-4338-BFDC-B7A29AE6EB31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B9CE90-F07C-4D13-B401-8E29EC5160B2}" type="datetimeFigureOut">
              <a:rPr lang="ru-RU" smtClean="0"/>
              <a:pPr/>
              <a:t>03.07.2011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EF0DBC-FD56-4873-9884-524F129F94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B9CE90-F07C-4D13-B401-8E29EC5160B2}" type="datetimeFigureOut">
              <a:rPr lang="ru-RU" smtClean="0"/>
              <a:pPr/>
              <a:t>03.07.2011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EF0DBC-FD56-4873-9884-524F129F9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B9CE90-F07C-4D13-B401-8E29EC5160B2}" type="datetimeFigureOut">
              <a:rPr lang="ru-RU" smtClean="0"/>
              <a:pPr/>
              <a:t>03.07.2011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EF0DBC-FD56-4873-9884-524F129F9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B9CE90-F07C-4D13-B401-8E29EC5160B2}" type="datetimeFigureOut">
              <a:rPr lang="ru-RU" smtClean="0"/>
              <a:pPr/>
              <a:t>03.07.2011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EF0DBC-FD56-4873-9884-524F129F9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B9CE90-F07C-4D13-B401-8E29EC5160B2}" type="datetimeFigureOut">
              <a:rPr lang="ru-RU" smtClean="0"/>
              <a:pPr/>
              <a:t>03.07.2011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EF0DBC-FD56-4873-9884-524F129F94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B9CE90-F07C-4D13-B401-8E29EC5160B2}" type="datetimeFigureOut">
              <a:rPr lang="ru-RU" smtClean="0"/>
              <a:pPr/>
              <a:t>03.07.2011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EF0DBC-FD56-4873-9884-524F129F9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B9CE90-F07C-4D13-B401-8E29EC5160B2}" type="datetimeFigureOut">
              <a:rPr lang="ru-RU" smtClean="0"/>
              <a:pPr/>
              <a:t>03.07.2011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EF0DBC-FD56-4873-9884-524F129F94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B9CE90-F07C-4D13-B401-8E29EC5160B2}" type="datetimeFigureOut">
              <a:rPr lang="ru-RU" smtClean="0"/>
              <a:pPr/>
              <a:t>03.07.2011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EF0DBC-FD56-4873-9884-524F129F9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B9CE90-F07C-4D13-B401-8E29EC5160B2}" type="datetimeFigureOut">
              <a:rPr lang="ru-RU" smtClean="0"/>
              <a:pPr/>
              <a:t>03.07.2011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EF0DBC-FD56-4873-9884-524F129F9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B9CE90-F07C-4D13-B401-8E29EC5160B2}" type="datetimeFigureOut">
              <a:rPr lang="ru-RU" smtClean="0"/>
              <a:pPr/>
              <a:t>03.07.2011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EF0DBC-FD56-4873-9884-524F129F9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4EB9CE90-F07C-4D13-B401-8E29EC5160B2}" type="datetimeFigureOut">
              <a:rPr lang="ru-RU" smtClean="0"/>
              <a:pPr/>
              <a:t>03.07.2011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7EF0DBC-FD56-4873-9884-524F129F9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EB9CE90-F07C-4D13-B401-8E29EC5160B2}" type="datetimeFigureOut">
              <a:rPr lang="ru-RU" smtClean="0"/>
              <a:pPr/>
              <a:t>03.07.2011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7EF0DBC-FD56-4873-9884-524F129F9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rugosvet.ru/enc/nauka_i_tehnika/matematika/INFORMATIKA.html" TargetMode="External"/><Relationship Id="rId3" Type="http://schemas.openxmlformats.org/officeDocument/2006/relationships/hyperlink" Target="http://www.hurtom.com/2008/03/08/khto-jak-stvoriv-mp3-format.html" TargetMode="External"/><Relationship Id="rId7" Type="http://schemas.openxmlformats.org/officeDocument/2006/relationships/hyperlink" Target="http://marklv.narod.ru/book/codir.htm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u.wikipedia.org/wiki/&#1050;&#1086;&#1076;&#1080;&#1088;&#1086;&#1074;&#1072;&#1085;&#1080;&#1077;" TargetMode="External"/><Relationship Id="rId11" Type="http://schemas.openxmlformats.org/officeDocument/2006/relationships/image" Target="../media/image13.gif"/><Relationship Id="rId5" Type="http://schemas.openxmlformats.org/officeDocument/2006/relationships/hyperlink" Target="http://eruditus.name/teorija/kodir_izmeren.html" TargetMode="External"/><Relationship Id="rId10" Type="http://schemas.openxmlformats.org/officeDocument/2006/relationships/hyperlink" Target="http://uchinfo.com.ua/inform/intro/intro2.htm" TargetMode="External"/><Relationship Id="rId4" Type="http://schemas.openxmlformats.org/officeDocument/2006/relationships/hyperlink" Target="http://datorika.info/kodesana.html" TargetMode="External"/><Relationship Id="rId9" Type="http://schemas.openxmlformats.org/officeDocument/2006/relationships/hyperlink" Target="http://www.mgopu.ru/PVU/2.1/theorInformatics/3.htm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3357562"/>
            <a:ext cx="7772400" cy="1975104"/>
          </a:xfrm>
        </p:spPr>
        <p:txBody>
          <a:bodyPr/>
          <a:lstStyle/>
          <a:p>
            <a:r>
              <a:rPr lang="uk-UA" sz="3600" dirty="0" smtClean="0"/>
              <a:t>Автор проекту:</a:t>
            </a:r>
            <a:br>
              <a:rPr lang="uk-UA" sz="3600" dirty="0" smtClean="0"/>
            </a:br>
            <a:r>
              <a:rPr lang="uk-UA" sz="3600" dirty="0" err="1" smtClean="0">
                <a:solidFill>
                  <a:srgbClr val="FF0000"/>
                </a:solidFill>
                <a:latin typeface="SkazkaForSerge" pitchFamily="18" charset="0"/>
              </a:rPr>
              <a:t>Богатирь</a:t>
            </a:r>
            <a:r>
              <a:rPr lang="uk-UA" sz="3600" dirty="0" smtClean="0">
                <a:solidFill>
                  <a:srgbClr val="FF0000"/>
                </a:solidFill>
                <a:latin typeface="SkazkaForSerge" pitchFamily="18" charset="0"/>
              </a:rPr>
              <a:t> Вадим Іванович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a_BremenCapsNr" pitchFamily="82" charset="-52"/>
              </a:rPr>
              <a:t>вчитель математики та інформатики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a_BremenCapsNr" pitchFamily="82" charset="-52"/>
              </a:rPr>
              <a:t> </a:t>
            </a:r>
            <a:r>
              <a:rPr lang="uk-UA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a_BremenCapsNr" pitchFamily="82" charset="-52"/>
              </a:rPr>
              <a:t>криничанської</a:t>
            </a: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a_BremenCapsNr" pitchFamily="82" charset="-52"/>
              </a:rPr>
              <a:t> </a:t>
            </a:r>
            <a:r>
              <a:rPr lang="uk-UA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a_BremenCapsNr" pitchFamily="82" charset="-52"/>
              </a:rPr>
              <a:t>сзш</a:t>
            </a: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a_BremenCapsNr" pitchFamily="82" charset="-52"/>
              </a:rPr>
              <a:t> №2;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a_BremenCapsNr" pitchFamily="82" charset="-52"/>
              </a:rPr>
              <a:t> </a:t>
            </a:r>
            <a:b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a_BremenCapsNr" pitchFamily="82" charset="-52"/>
              </a:rPr>
            </a:br>
            <a:r>
              <a:rPr lang="uk-UA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a_BremenCapsNr" pitchFamily="82" charset="-52"/>
              </a:rPr>
              <a:t>Криничанського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a_BremenCapsNr" pitchFamily="82" charset="-52"/>
              </a:rPr>
              <a:t> району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34000" endA="740" endPos="53000" dir="5400000" sy="-100000" algn="bl" rotWithShape="0"/>
              </a:effectLst>
              <a:latin typeface="a_BremenCapsNr" pitchFamily="8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928802"/>
            <a:ext cx="7772400" cy="1508760"/>
          </a:xfrm>
        </p:spPr>
        <p:txBody>
          <a:bodyPr/>
          <a:lstStyle/>
          <a:p>
            <a:pPr algn="ctr"/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Навчальний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проект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Чи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існує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код Да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Вінчі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?»</a:t>
            </a:r>
            <a:endParaRPr lang="ru-RU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ssl_lo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71602" y="5357826"/>
            <a:ext cx="1285884" cy="1285884"/>
          </a:xfrm>
          <a:prstGeom prst="roundRect">
            <a:avLst>
              <a:gd name="adj" fmla="val 16667"/>
            </a:avLst>
          </a:prstGeom>
          <a:ln w="34925">
            <a:solidFill>
              <a:srgbClr val="FFFF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5" name="Рисунок 4" descr="Вадим Богатырь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142852"/>
            <a:ext cx="2714644" cy="1858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8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8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31 0.01343 L 0.91702 0.04491 " pathEditMode="relative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8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1701 0.04491 L 0.1217 -0.7740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" y="-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8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71 -0.77407 L 0.86181 -0.77407 " pathEditMode="relative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8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181 -0.77353 L 0.53108 -0.6685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8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2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3643314"/>
            <a:ext cx="7772400" cy="2928958"/>
          </a:xfrm>
        </p:spPr>
        <p:txBody>
          <a:bodyPr/>
          <a:lstStyle/>
          <a:p>
            <a:pPr algn="ctr"/>
            <a:r>
              <a:rPr lang="ru-RU" sz="2000" dirty="0" smtClean="0"/>
              <a:t>- </a:t>
            </a:r>
            <a:r>
              <a:rPr lang="ru-RU" sz="2000" dirty="0" err="1" smtClean="0"/>
              <a:t>Вітрувіанська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людина</a:t>
            </a:r>
            <a:r>
              <a:rPr lang="ru-RU" sz="2000" dirty="0" smtClean="0"/>
              <a:t>; - </a:t>
            </a:r>
            <a:r>
              <a:rPr lang="ru-RU" sz="2000" dirty="0" err="1" smtClean="0"/>
              <a:t>шифрування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повідомлення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- </a:t>
            </a:r>
            <a:r>
              <a:rPr lang="ru-RU" sz="2000" dirty="0" err="1" smtClean="0"/>
              <a:t>дзеркальне</a:t>
            </a:r>
            <a:r>
              <a:rPr lang="ru-RU" sz="2000" dirty="0" smtClean="0"/>
              <a:t> письмо;  - Код Да В</a:t>
            </a:r>
            <a:r>
              <a:rPr lang="uk-UA" sz="2000" dirty="0" err="1" smtClean="0"/>
              <a:t>інчі</a:t>
            </a:r>
            <a:r>
              <a:rPr lang="uk-UA" sz="2000" dirty="0" smtClean="0"/>
              <a:t>;- </a:t>
            </a:r>
            <a:r>
              <a:rPr lang="uk-UA" sz="2000" dirty="0" err="1" smtClean="0"/>
              <a:t>“тайна</a:t>
            </a:r>
            <a:r>
              <a:rPr lang="uk-UA" sz="2000" dirty="0" smtClean="0"/>
              <a:t> </a:t>
            </a:r>
            <a:r>
              <a:rPr lang="uk-UA" sz="2000" dirty="0" err="1" smtClean="0"/>
              <a:t>вечеря”</a:t>
            </a:r>
            <a:r>
              <a:rPr lang="uk-UA" sz="2000" dirty="0" smtClean="0"/>
              <a:t>;</a:t>
            </a:r>
            <a:br>
              <a:rPr lang="uk-UA" sz="2000" dirty="0" smtClean="0"/>
            </a:br>
            <a:r>
              <a:rPr lang="uk-UA" sz="2000" dirty="0" smtClean="0"/>
              <a:t>- </a:t>
            </a:r>
            <a:r>
              <a:rPr lang="uk-UA" sz="2000" dirty="0" err="1" smtClean="0"/>
              <a:t>комп</a:t>
            </a:r>
            <a:r>
              <a:rPr lang="en-US" sz="2000" dirty="0" smtClean="0"/>
              <a:t>’</a:t>
            </a:r>
            <a:r>
              <a:rPr lang="uk-UA" sz="2000" dirty="0" err="1" smtClean="0"/>
              <a:t>ютерні</a:t>
            </a:r>
            <a:r>
              <a:rPr lang="uk-UA" sz="2000" dirty="0" smtClean="0"/>
              <a:t> та машинні коди. </a:t>
            </a:r>
            <a:br>
              <a:rPr lang="uk-UA" sz="2000" dirty="0" smtClean="0"/>
            </a:br>
            <a:r>
              <a:rPr lang="uk-UA" sz="3600" dirty="0" smtClean="0">
                <a:solidFill>
                  <a:srgbClr val="FF0000"/>
                </a:solidFill>
                <a:latin typeface="CreativeBlock BB" pitchFamily="34" charset="0"/>
              </a:rPr>
              <a:t>ЩО їх Поєднує?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vi-VN" sz="2000" dirty="0" smtClean="0"/>
              <a:t> </a:t>
            </a:r>
            <a:r>
              <a:rPr lang="vi-VN" sz="1800" dirty="0" smtClean="0">
                <a:solidFill>
                  <a:srgbClr val="FFFF00"/>
                </a:solidFill>
              </a:rPr>
              <a:t>Кодува́ння</a:t>
            </a:r>
            <a:r>
              <a:rPr lang="en-US" sz="1800" dirty="0" smtClean="0">
                <a:solidFill>
                  <a:srgbClr val="FFFF00"/>
                </a:solidFill>
                <a:latin typeface="Bookman Old Style" pitchFamily="18" charset="0"/>
              </a:rPr>
              <a:t>. </a:t>
            </a:r>
            <a:r>
              <a:rPr lang="vi-VN" sz="18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Ототожнювання символів чи груп символів одного коду з символами чи групами символів іншого коду або обробка певної інформації через знакову систему певного ко</a:t>
            </a:r>
            <a:r>
              <a:rPr lang="vi-VN" sz="18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ду</a:t>
            </a:r>
            <a:endParaRPr lang="ru-RU" sz="1800" i="1" dirty="0">
              <a:solidFill>
                <a:schemeClr val="accent2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1928802"/>
            <a:ext cx="3800476" cy="1643074"/>
          </a:xfrm>
        </p:spPr>
        <p:txBody>
          <a:bodyPr>
            <a:normAutofit fontScale="85000" lnSpcReduction="20000"/>
          </a:bodyPr>
          <a:lstStyle/>
          <a:p>
            <a:endParaRPr lang="ru-RU" sz="2400" b="1" dirty="0" smtClean="0">
              <a:solidFill>
                <a:srgbClr val="FFFF00"/>
              </a:solidFill>
              <a:latin typeface="a_BremenCapsNr" pitchFamily="82" charset="-52"/>
            </a:endParaRPr>
          </a:p>
          <a:p>
            <a:r>
              <a:rPr lang="ru-RU" sz="2400" b="1" dirty="0" err="1" smtClean="0">
                <a:solidFill>
                  <a:srgbClr val="FFFF00"/>
                </a:solidFill>
                <a:latin typeface="a_BremenCapsNr" pitchFamily="82" charset="-52"/>
              </a:rPr>
              <a:t>Спеціальна</a:t>
            </a:r>
            <a:r>
              <a:rPr lang="ru-RU" sz="2400" b="1" dirty="0" smtClean="0">
                <a:solidFill>
                  <a:srgbClr val="FFFF00"/>
                </a:solidFill>
                <a:latin typeface="a_BremenCapsNr" pitchFamily="82" charset="-52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a_BremenCapsNr" pitchFamily="82" charset="-52"/>
              </a:rPr>
              <a:t>мова</a:t>
            </a:r>
            <a:r>
              <a:rPr lang="ru-RU" sz="2400" b="1" dirty="0" smtClean="0">
                <a:solidFill>
                  <a:srgbClr val="FFFF00"/>
                </a:solidFill>
                <a:latin typeface="a_BremenCapsNr" pitchFamily="82" charset="-52"/>
              </a:rPr>
              <a:t>– </a:t>
            </a:r>
            <a:r>
              <a:rPr lang="ru-RU" sz="2400" b="1" dirty="0" err="1" smtClean="0">
                <a:solidFill>
                  <a:srgbClr val="FFFF00"/>
                </a:solidFill>
                <a:latin typeface="a_BremenCapsNr" pitchFamily="82" charset="-52"/>
              </a:rPr>
              <a:t>есперанто</a:t>
            </a:r>
            <a:r>
              <a:rPr lang="ru-RU" sz="2400" b="1" dirty="0" smtClean="0">
                <a:solidFill>
                  <a:srgbClr val="FFFF00"/>
                </a:solidFill>
                <a:latin typeface="a_BremenCapsNr" pitchFamily="82" charset="-52"/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  <a:latin typeface="a_BremenCapsNr" pitchFamily="82" charset="-52"/>
              </a:rPr>
              <a:t>морський</a:t>
            </a:r>
            <a:r>
              <a:rPr lang="ru-RU" sz="2400" b="1" dirty="0" smtClean="0">
                <a:solidFill>
                  <a:srgbClr val="FFFF00"/>
                </a:solidFill>
                <a:latin typeface="a_BremenCapsNr" pitchFamily="82" charset="-52"/>
              </a:rPr>
              <a:t> семафор,  азбука Морзе,  азбука Брайля для незрячих</a:t>
            </a:r>
            <a:endParaRPr lang="ru-RU" sz="2400" dirty="0" smtClean="0">
              <a:solidFill>
                <a:srgbClr val="FFFF00"/>
              </a:solidFill>
              <a:latin typeface="a_BremenCapsNr" pitchFamily="82" charset="-52"/>
            </a:endParaRP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" name="Picture 2" descr="j0409147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290"/>
            <a:ext cx="2239962" cy="14811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85728"/>
            <a:ext cx="2043451" cy="2873093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convex"/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7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7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6365428" cy="5292038"/>
          </a:xfrm>
        </p:spPr>
        <p:txBody>
          <a:bodyPr>
            <a:normAutofit/>
          </a:bodyPr>
          <a:lstStyle/>
          <a:p>
            <a:pPr algn="ctr"/>
            <a:r>
              <a:rPr lang="uk-UA" b="1" i="1" u="sng" dirty="0" smtClean="0">
                <a:solidFill>
                  <a:schemeClr val="accent1"/>
                </a:solidFill>
              </a:rPr>
              <a:t>Працюючи над проектом ви зможете  дати відповіді  на питання:</a:t>
            </a:r>
            <a:endParaRPr lang="uk-UA" dirty="0" smtClean="0">
              <a:solidFill>
                <a:schemeClr val="accent1"/>
              </a:solidFill>
            </a:endParaRPr>
          </a:p>
          <a:p>
            <a:r>
              <a:rPr lang="uk-UA" b="1" i="1" dirty="0" smtClean="0"/>
              <a:t>Яка історія </a:t>
            </a:r>
            <a:r>
              <a:rPr lang="uk-UA" b="1" i="1" dirty="0" err="1" smtClean="0"/>
              <a:t>винекнення</a:t>
            </a:r>
            <a:r>
              <a:rPr lang="uk-UA" b="1" i="1" dirty="0" smtClean="0"/>
              <a:t> кодування інформації? </a:t>
            </a:r>
            <a:endParaRPr lang="uk-UA" dirty="0" smtClean="0"/>
          </a:p>
          <a:p>
            <a:r>
              <a:rPr lang="uk-UA" b="1" i="1" dirty="0" smtClean="0"/>
              <a:t>Які  існують мови кодування?</a:t>
            </a:r>
            <a:endParaRPr lang="uk-UA" dirty="0" smtClean="0"/>
          </a:p>
          <a:p>
            <a:r>
              <a:rPr lang="uk-UA" b="1" i="1" dirty="0" smtClean="0"/>
              <a:t> Як кодується інформація в комп’ютері?</a:t>
            </a:r>
            <a:endParaRPr lang="uk-UA" dirty="0" smtClean="0"/>
          </a:p>
          <a:p>
            <a:r>
              <a:rPr lang="uk-UA" b="1" i="1" dirty="0" smtClean="0"/>
              <a:t>Як розвиток обчислювальної техніки впливає на зміни у сфері обробки інформації? </a:t>
            </a:r>
            <a:endParaRPr lang="uk-UA" dirty="0" smtClean="0"/>
          </a:p>
          <a:p>
            <a:r>
              <a:rPr lang="uk-UA" b="1" i="1" dirty="0" smtClean="0"/>
              <a:t>Які новини у сфері інформатизації  суспільства?</a:t>
            </a:r>
            <a:endParaRPr lang="uk-UA" dirty="0" smtClean="0"/>
          </a:p>
          <a:p>
            <a:r>
              <a:rPr lang="uk-UA" b="1" i="1" dirty="0" smtClean="0"/>
              <a:t>Які є види інформаційних технологій? </a:t>
            </a:r>
            <a:endParaRPr lang="uk-UA" dirty="0" smtClean="0"/>
          </a:p>
          <a:p>
            <a:r>
              <a:rPr lang="uk-UA" b="1" i="1" dirty="0" smtClean="0"/>
              <a:t>Які існують види обробки інформації? </a:t>
            </a:r>
            <a:endParaRPr lang="uk-UA" dirty="0" smtClean="0"/>
          </a:p>
          <a:p>
            <a:r>
              <a:rPr lang="uk-UA" b="1" i="1" dirty="0" smtClean="0"/>
              <a:t>Які сфери застосування інформаційних технологій?</a:t>
            </a:r>
            <a:endParaRPr lang="uk-UA" dirty="0" smtClean="0"/>
          </a:p>
          <a:p>
            <a:r>
              <a:rPr lang="uk-UA" b="1" i="1" dirty="0" smtClean="0"/>
              <a:t>Що таке </a:t>
            </a:r>
            <a:r>
              <a:rPr lang="en-US" b="1" i="1" dirty="0" smtClean="0"/>
              <a:t>ASCII?</a:t>
            </a:r>
            <a:endParaRPr lang="en-US" dirty="0" smtClean="0"/>
          </a:p>
          <a:p>
            <a:r>
              <a:rPr lang="en-US" dirty="0" smtClean="0"/>
              <a:t> </a:t>
            </a:r>
          </a:p>
          <a:p>
            <a:r>
              <a:rPr lang="uk-UA" dirty="0" smtClean="0"/>
              <a:t> </a:t>
            </a:r>
            <a:r>
              <a:rPr lang="uk-UA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CmDc1Cb" pitchFamily="82" charset="-52"/>
              </a:rPr>
              <a:t>робота груп                                                         </a:t>
            </a:r>
            <a:endParaRPr lang="ru-RU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ternaCmDc1Cb" pitchFamily="82" charset="-52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  <a:latin typeface="Segoe Script" pitchFamily="34" charset="0"/>
              </a:rPr>
              <a:t>Знайди</a:t>
            </a:r>
            <a:r>
              <a:rPr lang="ru-RU" dirty="0" smtClean="0">
                <a:solidFill>
                  <a:srgbClr val="FF0000"/>
                </a:solidFill>
                <a:latin typeface="Segoe Script" pitchFamily="34" charset="0"/>
              </a:rPr>
              <a:t>, </a:t>
            </a:r>
            <a:r>
              <a:rPr lang="uk-UA" dirty="0" smtClean="0">
                <a:solidFill>
                  <a:srgbClr val="FF0000"/>
                </a:solidFill>
                <a:latin typeface="Segoe Script" pitchFamily="34" charset="0"/>
              </a:rPr>
              <a:t>поміркуй, створи</a:t>
            </a:r>
            <a:endParaRPr lang="ru-RU" dirty="0">
              <a:solidFill>
                <a:srgbClr val="FF0000"/>
              </a:solidFill>
              <a:latin typeface="Segoe Script" pitchFamily="34" charset="0"/>
            </a:endParaRPr>
          </a:p>
        </p:txBody>
      </p:sp>
      <p:pic>
        <p:nvPicPr>
          <p:cNvPr id="4" name="Picture 3" descr="j0305853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4733382"/>
            <a:ext cx="1814514" cy="16579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 descr="800px-Baudot_Ta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1785926"/>
            <a:ext cx="2143108" cy="1607331"/>
          </a:xfrm>
          <a:prstGeom prst="rect">
            <a:avLst/>
          </a:prstGeom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Управляющая кнопка: сведения 5">
            <a:hlinkClick r:id="rId4" action="ppaction://hlinksldjump" highlightClick="1"/>
          </p:cNvPr>
          <p:cNvSpPr/>
          <p:nvPr/>
        </p:nvSpPr>
        <p:spPr>
          <a:xfrm>
            <a:off x="1285852" y="5857892"/>
            <a:ext cx="1000132" cy="50006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2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2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2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2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2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2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200"/>
                            </p:stCondLst>
                            <p:childTnLst>
                              <p:par>
                                <p:cTn id="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9200"/>
                            </p:stCondLst>
                            <p:childTnLst>
                              <p:par>
                                <p:cTn id="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200"/>
                            </p:stCondLst>
                            <p:childTnLst>
                              <p:par>
                                <p:cTn id="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200"/>
                            </p:stCondLst>
                            <p:childTnLst>
                              <p:par>
                                <p:cTn id="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200"/>
                            </p:stCondLst>
                            <p:childTnLst>
                              <p:par>
                                <p:cTn id="8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3200"/>
                            </p:stCondLst>
                            <p:childTnLst>
                              <p:par>
                                <p:cTn id="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975104"/>
          </a:xfrm>
        </p:spPr>
        <p:txBody>
          <a:bodyPr/>
          <a:lstStyle/>
          <a:p>
            <a:pPr algn="ctr"/>
            <a:r>
              <a:rPr lang="uk-UA" i="1" dirty="0" smtClean="0"/>
              <a:t>Розпочинаємо роботу в проекті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 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857364"/>
            <a:ext cx="7772400" cy="4214842"/>
          </a:xfrm>
        </p:spPr>
        <p:txBody>
          <a:bodyPr>
            <a:normAutofit/>
          </a:bodyPr>
          <a:lstStyle/>
          <a:p>
            <a:pPr algn="ctr"/>
            <a:r>
              <a:rPr lang="uk-UA" sz="2800" b="1" i="1" dirty="0" smtClean="0"/>
              <a:t>Це означає, що ви будете творчо та самостійно працювати в групах, досліджувати, обирати, опитувати, знаходити інформацію про різні способи кодування інформації, використовувати можливості комп’ютера, шукати матеріал в Інтернеті, представляти етапи своєї роботи у вигляді публікації, презентації, </a:t>
            </a:r>
            <a:r>
              <a:rPr lang="uk-UA" sz="2800" b="1" i="1" dirty="0" err="1" smtClean="0"/>
              <a:t>веб-сайту</a:t>
            </a:r>
            <a:r>
              <a:rPr lang="uk-UA" sz="2800" b="1" i="1" dirty="0" smtClean="0"/>
              <a:t>. </a:t>
            </a:r>
            <a:endParaRPr lang="uk-UA" sz="2800" dirty="0" smtClean="0"/>
          </a:p>
          <a:p>
            <a:r>
              <a:rPr lang="uk-UA" sz="2400" dirty="0" smtClean="0"/>
              <a:t> </a:t>
            </a:r>
          </a:p>
          <a:p>
            <a:endParaRPr lang="ru-RU" sz="2400" dirty="0"/>
          </a:p>
        </p:txBody>
      </p:sp>
      <p:pic>
        <p:nvPicPr>
          <p:cNvPr id="4" name="Рисунок 3" descr="www.cottoc.ru1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68" y="857232"/>
            <a:ext cx="1214446" cy="1020135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Osaka-Sans Serif" pitchFamily="2" charset="0"/>
              </a:rPr>
              <a:t>Створюємо групи</a:t>
            </a:r>
            <a:endParaRPr lang="ru-RU" sz="4800" dirty="0">
              <a:solidFill>
                <a:schemeClr val="accent3">
                  <a:lumMod val="60000"/>
                  <a:lumOff val="40000"/>
                </a:schemeClr>
              </a:solidFill>
              <a:latin typeface="Osaka-Sans Serif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357298"/>
            <a:ext cx="8072494" cy="4786346"/>
          </a:xfrm>
          <a:prstGeom prst="rect">
            <a:avLst/>
          </a:prstGeom>
        </p:spPr>
        <p:style>
          <a:lnRef idx="0">
            <a:schemeClr val="dk1"/>
          </a:lnRef>
          <a:fillRef idx="1002">
            <a:schemeClr val="lt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Навчальний</a:t>
            </a:r>
            <a:r>
              <a:rPr lang="ru-RU" sz="2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проект «</a:t>
            </a:r>
            <a:r>
              <a:rPr lang="ru-RU" sz="2000" b="1" i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Чи</a:t>
            </a:r>
            <a:r>
              <a:rPr lang="ru-RU" sz="2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000" b="1" i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існує</a:t>
            </a:r>
            <a:r>
              <a:rPr lang="ru-RU" sz="2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код Да </a:t>
            </a:r>
            <a:r>
              <a:rPr lang="ru-RU" sz="2000" b="1" i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Вінчі</a:t>
            </a:r>
            <a:r>
              <a:rPr lang="ru-RU" sz="2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?» </a:t>
            </a:r>
            <a:r>
              <a:rPr lang="ru-RU" sz="2000" b="1" i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призначений</a:t>
            </a:r>
            <a:r>
              <a:rPr lang="ru-RU" sz="2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для </a:t>
            </a:r>
            <a:r>
              <a:rPr lang="ru-RU" sz="2000" b="1" i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вивчення</a:t>
            </a:r>
            <a:r>
              <a:rPr lang="ru-RU" sz="2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теоретичного </a:t>
            </a:r>
            <a:r>
              <a:rPr lang="ru-RU" sz="2000" b="1" i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матеріалу</a:t>
            </a:r>
            <a:r>
              <a:rPr lang="ru-RU" sz="2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000" b="1" i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розділу</a:t>
            </a:r>
            <a:r>
              <a:rPr lang="ru-RU" sz="2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«</a:t>
            </a:r>
            <a:r>
              <a:rPr lang="ru-RU" sz="2000" b="1" i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Інформація</a:t>
            </a:r>
            <a:r>
              <a:rPr lang="ru-RU" sz="2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 </a:t>
            </a:r>
            <a:r>
              <a:rPr lang="ru-RU" sz="2000" b="1" i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Інформаційні</a:t>
            </a:r>
            <a:r>
              <a:rPr lang="ru-RU" sz="2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000" b="1" i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процеси</a:t>
            </a:r>
            <a:r>
              <a:rPr lang="ru-RU" sz="2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та </a:t>
            </a:r>
            <a:r>
              <a:rPr lang="ru-RU" sz="2000" b="1" i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системи</a:t>
            </a:r>
            <a:r>
              <a:rPr lang="ru-RU" sz="2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» предмету “</a:t>
            </a:r>
            <a:r>
              <a:rPr lang="ru-RU" sz="2000" b="1" i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Інформатика</a:t>
            </a:r>
            <a:r>
              <a:rPr lang="ru-RU" sz="2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” у 9 </a:t>
            </a:r>
            <a:r>
              <a:rPr lang="ru-RU" sz="2000" b="1" i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класі</a:t>
            </a:r>
            <a:r>
              <a:rPr lang="ru-RU" sz="2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endParaRPr lang="ru-RU" sz="2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2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 </a:t>
            </a:r>
            <a:r>
              <a:rPr lang="ru-RU" sz="2000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  </a:t>
            </a:r>
            <a:r>
              <a:rPr lang="ru-RU" sz="2000" b="1" i="1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Ви</a:t>
            </a:r>
            <a:r>
              <a:rPr lang="ru-RU" sz="2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 будете </a:t>
            </a:r>
            <a:r>
              <a:rPr lang="ru-RU" sz="2000" b="1" i="1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працювати</a:t>
            </a:r>
            <a:r>
              <a:rPr lang="ru-RU" sz="2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 над проектом на уроках  </a:t>
            </a:r>
            <a:r>
              <a:rPr lang="ru-RU" sz="2000" b="1" i="1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інформатики</a:t>
            </a:r>
            <a:r>
              <a:rPr lang="ru-RU" sz="2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 та </a:t>
            </a:r>
            <a:r>
              <a:rPr lang="ru-RU" sz="2000" b="1" i="1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вдома</a:t>
            </a:r>
            <a:r>
              <a:rPr lang="ru-RU" sz="2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 на </a:t>
            </a:r>
            <a:r>
              <a:rPr lang="ru-RU" sz="2000" b="1" i="1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протязі</a:t>
            </a:r>
            <a:r>
              <a:rPr lang="ru-RU" sz="2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 </a:t>
            </a:r>
            <a:r>
              <a:rPr lang="ru-RU" sz="28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6 </a:t>
            </a:r>
            <a:r>
              <a:rPr lang="ru-RU" sz="2000" b="1" i="1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тижнів</a:t>
            </a:r>
            <a:r>
              <a:rPr lang="ru-RU" sz="2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.</a:t>
            </a:r>
            <a:endParaRPr lang="ru-RU" sz="2000" dirty="0" smtClean="0">
              <a:ln>
                <a:solidFill>
                  <a:schemeClr val="tx2">
                    <a:lumMod val="50000"/>
                  </a:schemeClr>
                </a:solidFill>
              </a:ln>
            </a:endParaRPr>
          </a:p>
          <a:p>
            <a:pPr algn="ctr"/>
            <a:r>
              <a:rPr lang="ru-RU" sz="2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  У </a:t>
            </a:r>
            <a:r>
              <a:rPr lang="ru-RU" sz="2000" b="1" i="1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проекті</a:t>
            </a:r>
            <a:r>
              <a:rPr lang="ru-RU" sz="2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 </a:t>
            </a:r>
            <a:r>
              <a:rPr lang="ru-RU" sz="2000" b="1" i="1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беруть</a:t>
            </a:r>
            <a:r>
              <a:rPr lang="ru-RU" sz="2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 участь </a:t>
            </a:r>
            <a:r>
              <a:rPr lang="ru-RU" sz="2000" b="1" i="1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учні</a:t>
            </a:r>
            <a:r>
              <a:rPr lang="ru-RU" sz="2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  </a:t>
            </a:r>
            <a:r>
              <a:rPr lang="ru-RU" sz="28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9-А</a:t>
            </a:r>
            <a:r>
              <a:rPr lang="ru-RU" sz="2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класу</a:t>
            </a:r>
            <a:r>
              <a:rPr lang="ru-RU" sz="2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, </a:t>
            </a:r>
            <a:r>
              <a:rPr lang="ru-RU" sz="2000" b="1" i="1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які</a:t>
            </a:r>
            <a:r>
              <a:rPr lang="ru-RU" sz="2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 </a:t>
            </a:r>
            <a:r>
              <a:rPr lang="ru-RU" sz="2000" b="1" i="1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поділяються</a:t>
            </a:r>
            <a:r>
              <a:rPr lang="ru-RU" sz="2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 на </a:t>
            </a:r>
            <a:r>
              <a:rPr lang="ru-RU" sz="24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групи</a:t>
            </a:r>
            <a:r>
              <a:rPr lang="ru-RU" sz="2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.</a:t>
            </a:r>
            <a:endParaRPr lang="ru-RU" sz="2000" dirty="0" smtClean="0">
              <a:ln>
                <a:solidFill>
                  <a:schemeClr val="tx2">
                    <a:lumMod val="50000"/>
                  </a:schemeClr>
                </a:solidFill>
              </a:ln>
            </a:endParaRPr>
          </a:p>
          <a:p>
            <a:pPr algn="ctr"/>
            <a:r>
              <a:rPr lang="ru-RU" sz="2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· </a:t>
            </a:r>
            <a:r>
              <a:rPr lang="ru-RU" sz="2800" b="1" i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група</a:t>
            </a:r>
            <a:r>
              <a:rPr lang="ru-RU" sz="2800" b="1" i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№1</a:t>
            </a:r>
            <a:r>
              <a:rPr lang="ru-RU" sz="2400" b="1" i="1" u="sng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—”Теоретики”; </a:t>
            </a:r>
            <a:endParaRPr lang="ru-RU" sz="2400" dirty="0" smtClean="0">
              <a:ln>
                <a:solidFill>
                  <a:schemeClr val="tx2">
                    <a:lumMod val="50000"/>
                  </a:schemeClr>
                </a:solidFill>
              </a:ln>
            </a:endParaRPr>
          </a:p>
          <a:p>
            <a:pPr algn="ctr"/>
            <a:r>
              <a:rPr lang="ru-RU" sz="2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· </a:t>
            </a:r>
            <a:r>
              <a:rPr lang="ru-RU" sz="2800" b="1" i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група</a:t>
            </a:r>
            <a:r>
              <a:rPr lang="ru-RU" sz="2800" b="1" i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№2</a:t>
            </a:r>
            <a:r>
              <a:rPr lang="ru-RU" sz="2400" b="1" i="1" u="sng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—”Практики “</a:t>
            </a:r>
            <a:endParaRPr lang="ru-RU" sz="2400" dirty="0" smtClean="0">
              <a:ln>
                <a:solidFill>
                  <a:schemeClr val="tx2">
                    <a:lumMod val="50000"/>
                  </a:schemeClr>
                </a:solidFill>
              </a:ln>
            </a:endParaRPr>
          </a:p>
          <a:p>
            <a:pPr algn="ctr"/>
            <a:r>
              <a:rPr lang="ru-RU" sz="2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· </a:t>
            </a:r>
            <a:r>
              <a:rPr lang="ru-RU" sz="2800" b="1" i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група</a:t>
            </a:r>
            <a:r>
              <a:rPr lang="ru-RU" sz="2800" b="1" i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№3</a:t>
            </a:r>
            <a:r>
              <a:rPr lang="ru-RU" sz="2400" b="1" i="1" u="sng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-</a:t>
            </a:r>
            <a:r>
              <a:rPr lang="en-US" sz="2400" b="1" i="1" u="sng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 “</a:t>
            </a:r>
            <a:r>
              <a:rPr lang="ru-RU" sz="2400" b="1" i="1" u="sng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Аналітики</a:t>
            </a:r>
            <a:r>
              <a:rPr lang="ru-RU" sz="2400" b="1" i="1" u="sng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”;</a:t>
            </a:r>
            <a:endParaRPr lang="ru-RU" sz="2400" dirty="0" smtClean="0">
              <a:ln>
                <a:solidFill>
                  <a:schemeClr val="tx2">
                    <a:lumMod val="50000"/>
                  </a:schemeClr>
                </a:solidFill>
              </a:ln>
            </a:endParaRPr>
          </a:p>
          <a:p>
            <a:pPr algn="ctr"/>
            <a:r>
              <a:rPr lang="ru-RU" sz="2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 </a:t>
            </a:r>
            <a:endParaRPr lang="ru-RU" dirty="0" smtClean="0">
              <a:ln>
                <a:solidFill>
                  <a:schemeClr val="tx2">
                    <a:lumMod val="50000"/>
                  </a:schemeClr>
                </a:solidFill>
              </a:ln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6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42910" y="2071678"/>
            <a:ext cx="8286808" cy="4286280"/>
          </a:xfrm>
        </p:spPr>
        <p:txBody>
          <a:bodyPr/>
          <a:lstStyle/>
          <a:p>
            <a:r>
              <a:rPr lang="uk-UA" dirty="0" smtClean="0"/>
              <a:t>Кожна із груп працює над своїм питанням і виконує свою роботу ,а  саме:</a:t>
            </a:r>
          </a:p>
          <a:p>
            <a:r>
              <a:rPr lang="ru-RU" dirty="0" smtClean="0"/>
              <a:t>· </a:t>
            </a:r>
            <a:r>
              <a:rPr lang="ru-RU" b="1" i="1" u="sng" dirty="0" err="1" smtClean="0">
                <a:solidFill>
                  <a:srgbClr val="FF0000"/>
                </a:solidFill>
              </a:rPr>
              <a:t>група</a:t>
            </a:r>
            <a:r>
              <a:rPr lang="ru-RU" b="1" i="1" u="sng" dirty="0" smtClean="0">
                <a:solidFill>
                  <a:srgbClr val="FF0000"/>
                </a:solidFill>
              </a:rPr>
              <a:t> №1</a:t>
            </a:r>
            <a:r>
              <a:rPr lang="ru-RU" b="1" i="1" u="sng" dirty="0" smtClean="0"/>
              <a:t>—”Теоретики”:</a:t>
            </a:r>
          </a:p>
          <a:p>
            <a:r>
              <a:rPr lang="uk-UA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Займається </a:t>
            </a:r>
            <a:r>
              <a:rPr lang="uk-UA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пошуком інформації,яка розкриває  поняття кодування інформації та дасть відповіді на поставлені </a:t>
            </a:r>
            <a:r>
              <a:rPr lang="uk-UA" b="1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2" action="ppaction://hlinksldjump"/>
              </a:rPr>
              <a:t>питання(див </a:t>
            </a:r>
            <a:r>
              <a:rPr lang="uk-UA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2" action="ppaction://hlinksldjump"/>
              </a:rPr>
              <a:t>.слайд</a:t>
            </a:r>
            <a:r>
              <a:rPr lang="uk-UA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)</a:t>
            </a:r>
            <a:endParaRPr lang="ru-RU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ru-RU" dirty="0" smtClean="0"/>
              <a:t>· </a:t>
            </a:r>
            <a:r>
              <a:rPr lang="ru-RU" b="1" i="1" u="sng" dirty="0" err="1" smtClean="0">
                <a:solidFill>
                  <a:srgbClr val="FF0000"/>
                </a:solidFill>
              </a:rPr>
              <a:t>група</a:t>
            </a:r>
            <a:r>
              <a:rPr lang="ru-RU" b="1" i="1" u="sng" dirty="0" smtClean="0">
                <a:solidFill>
                  <a:srgbClr val="FF0000"/>
                </a:solidFill>
              </a:rPr>
              <a:t> №2</a:t>
            </a:r>
            <a:r>
              <a:rPr lang="ru-RU" b="1" i="1" u="sng" dirty="0" smtClean="0"/>
              <a:t>—”Практики “:</a:t>
            </a:r>
          </a:p>
          <a:p>
            <a:r>
              <a:rPr lang="uk-UA" b="1" dirty="0" smtClean="0">
                <a:solidFill>
                  <a:srgbClr val="FFFF00"/>
                </a:solidFill>
              </a:rPr>
              <a:t>Займається пошуком інформації, опрацьовує знайдену інформацію, створює сценарій майбутньої  презентації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/>
              <a:t>· </a:t>
            </a:r>
            <a:r>
              <a:rPr lang="ru-RU" b="1" i="1" u="sng" dirty="0" err="1" smtClean="0">
                <a:solidFill>
                  <a:srgbClr val="FF0000"/>
                </a:solidFill>
              </a:rPr>
              <a:t>група</a:t>
            </a:r>
            <a:r>
              <a:rPr lang="ru-RU" b="1" i="1" u="sng" dirty="0" smtClean="0">
                <a:solidFill>
                  <a:srgbClr val="FF0000"/>
                </a:solidFill>
              </a:rPr>
              <a:t> №3  </a:t>
            </a:r>
            <a:r>
              <a:rPr lang="ru-RU" b="1" i="1" u="sng" dirty="0" smtClean="0">
                <a:solidFill>
                  <a:schemeClr val="tx1"/>
                </a:solidFill>
              </a:rPr>
              <a:t>- </a:t>
            </a:r>
            <a:r>
              <a:rPr lang="en-US" b="1" i="1" u="sng" dirty="0" smtClean="0"/>
              <a:t>“</a:t>
            </a:r>
            <a:r>
              <a:rPr lang="ru-RU" b="1" i="1" u="sng" dirty="0" err="1" smtClean="0"/>
              <a:t>Аналітики</a:t>
            </a:r>
            <a:r>
              <a:rPr lang="ru-RU" b="1" i="1" u="sng" dirty="0" smtClean="0"/>
              <a:t>”:</a:t>
            </a:r>
          </a:p>
          <a:p>
            <a:r>
              <a:rPr lang="uk-UA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Займається пошуком інформації, опрацьовує знайдену інформацію, </a:t>
            </a:r>
            <a:r>
              <a:rPr lang="uk-UA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працує</a:t>
            </a:r>
            <a:r>
              <a:rPr lang="uk-UA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над створенням </a:t>
            </a:r>
            <a:r>
              <a:rPr lang="uk-UA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веб-сайту</a:t>
            </a:r>
            <a:r>
              <a:rPr lang="uk-UA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його дизайном та структурою</a:t>
            </a:r>
            <a:endParaRPr lang="ru-RU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13453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Romanus" pitchFamily="82" charset="-52"/>
              </a:rPr>
              <a:t>Над </a:t>
            </a:r>
            <a:r>
              <a:rPr lang="uk-UA" sz="49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Romanus" pitchFamily="82" charset="-52"/>
              </a:rPr>
              <a:t>чим</a:t>
            </a:r>
            <a:r>
              <a:rPr lang="ru-RU" sz="49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Romanus" pitchFamily="82" charset="-52"/>
              </a:rPr>
              <a:t> </a:t>
            </a:r>
            <a:r>
              <a:rPr lang="ru-RU" sz="49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Romanus" pitchFamily="82" charset="-52"/>
              </a:rPr>
              <a:t>прац</a:t>
            </a:r>
            <a:r>
              <a:rPr lang="uk-UA" sz="49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Romanus" pitchFamily="82" charset="-52"/>
              </a:rPr>
              <a:t>ю</a:t>
            </a:r>
            <a:r>
              <a:rPr lang="ru-RU" sz="49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Romanus" pitchFamily="82" charset="-52"/>
              </a:rPr>
              <a:t>ємо</a:t>
            </a:r>
            <a:r>
              <a:rPr lang="ru-RU" sz="49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Romanus" pitchFamily="82" charset="-52"/>
              </a:rPr>
              <a:t> </a:t>
            </a:r>
            <a:r>
              <a:rPr lang="ru-RU" sz="49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Romanus" pitchFamily="82" charset="-52"/>
              </a:rPr>
              <a:t>в </a:t>
            </a:r>
            <a:r>
              <a:rPr lang="ru-RU" sz="49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Romanus" pitchFamily="82" charset="-52"/>
              </a:rPr>
              <a:t>проекті</a:t>
            </a:r>
            <a:r>
              <a:rPr lang="ru-RU" sz="49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Romanus" pitchFamily="82" charset="-52"/>
              </a:rPr>
              <a:t>?</a:t>
            </a:r>
            <a:br>
              <a:rPr lang="ru-RU" sz="49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Romanus" pitchFamily="82" charset="-52"/>
              </a:rPr>
            </a:br>
            <a:r>
              <a:rPr lang="ru-RU" sz="49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Romanus" pitchFamily="82" charset="-52"/>
              </a:rPr>
              <a:t>Що</a:t>
            </a:r>
            <a:r>
              <a:rPr lang="ru-RU" sz="49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Romanus" pitchFamily="82" charset="-52"/>
              </a:rPr>
              <a:t> </a:t>
            </a:r>
            <a:r>
              <a:rPr lang="ru-RU" sz="49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Romanus" pitchFamily="82" charset="-52"/>
              </a:rPr>
              <a:t>будемо</a:t>
            </a:r>
            <a:r>
              <a:rPr lang="ru-RU" sz="49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Romanus" pitchFamily="82" charset="-52"/>
              </a:rPr>
              <a:t> </a:t>
            </a:r>
            <a:r>
              <a:rPr lang="ru-RU" sz="49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Romanus" pitchFamily="82" charset="-52"/>
              </a:rPr>
              <a:t>досліджувати</a:t>
            </a:r>
            <a:r>
              <a:rPr lang="ru-RU" sz="49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Romanus" pitchFamily="82" charset="-52"/>
              </a:rPr>
              <a:t>?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Romanus" pitchFamily="82" charset="-52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9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9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9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9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9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9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9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99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71472" y="1357298"/>
            <a:ext cx="8358246" cy="5143536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· </a:t>
            </a:r>
            <a:r>
              <a:rPr lang="ru-RU" sz="2400" b="1" i="1" u="sng" dirty="0" err="1" smtClean="0">
                <a:solidFill>
                  <a:srgbClr val="FF0000"/>
                </a:solidFill>
              </a:rPr>
              <a:t>група</a:t>
            </a:r>
            <a:r>
              <a:rPr lang="ru-RU" sz="2400" b="1" i="1" u="sng" dirty="0" smtClean="0">
                <a:solidFill>
                  <a:srgbClr val="FF0000"/>
                </a:solidFill>
              </a:rPr>
              <a:t> №1</a:t>
            </a:r>
            <a:r>
              <a:rPr lang="ru-RU" sz="2400" b="1" i="1" u="sng" dirty="0" smtClean="0"/>
              <a:t>—”Теоретики”</a:t>
            </a:r>
            <a:r>
              <a:rPr lang="en-US" sz="2400" b="1" i="1" u="sng" dirty="0" smtClean="0"/>
              <a:t>:</a:t>
            </a:r>
            <a:r>
              <a:rPr lang="uk-UA" sz="2400" b="1" i="1" u="sng" dirty="0" smtClean="0"/>
              <a:t>     </a:t>
            </a:r>
            <a:r>
              <a:rPr lang="ru-RU" sz="2400" b="1" dirty="0" smtClean="0"/>
              <a:t>Результат </a:t>
            </a:r>
            <a:r>
              <a:rPr lang="ru-RU" sz="2400" b="1" dirty="0" err="1" smtClean="0"/>
              <a:t>роботи</a:t>
            </a:r>
            <a:r>
              <a:rPr lang="ru-RU" sz="2400" b="1" dirty="0" smtClean="0"/>
              <a:t>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– </a:t>
            </a:r>
            <a:r>
              <a:rPr lang="ru-RU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публікація</a:t>
            </a:r>
            <a:r>
              <a:rPr lang="uk-U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</a:t>
            </a:r>
          </a:p>
          <a:p>
            <a:pPr algn="r"/>
            <a:r>
              <a:rPr lang="uk-U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буклет</a:t>
            </a:r>
            <a:endParaRPr lang="ru-RU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· </a:t>
            </a:r>
            <a:r>
              <a:rPr lang="ru-RU" sz="2400" b="1" i="1" u="sng" dirty="0" err="1" smtClean="0">
                <a:solidFill>
                  <a:srgbClr val="FF0000"/>
                </a:solidFill>
              </a:rPr>
              <a:t>група</a:t>
            </a:r>
            <a:r>
              <a:rPr lang="ru-RU" sz="2400" b="1" i="1" u="sng" dirty="0" smtClean="0">
                <a:solidFill>
                  <a:srgbClr val="FF0000"/>
                </a:solidFill>
              </a:rPr>
              <a:t> №2</a:t>
            </a:r>
            <a:r>
              <a:rPr lang="ru-RU" sz="2400" b="1" i="1" u="sng" dirty="0" smtClean="0"/>
              <a:t>—”Практики “</a:t>
            </a:r>
            <a:r>
              <a:rPr lang="en-US" sz="2400" b="1" i="1" u="sng" dirty="0" smtClean="0"/>
              <a:t>:</a:t>
            </a:r>
            <a:r>
              <a:rPr lang="uk-UA" sz="2400" b="1" i="1" u="sng" dirty="0" smtClean="0"/>
              <a:t>   Р</a:t>
            </a:r>
            <a:r>
              <a:rPr lang="ru-RU" sz="2400" b="1" dirty="0" err="1" smtClean="0"/>
              <a:t>езультат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роботи</a:t>
            </a:r>
            <a:r>
              <a:rPr lang="ru-RU" sz="2400" b="1" dirty="0" smtClean="0"/>
              <a:t>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–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презентація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виступ-захист</a:t>
            </a:r>
            <a:endParaRPr lang="ru-RU" sz="2400" dirty="0" smtClean="0"/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· </a:t>
            </a:r>
            <a:r>
              <a:rPr lang="ru-RU" sz="2400" b="1" i="1" u="sng" dirty="0" err="1" smtClean="0">
                <a:solidFill>
                  <a:srgbClr val="FF0000"/>
                </a:solidFill>
              </a:rPr>
              <a:t>група</a:t>
            </a:r>
            <a:r>
              <a:rPr lang="ru-RU" sz="2400" b="1" i="1" u="sng" dirty="0" smtClean="0">
                <a:solidFill>
                  <a:srgbClr val="FF0000"/>
                </a:solidFill>
              </a:rPr>
              <a:t> №3  </a:t>
            </a:r>
            <a:r>
              <a:rPr lang="ru-RU" sz="2400" b="1" i="1" u="sng" dirty="0" smtClean="0">
                <a:solidFill>
                  <a:schemeClr val="tx1"/>
                </a:solidFill>
              </a:rPr>
              <a:t>- </a:t>
            </a:r>
            <a:r>
              <a:rPr lang="en-US" sz="2400" b="1" i="1" u="sng" dirty="0" smtClean="0">
                <a:solidFill>
                  <a:schemeClr val="tx1"/>
                </a:solidFill>
              </a:rPr>
              <a:t>“</a:t>
            </a:r>
            <a:r>
              <a:rPr lang="ru-RU" sz="2400" b="1" i="1" u="sng" dirty="0" err="1" smtClean="0"/>
              <a:t>Аналітики</a:t>
            </a:r>
            <a:r>
              <a:rPr lang="ru-RU" sz="2400" b="1" i="1" u="sng" dirty="0" smtClean="0"/>
              <a:t>”</a:t>
            </a:r>
            <a:r>
              <a:rPr lang="en-US" sz="2400" b="1" i="1" u="sng" dirty="0" smtClean="0"/>
              <a:t>:</a:t>
            </a:r>
            <a:r>
              <a:rPr lang="uk-UA" sz="2400" b="1" i="1" u="sng" dirty="0" smtClean="0"/>
              <a:t> </a:t>
            </a:r>
            <a:r>
              <a:rPr lang="ru-RU" sz="2400" b="1" dirty="0" smtClean="0"/>
              <a:t>Результат </a:t>
            </a:r>
            <a:r>
              <a:rPr lang="ru-RU" sz="2400" b="1" dirty="0" err="1" smtClean="0"/>
              <a:t>роботи</a:t>
            </a:r>
            <a:r>
              <a:rPr lang="ru-RU" sz="2400" b="1" dirty="0" smtClean="0"/>
              <a:t>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 </a:t>
            </a:r>
            <a:r>
              <a:rPr lang="ru-RU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веб-сайт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підсумки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роботи</a:t>
            </a:r>
            <a:endParaRPr lang="ru-RU" sz="2400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Представлення своєї роботи</a:t>
            </a:r>
            <a:endParaRPr lang="ru-RU" dirty="0"/>
          </a:p>
        </p:txBody>
      </p:sp>
      <p:pic>
        <p:nvPicPr>
          <p:cNvPr id="4" name="Рисунок 3" descr="курси Публика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1714488"/>
            <a:ext cx="2143140" cy="13716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5" name="Рисунок 4" descr="Автор проект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3429000"/>
            <a:ext cx="2286016" cy="1589496"/>
          </a:xfrm>
          <a:prstGeom prst="rect">
            <a:avLst/>
          </a:prstGeom>
        </p:spPr>
      </p:pic>
      <p:pic>
        <p:nvPicPr>
          <p:cNvPr id="6" name="Рисунок 5" descr="сайт Portfolio.jpg"/>
          <p:cNvPicPr>
            <a:picLocks noChangeAspect="1"/>
          </p:cNvPicPr>
          <p:nvPr/>
        </p:nvPicPr>
        <p:blipFill>
          <a:blip r:embed="rId4" cstate="print"/>
          <a:srcRect b="80209"/>
          <a:stretch>
            <a:fillRect/>
          </a:stretch>
        </p:blipFill>
        <p:spPr>
          <a:xfrm>
            <a:off x="3714744" y="5429264"/>
            <a:ext cx="2286016" cy="128586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6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600"/>
                            </p:stCondLst>
                            <p:childTnLst>
                              <p:par>
                                <p:cTn id="2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6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600"/>
                            </p:stCondLst>
                            <p:childTnLst>
                              <p:par>
                                <p:cTn id="3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6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600"/>
                            </p:stCondLst>
                            <p:childTnLst>
                              <p:par>
                                <p:cTn id="4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071570"/>
          </a:xfrm>
        </p:spPr>
        <p:txBody>
          <a:bodyPr/>
          <a:lstStyle/>
          <a:p>
            <a:pPr algn="ctr"/>
            <a:r>
              <a:rPr lang="uk-UA" dirty="0" smtClean="0"/>
              <a:t>Джерела інформації: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571744"/>
            <a:ext cx="8643998" cy="2714644"/>
          </a:xfrm>
        </p:spPr>
        <p:txBody>
          <a:bodyPr>
            <a:normAutofit fontScale="92500"/>
          </a:bodyPr>
          <a:lstStyle/>
          <a:p>
            <a:pPr>
              <a:buBlip>
                <a:blip r:embed="rId2"/>
              </a:buBlip>
            </a:pPr>
            <a:r>
              <a:rPr lang="uk-UA" dirty="0" smtClean="0"/>
              <a:t> </a:t>
            </a:r>
            <a:r>
              <a:rPr lang="uk-UA" dirty="0" err="1" smtClean="0"/>
              <a:t>інтернет</a:t>
            </a:r>
            <a:r>
              <a:rPr lang="uk-UA" dirty="0" smtClean="0"/>
              <a:t> ресурси , сайти , пошукові системи:</a:t>
            </a: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>
                <a:hlinkClick r:id="rId3"/>
              </a:rPr>
              <a:t>http://www.hurtom.com/2008/03/08/khto-jak-stvoriv-mp3-format.html</a:t>
            </a: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>
                <a:hlinkClick r:id="rId4"/>
              </a:rPr>
              <a:t>http://datorika.info/kodesana.html</a:t>
            </a: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>
                <a:hlinkClick r:id="rId5"/>
              </a:rPr>
              <a:t>http://eruditus.name/teorija/kodir_izmeren.html</a:t>
            </a: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>
                <a:hlinkClick r:id="rId6"/>
              </a:rPr>
              <a:t>http://ru.wikipedia.org/wiki/</a:t>
            </a:r>
            <a:r>
              <a:rPr lang="ru-RU" dirty="0" smtClean="0">
                <a:hlinkClick r:id="rId6"/>
              </a:rPr>
              <a:t>Кодирование</a:t>
            </a: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>
                <a:hlinkClick r:id="rId7"/>
              </a:rPr>
              <a:t>http://marklv.narod.ru/book/codir.htm</a:t>
            </a: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>
                <a:hlinkClick r:id="rId8"/>
              </a:rPr>
              <a:t>http://www.krugosvet.ru/enc/nauka_i_tehnika/matematika/INFORMATIKA.html</a:t>
            </a: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>
                <a:hlinkClick r:id="rId9"/>
              </a:rPr>
              <a:t>http://www.mgopu.ru/PVU/2.1/theorInformatics/3.htm</a:t>
            </a: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>
                <a:hlinkClick r:id="rId10"/>
              </a:rPr>
              <a:t>http://uchinfo.com.ua/inform/intro/intro2.htm</a:t>
            </a:r>
            <a:endParaRPr lang="en-US" dirty="0" smtClean="0"/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pPr>
              <a:buBlip>
                <a:blip r:embed="rId2"/>
              </a:buBlip>
            </a:pPr>
            <a:endParaRPr lang="ru-RU" dirty="0"/>
          </a:p>
        </p:txBody>
      </p:sp>
      <p:pic>
        <p:nvPicPr>
          <p:cNvPr id="4" name="Рисунок 3" descr="www.cottoc.ru198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15140" y="1071546"/>
            <a:ext cx="1214446" cy="1214446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4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4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4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4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4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4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34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64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4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6600" dirty="0" smtClean="0">
                <a:solidFill>
                  <a:srgbClr val="FF0000"/>
                </a:solidFill>
                <a:latin typeface="SkazkaForSerge" pitchFamily="18" charset="0"/>
              </a:rPr>
              <a:t>Бажаю успіху!</a:t>
            </a:r>
            <a:endParaRPr lang="ru-RU" sz="6600" dirty="0">
              <a:solidFill>
                <a:srgbClr val="FF0000"/>
              </a:solidFill>
              <a:latin typeface="SkazkaForSerge" pitchFamily="18" charset="0"/>
            </a:endParaRPr>
          </a:p>
        </p:txBody>
      </p:sp>
      <p:pic>
        <p:nvPicPr>
          <p:cNvPr id="3" name="Рисунок 2" descr="www.cottoc.ru0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2285992"/>
            <a:ext cx="2286016" cy="2206271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494</TotalTime>
  <Words>294</Words>
  <Application>Microsoft Office PowerPoint</Application>
  <PresentationFormat>Экран (4:3)</PresentationFormat>
  <Paragraphs>63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Метро</vt:lpstr>
      <vt:lpstr>Автор проекту: Богатирь Вадим Іванович вчитель математики та інформатики криничанської сзш №2;  Криничанського району</vt:lpstr>
      <vt:lpstr>- Вітрувіанська людина; - шифрування повідомлення  - дзеркальне письмо;  - Код Да Вінчі;- “тайна вечеря”; - комп’ютерні та машинні коди.  ЩО їх Поєднує?   Кодува́ння. Ототожнювання символів чи груп символів одного коду з символами чи групами символів іншого коду або обробка певної інформації через знакову систему певного коду</vt:lpstr>
      <vt:lpstr>Знайди, поміркуй, створи</vt:lpstr>
      <vt:lpstr>Розпочинаємо роботу в проекті   </vt:lpstr>
      <vt:lpstr>Створюємо групи</vt:lpstr>
      <vt:lpstr>Над чим працюємо в проекті? Що будемо досліджувати?</vt:lpstr>
      <vt:lpstr>Представлення своєї роботи</vt:lpstr>
      <vt:lpstr>Джерела інформації:</vt:lpstr>
      <vt:lpstr>Бажаю успіху!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Loner-XP</dc:creator>
  <cp:lastModifiedBy>Loner-XP</cp:lastModifiedBy>
  <cp:revision>53</cp:revision>
  <dcterms:created xsi:type="dcterms:W3CDTF">2011-05-22T20:16:53Z</dcterms:created>
  <dcterms:modified xsi:type="dcterms:W3CDTF">2011-07-03T20:30:52Z</dcterms:modified>
</cp:coreProperties>
</file>