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2"/>
  </p:notesMasterIdLst>
  <p:sldIdLst>
    <p:sldId id="260" r:id="rId2"/>
    <p:sldId id="262" r:id="rId3"/>
    <p:sldId id="263" r:id="rId4"/>
    <p:sldId id="266" r:id="rId5"/>
    <p:sldId id="269" r:id="rId6"/>
    <p:sldId id="258" r:id="rId7"/>
    <p:sldId id="272" r:id="rId8"/>
    <p:sldId id="276" r:id="rId9"/>
    <p:sldId id="275" r:id="rId10"/>
    <p:sldId id="273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00"/>
    <a:srgbClr val="009900"/>
    <a:srgbClr val="66FF33"/>
    <a:srgbClr val="669900"/>
    <a:srgbClr val="33CC33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0432F0F2-4C4A-4C8A-A2AF-D6CDE75290B7}" type="datetimeFigureOut">
              <a:rPr lang="ru-RU"/>
              <a:pPr/>
              <a:t>04.10.2013</a:t>
            </a:fld>
            <a:endParaRPr lang="ru-RU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37CB909B-5B1E-4D33-A0FD-6F67AA0F1CB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670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B909B-5B1E-4D33-A0FD-6F67AA0F1CB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93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9D35D-BEA1-4B7A-BCD5-87BB3DEDF1E6}" type="datetimeFigureOut">
              <a:rPr lang="ru-RU"/>
              <a:pPr>
                <a:defRPr/>
              </a:pPr>
              <a:t>04.10.2013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32F93-CE0A-41A9-B28E-231ABFC2A4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BC36E-F38F-464E-B28D-1C8A27509DA5}" type="datetimeFigureOut">
              <a:rPr lang="ru-RU"/>
              <a:pPr>
                <a:defRPr/>
              </a:pPr>
              <a:t>04.10.2013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BF065-8CB0-4157-A107-BB196FDB5F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35FA8-2085-4DBD-9AF8-A42F6FE16C7A}" type="datetimeFigureOut">
              <a:rPr lang="ru-RU"/>
              <a:pPr>
                <a:defRPr/>
              </a:pPr>
              <a:t>04.10.2013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0FEF4-64E3-4A7A-82A9-9DC245216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Откройте возможности пользовательских макетов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AFB10-382C-4586-85E2-32CC3E425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647978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253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68C4CD-B291-4EDB-9434-9177DD4A037A}" type="datetimeFigureOut">
              <a:rPr lang="ru-RU"/>
              <a:pPr>
                <a:defRPr/>
              </a:pPr>
              <a:t>04.10.2013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8296B65-08AA-419B-81B3-91B858DF97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Microsoft_Excel_Chart1.xls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7.jpeg"/><Relationship Id="rId4" Type="http://schemas.openxmlformats.org/officeDocument/2006/relationships/image" Target="../media/image13.emf"/><Relationship Id="rId9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2699793" y="476250"/>
            <a:ext cx="603145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Формирование экологического сознания у обучающихся основной школы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16386" name="Rectangle 5"/>
          <p:cNvSpPr>
            <a:spLocks/>
          </p:cNvSpPr>
          <p:nvPr/>
        </p:nvSpPr>
        <p:spPr bwMode="auto">
          <a:xfrm>
            <a:off x="4067944" y="4437112"/>
            <a:ext cx="4663305" cy="180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000" dirty="0" err="1">
                <a:solidFill>
                  <a:srgbClr val="002060"/>
                </a:solidFill>
              </a:rPr>
              <a:t>Коробкова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</a:p>
          <a:p>
            <a:pPr algn="r"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ru-RU" sz="2000" dirty="0">
                <a:solidFill>
                  <a:srgbClr val="002060"/>
                </a:solidFill>
              </a:rPr>
              <a:t>Вера Николаевна </a:t>
            </a:r>
          </a:p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000" dirty="0">
                <a:solidFill>
                  <a:srgbClr val="002060"/>
                </a:solidFill>
              </a:rPr>
              <a:t>учитель биологии</a:t>
            </a:r>
          </a:p>
          <a:p>
            <a:pPr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000" dirty="0">
                <a:solidFill>
                  <a:srgbClr val="002060"/>
                </a:solidFill>
              </a:rPr>
              <a:t> БОУ г. Омска </a:t>
            </a:r>
          </a:p>
          <a:p>
            <a:pPr algn="r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ru-RU" sz="2000" dirty="0">
                <a:solidFill>
                  <a:srgbClr val="002060"/>
                </a:solidFill>
              </a:rPr>
              <a:t>«Гимназия № 69 им. </a:t>
            </a:r>
            <a:r>
              <a:rPr lang="ru-RU" sz="2000" dirty="0" err="1">
                <a:solidFill>
                  <a:srgbClr val="002060"/>
                </a:solidFill>
              </a:rPr>
              <a:t>Чередова</a:t>
            </a:r>
            <a:r>
              <a:rPr lang="ru-RU" sz="2000" dirty="0">
                <a:solidFill>
                  <a:srgbClr val="002060"/>
                </a:solidFill>
              </a:rPr>
              <a:t> И.М.»</a:t>
            </a:r>
            <a:endParaRPr lang="ru-RU" sz="2000" i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>
              <a:lnSpc>
                <a:spcPct val="80000"/>
              </a:lnSpc>
              <a:buFont typeface="Arial" charset="0"/>
              <a:buNone/>
            </a:pP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800" dirty="0">
              <a:latin typeface="Times New Roman" pitchFamily="18" charset="0"/>
            </a:endParaRPr>
          </a:p>
        </p:txBody>
      </p:sp>
      <p:pic>
        <p:nvPicPr>
          <p:cNvPr id="15367" name="Picture 7" descr="2012-04-09_005523  ЕЕЕ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65963" y="1988840"/>
            <a:ext cx="1466850" cy="2087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0" hangingPunct="0"/>
            <a:r>
              <a:rPr lang="ru-RU" sz="3600" b="1" dirty="0" smtClean="0">
                <a:solidFill>
                  <a:srgbClr val="29659B"/>
                </a:solidFill>
                <a:latin typeface="Arial" charset="0"/>
              </a:rPr>
              <a:t>Актуальность</a:t>
            </a:r>
            <a:endParaRPr lang="en-US" sz="3600" b="1" dirty="0" smtClean="0">
              <a:solidFill>
                <a:srgbClr val="29659B"/>
              </a:solidFill>
              <a:latin typeface="Arial" charset="0"/>
            </a:endParaRPr>
          </a:p>
        </p:txBody>
      </p:sp>
      <p:sp>
        <p:nvSpPr>
          <p:cNvPr id="46093" name="AutoShape 13"/>
          <p:cNvSpPr>
            <a:spLocks noChangeArrowheads="1"/>
          </p:cNvSpPr>
          <p:nvPr/>
        </p:nvSpPr>
        <p:spPr bwMode="gray">
          <a:xfrm>
            <a:off x="395288" y="4508500"/>
            <a:ext cx="2592387" cy="792163"/>
          </a:xfrm>
          <a:prstGeom prst="can">
            <a:avLst>
              <a:gd name="adj" fmla="val 23087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800"/>
          </a:p>
        </p:txBody>
      </p:sp>
      <p:sp>
        <p:nvSpPr>
          <p:cNvPr id="46094" name="AutoShape 14"/>
          <p:cNvSpPr>
            <a:spLocks noChangeArrowheads="1"/>
          </p:cNvSpPr>
          <p:nvPr/>
        </p:nvSpPr>
        <p:spPr bwMode="gray">
          <a:xfrm>
            <a:off x="395288" y="2781300"/>
            <a:ext cx="2592387" cy="1655763"/>
          </a:xfrm>
          <a:prstGeom prst="can">
            <a:avLst>
              <a:gd name="adj" fmla="val 1464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800"/>
          </a:p>
        </p:txBody>
      </p:sp>
      <p:sp>
        <p:nvSpPr>
          <p:cNvPr id="46095" name="AutoShape 15"/>
          <p:cNvSpPr>
            <a:spLocks noChangeArrowheads="1"/>
          </p:cNvSpPr>
          <p:nvPr/>
        </p:nvSpPr>
        <p:spPr bwMode="gray">
          <a:xfrm>
            <a:off x="395288" y="1052513"/>
            <a:ext cx="2592387" cy="1582737"/>
          </a:xfrm>
          <a:prstGeom prst="can">
            <a:avLst>
              <a:gd name="adj" fmla="val 1612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800"/>
          </a:p>
        </p:txBody>
      </p:sp>
      <p:sp>
        <p:nvSpPr>
          <p:cNvPr id="46096" name="AutoShape 16"/>
          <p:cNvSpPr>
            <a:spLocks noChangeArrowheads="1"/>
          </p:cNvSpPr>
          <p:nvPr/>
        </p:nvSpPr>
        <p:spPr bwMode="gray">
          <a:xfrm>
            <a:off x="468313" y="5589588"/>
            <a:ext cx="2592387" cy="792162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800"/>
          </a:p>
        </p:txBody>
      </p:sp>
      <p:sp>
        <p:nvSpPr>
          <p:cNvPr id="23568" name="Text Box 21"/>
          <p:cNvSpPr txBox="1">
            <a:spLocks noChangeArrowheads="1"/>
          </p:cNvSpPr>
          <p:nvPr/>
        </p:nvSpPr>
        <p:spPr bwMode="gray">
          <a:xfrm>
            <a:off x="468313" y="1268413"/>
            <a:ext cx="244792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1100" b="1" dirty="0"/>
              <a:t>Личностные </a:t>
            </a:r>
            <a:r>
              <a:rPr lang="ru-RU" sz="1100" b="1" dirty="0" smtClean="0"/>
              <a:t>результаты:</a:t>
            </a:r>
            <a:r>
              <a:rPr lang="ru-RU" sz="1100" dirty="0" smtClean="0"/>
              <a:t> </a:t>
            </a:r>
            <a:r>
              <a:rPr lang="ru-RU" sz="1100" dirty="0" smtClean="0">
                <a:latin typeface="Times New Roman" pitchFamily="18" charset="0"/>
              </a:rPr>
              <a:t> </a:t>
            </a:r>
            <a:r>
              <a:rPr lang="ru-RU" sz="1100" dirty="0"/>
              <a:t>формирование основ экологической </a:t>
            </a:r>
            <a:r>
              <a:rPr lang="ru-RU" sz="1100" dirty="0" smtClean="0"/>
              <a:t>культуры, </a:t>
            </a:r>
            <a:r>
              <a:rPr lang="ru-RU" sz="1100" dirty="0"/>
              <a:t>соответствующей современному уровню экологического </a:t>
            </a:r>
            <a:r>
              <a:rPr lang="ru-RU" sz="1100" dirty="0" smtClean="0"/>
              <a:t>мышления; </a:t>
            </a:r>
            <a:r>
              <a:rPr lang="ru-RU" sz="1100" dirty="0"/>
              <a:t>развитие опыта экологически ориентированной личности</a:t>
            </a:r>
            <a:endParaRPr lang="en-US" sz="1100" dirty="0"/>
          </a:p>
        </p:txBody>
      </p:sp>
      <p:sp>
        <p:nvSpPr>
          <p:cNvPr id="23569" name="Text Box 22"/>
          <p:cNvSpPr txBox="1">
            <a:spLocks noChangeArrowheads="1"/>
          </p:cNvSpPr>
          <p:nvPr/>
        </p:nvSpPr>
        <p:spPr bwMode="gray">
          <a:xfrm>
            <a:off x="539750" y="2924175"/>
            <a:ext cx="244792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1100" b="1" dirty="0" err="1">
                <a:latin typeface="+mn-lt"/>
              </a:rPr>
              <a:t>Метапредметные</a:t>
            </a:r>
            <a:r>
              <a:rPr lang="ru-RU" sz="1100" b="1" dirty="0">
                <a:latin typeface="+mn-lt"/>
              </a:rPr>
              <a:t> </a:t>
            </a:r>
            <a:r>
              <a:rPr lang="ru-RU" sz="1100" b="1" dirty="0" smtClean="0">
                <a:latin typeface="+mn-lt"/>
              </a:rPr>
              <a:t>результаты: </a:t>
            </a:r>
            <a:r>
              <a:rPr lang="ru-RU" sz="1100" dirty="0">
                <a:latin typeface="+mn-lt"/>
              </a:rPr>
              <a:t>ф</a:t>
            </a:r>
            <a:r>
              <a:rPr lang="ru-RU" sz="1100" dirty="0" smtClean="0">
                <a:latin typeface="+mn-lt"/>
              </a:rPr>
              <a:t>ормирование </a:t>
            </a:r>
            <a:r>
              <a:rPr lang="ru-RU" sz="1100" dirty="0">
                <a:latin typeface="+mn-lt"/>
              </a:rPr>
              <a:t>и развитие экологического </a:t>
            </a:r>
            <a:r>
              <a:rPr lang="ru-RU" sz="1100" dirty="0" smtClean="0">
                <a:latin typeface="+mn-lt"/>
              </a:rPr>
              <a:t>мышления, </a:t>
            </a:r>
            <a:endParaRPr lang="en-US" sz="1100" dirty="0">
              <a:latin typeface="+mn-lt"/>
            </a:endParaRPr>
          </a:p>
          <a:p>
            <a:pPr algn="ctr"/>
            <a:r>
              <a:rPr lang="ru-RU" sz="1100" dirty="0" smtClean="0">
                <a:latin typeface="+mn-lt"/>
              </a:rPr>
              <a:t>умения </a:t>
            </a:r>
            <a:r>
              <a:rPr lang="ru-RU" sz="1100" dirty="0">
                <a:latin typeface="+mn-lt"/>
              </a:rPr>
              <a:t>применять его в познавательной, коммуникативной, социальной практике и профессиональной ориентации</a:t>
            </a:r>
            <a:r>
              <a:rPr lang="ru-RU" sz="1100" b="1" dirty="0">
                <a:latin typeface="+mn-lt"/>
              </a:rPr>
              <a:t>.</a:t>
            </a:r>
          </a:p>
        </p:txBody>
      </p:sp>
      <p:sp>
        <p:nvSpPr>
          <p:cNvPr id="23570" name="Text Box 23"/>
          <p:cNvSpPr txBox="1">
            <a:spLocks noChangeArrowheads="1"/>
          </p:cNvSpPr>
          <p:nvPr/>
        </p:nvSpPr>
        <p:spPr bwMode="gray">
          <a:xfrm>
            <a:off x="323850" y="4724400"/>
            <a:ext cx="28082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1200" b="1" dirty="0"/>
              <a:t>Предметные результаты: </a:t>
            </a:r>
            <a:r>
              <a:rPr lang="ru-RU" sz="1200" dirty="0"/>
              <a:t>формирование основ экологической грамотности </a:t>
            </a:r>
            <a:endParaRPr lang="en-US" sz="1200" dirty="0"/>
          </a:p>
        </p:txBody>
      </p:sp>
      <p:sp>
        <p:nvSpPr>
          <p:cNvPr id="23571" name="Text Box 26"/>
          <p:cNvSpPr txBox="1">
            <a:spLocks noChangeArrowheads="1"/>
          </p:cNvSpPr>
          <p:nvPr/>
        </p:nvSpPr>
        <p:spPr bwMode="gray">
          <a:xfrm rot="10842100" flipV="1">
            <a:off x="538163" y="5805488"/>
            <a:ext cx="2487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1200" b="1" i="1"/>
              <a:t>Экологическое пространство</a:t>
            </a:r>
            <a:endParaRPr lang="en-US" sz="1200"/>
          </a:p>
        </p:txBody>
      </p:sp>
      <p:sp>
        <p:nvSpPr>
          <p:cNvPr id="33" name="Прямоугольник 32"/>
          <p:cNvSpPr/>
          <p:nvPr/>
        </p:nvSpPr>
        <p:spPr>
          <a:xfrm>
            <a:off x="3191843" y="5036191"/>
            <a:ext cx="5400600" cy="98488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Э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кологическое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сознание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- это понимание и осознание того, что каждый человек несет ответственность за сохранение как отдельных видов животных и растений, так и в целом жизни на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Земле.</a:t>
            </a:r>
            <a:r>
              <a:rPr lang="ru-RU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5060" name="AutoShape 4"/>
          <p:cNvSpPr>
            <a:spLocks noChangeArrowheads="1"/>
          </p:cNvSpPr>
          <p:nvPr/>
        </p:nvSpPr>
        <p:spPr bwMode="gray">
          <a:xfrm>
            <a:off x="4356100" y="1268413"/>
            <a:ext cx="4103688" cy="2808287"/>
          </a:xfrm>
          <a:prstGeom prst="can">
            <a:avLst>
              <a:gd name="adj" fmla="val 12551"/>
            </a:avLst>
          </a:prstGeom>
          <a:gradFill rotWithShape="1">
            <a:gsLst>
              <a:gs pos="0">
                <a:srgbClr val="1B3E5E"/>
              </a:gs>
              <a:gs pos="50000">
                <a:schemeClr val="accent1"/>
              </a:gs>
              <a:gs pos="100000">
                <a:srgbClr val="1B3E5E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1800" b="1" i="1" dirty="0">
                <a:solidFill>
                  <a:schemeClr val="bg1"/>
                </a:solidFill>
              </a:rPr>
              <a:t>ФГОС</a:t>
            </a:r>
            <a:r>
              <a:rPr lang="ru-RU" sz="1800" dirty="0">
                <a:solidFill>
                  <a:schemeClr val="bg1"/>
                </a:solidFill>
              </a:rPr>
              <a:t> . </a:t>
            </a:r>
            <a:r>
              <a:rPr lang="ru-RU" sz="1800" i="1" dirty="0">
                <a:solidFill>
                  <a:schemeClr val="bg1"/>
                </a:solidFill>
              </a:rPr>
              <a:t>Экологическое </a:t>
            </a:r>
            <a:r>
              <a:rPr lang="ru-RU" sz="1800" i="1" dirty="0" smtClean="0">
                <a:solidFill>
                  <a:schemeClr val="bg1"/>
                </a:solidFill>
              </a:rPr>
              <a:t>образование -  </a:t>
            </a:r>
            <a:r>
              <a:rPr lang="ru-RU" sz="1800" i="1" dirty="0">
                <a:solidFill>
                  <a:schemeClr val="bg1"/>
                </a:solidFill>
              </a:rPr>
              <a:t>экологическая составляющая </a:t>
            </a:r>
            <a:r>
              <a:rPr lang="ru-RU" sz="1800" i="1" dirty="0" smtClean="0">
                <a:solidFill>
                  <a:schemeClr val="bg1"/>
                </a:solidFill>
              </a:rPr>
              <a:t>биологии как  учебного  предмета </a:t>
            </a:r>
            <a:r>
              <a:rPr lang="ru-RU" sz="1800" i="1" dirty="0" smtClean="0">
                <a:solidFill>
                  <a:schemeClr val="bg1"/>
                </a:solidFill>
              </a:rPr>
              <a:t>и </a:t>
            </a:r>
            <a:r>
              <a:rPr lang="ru-RU" sz="1800" i="1" dirty="0">
                <a:solidFill>
                  <a:schemeClr val="bg1"/>
                </a:solidFill>
              </a:rPr>
              <a:t>одно из направлений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b="1" i="1" dirty="0">
                <a:solidFill>
                  <a:schemeClr val="bg1"/>
                </a:solidFill>
              </a:rPr>
              <a:t>Программы духовно-нравственного развития и воспитания личности.</a:t>
            </a:r>
          </a:p>
        </p:txBody>
      </p:sp>
      <p:sp>
        <p:nvSpPr>
          <p:cNvPr id="45072" name="AutoShape 16"/>
          <p:cNvSpPr>
            <a:spLocks noChangeArrowheads="1"/>
          </p:cNvSpPr>
          <p:nvPr/>
        </p:nvSpPr>
        <p:spPr bwMode="gray">
          <a:xfrm rot="16200000">
            <a:off x="2882900" y="2814638"/>
            <a:ext cx="1752600" cy="533400"/>
          </a:xfrm>
          <a:prstGeom prst="upArrow">
            <a:avLst>
              <a:gd name="adj1" fmla="val 68380"/>
              <a:gd name="adj2" fmla="val 70833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5000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pPr>
              <a:defRPr/>
            </a:pPr>
            <a:endParaRPr lang="ru-RU" sz="1800"/>
          </a:p>
        </p:txBody>
      </p:sp>
      <p:sp>
        <p:nvSpPr>
          <p:cNvPr id="2" name="AutoShape 16"/>
          <p:cNvSpPr>
            <a:spLocks noChangeArrowheads="1"/>
          </p:cNvSpPr>
          <p:nvPr/>
        </p:nvSpPr>
        <p:spPr bwMode="gray">
          <a:xfrm rot="10800000">
            <a:off x="5580063" y="4221163"/>
            <a:ext cx="1752600" cy="533400"/>
          </a:xfrm>
          <a:prstGeom prst="upArrow">
            <a:avLst>
              <a:gd name="adj1" fmla="val 68380"/>
              <a:gd name="adj2" fmla="val 70833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5000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defRPr/>
            </a:pPr>
            <a:endParaRPr lang="ru-RU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>
          <a:xfrm>
            <a:off x="323528" y="332657"/>
            <a:ext cx="8568952" cy="1368152"/>
          </a:xfrm>
        </p:spPr>
        <p:txBody>
          <a:bodyPr/>
          <a:lstStyle/>
          <a:p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Цель : формирование основ экологической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культуры,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соответствующей современному уровню экологического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мышления 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ru-RU" sz="17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(в рамках реализации </a:t>
            </a:r>
            <a:r>
              <a:rPr lang="ru-RU" sz="17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программы формирования </a:t>
            </a:r>
            <a:r>
              <a:rPr lang="ru-RU" sz="17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универсальных </a:t>
            </a:r>
            <a:r>
              <a:rPr lang="ru-RU" sz="17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учебных </a:t>
            </a:r>
            <a:r>
              <a:rPr lang="ru-RU" sz="17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действий)</a:t>
            </a:r>
            <a:r>
              <a:rPr lang="ru-RU" sz="1700" b="1" i="1" dirty="0" smtClean="0">
                <a:solidFill>
                  <a:srgbClr val="008000"/>
                </a:solidFill>
                <a:latin typeface="Times New Roman" pitchFamily="18" charset="0"/>
              </a:rPr>
              <a:t>.</a:t>
            </a:r>
            <a:endParaRPr lang="ru-RU" sz="1700" b="1" i="1" dirty="0" smtClean="0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24579" name="Rectangle 3"/>
          <p:cNvSpPr>
            <a:spLocks noGrp="1"/>
          </p:cNvSpPr>
          <p:nvPr>
            <p:ph type="body" idx="4294967295"/>
          </p:nvPr>
        </p:nvSpPr>
        <p:spPr>
          <a:xfrm>
            <a:off x="467544" y="1628800"/>
            <a:ext cx="8373616" cy="4679776"/>
          </a:xfrm>
        </p:spPr>
        <p:txBody>
          <a:bodyPr/>
          <a:lstStyle/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1800" b="1" dirty="0" smtClean="0">
                <a:solidFill>
                  <a:srgbClr val="008000"/>
                </a:solidFill>
              </a:rPr>
              <a:t>ЗАДАЧИ:</a:t>
            </a:r>
          </a:p>
          <a:p>
            <a:pPr marL="381000" indent="-381000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>
                <a:solidFill>
                  <a:srgbClr val="008000"/>
                </a:solidFill>
              </a:rPr>
              <a:t>внедрение в образовательный процесс современных технологий,  </a:t>
            </a:r>
            <a:r>
              <a:rPr lang="ru-RU" sz="1800" dirty="0" smtClean="0">
                <a:solidFill>
                  <a:srgbClr val="008000"/>
                </a:solidFill>
              </a:rPr>
              <a:t>направленных на развитие </a:t>
            </a:r>
            <a:r>
              <a:rPr lang="ru-RU" sz="1800" dirty="0" smtClean="0">
                <a:solidFill>
                  <a:srgbClr val="008000"/>
                </a:solidFill>
              </a:rPr>
              <a:t> экологической личности</a:t>
            </a:r>
            <a:r>
              <a:rPr lang="ru-RU" sz="1800" dirty="0" smtClean="0">
                <a:solidFill>
                  <a:srgbClr val="008000"/>
                </a:solidFill>
              </a:rPr>
              <a:t>, обладающей </a:t>
            </a:r>
            <a:r>
              <a:rPr lang="ru-RU" sz="1800" dirty="0" smtClean="0">
                <a:solidFill>
                  <a:srgbClr val="008000"/>
                </a:solidFill>
              </a:rPr>
              <a:t>высоким уровнем </a:t>
            </a:r>
            <a:r>
              <a:rPr lang="ru-RU" sz="1800" dirty="0" err="1" smtClean="0">
                <a:solidFill>
                  <a:srgbClr val="008000"/>
                </a:solidFill>
              </a:rPr>
              <a:t>сформированности</a:t>
            </a:r>
            <a:r>
              <a:rPr lang="ru-RU" sz="1800" dirty="0" smtClean="0">
                <a:solidFill>
                  <a:srgbClr val="008000"/>
                </a:solidFill>
              </a:rPr>
              <a:t>  личностных УУД;</a:t>
            </a:r>
          </a:p>
          <a:p>
            <a:pPr marL="381000" indent="-381000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>
                <a:solidFill>
                  <a:srgbClr val="008000"/>
                </a:solidFill>
              </a:rPr>
              <a:t>создание </a:t>
            </a:r>
            <a:r>
              <a:rPr lang="ru-RU" sz="1800" dirty="0" smtClean="0">
                <a:solidFill>
                  <a:srgbClr val="008000"/>
                </a:solidFill>
              </a:rPr>
              <a:t>условий для </a:t>
            </a:r>
            <a:r>
              <a:rPr lang="ru-RU" sz="1800" dirty="0" smtClean="0">
                <a:solidFill>
                  <a:srgbClr val="008000"/>
                </a:solidFill>
              </a:rPr>
              <a:t>формирования у подростков экологической грамотности и устойчивого </a:t>
            </a:r>
            <a:r>
              <a:rPr lang="ru-RU" sz="1800" dirty="0" smtClean="0">
                <a:solidFill>
                  <a:srgbClr val="008000"/>
                </a:solidFill>
              </a:rPr>
              <a:t>интереса к предмету, через поэтапное включение  в различные формы урочной и внеурочной экологической </a:t>
            </a:r>
            <a:r>
              <a:rPr lang="ru-RU" sz="1800" dirty="0" smtClean="0">
                <a:solidFill>
                  <a:srgbClr val="008000"/>
                </a:solidFill>
              </a:rPr>
              <a:t>деятельности (внедрение системно-</a:t>
            </a:r>
            <a:r>
              <a:rPr lang="ru-RU" sz="1800" dirty="0" err="1" smtClean="0">
                <a:solidFill>
                  <a:srgbClr val="008000"/>
                </a:solidFill>
              </a:rPr>
              <a:t>деятельностного</a:t>
            </a:r>
            <a:r>
              <a:rPr lang="ru-RU" sz="1800" dirty="0" smtClean="0">
                <a:solidFill>
                  <a:srgbClr val="008000"/>
                </a:solidFill>
              </a:rPr>
              <a:t> подхода);</a:t>
            </a:r>
            <a:endParaRPr lang="ru-RU" sz="1800" dirty="0" smtClean="0">
              <a:solidFill>
                <a:srgbClr val="008000"/>
              </a:solidFill>
            </a:endParaRPr>
          </a:p>
          <a:p>
            <a:pPr marL="381000" indent="-381000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>
                <a:solidFill>
                  <a:srgbClr val="008000"/>
                </a:solidFill>
              </a:rPr>
              <a:t>формирование и развитие </a:t>
            </a:r>
            <a:r>
              <a:rPr lang="ru-RU" sz="1800" dirty="0" smtClean="0">
                <a:solidFill>
                  <a:srgbClr val="008000"/>
                </a:solidFill>
              </a:rPr>
              <a:t>у обучающихся поисково-исследовательских </a:t>
            </a:r>
            <a:r>
              <a:rPr lang="ru-RU" sz="1800" dirty="0" smtClean="0">
                <a:solidFill>
                  <a:srgbClr val="008000"/>
                </a:solidFill>
              </a:rPr>
              <a:t>навыков и </a:t>
            </a:r>
            <a:r>
              <a:rPr lang="ru-RU" sz="1800" dirty="0" smtClean="0">
                <a:solidFill>
                  <a:srgbClr val="008000"/>
                </a:solidFill>
              </a:rPr>
              <a:t>умений, ориентированных </a:t>
            </a:r>
            <a:r>
              <a:rPr lang="ru-RU" sz="1800" dirty="0" smtClean="0">
                <a:solidFill>
                  <a:srgbClr val="008000"/>
                </a:solidFill>
              </a:rPr>
              <a:t>на применение имеющихся знаний и приобретение новых;</a:t>
            </a:r>
          </a:p>
          <a:p>
            <a:pPr marL="381000" indent="-381000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>
                <a:solidFill>
                  <a:srgbClr val="008000"/>
                </a:solidFill>
              </a:rPr>
              <a:t>развитие коммуникативных навыков в процессе совместной работы обучающихся в экологической дружине гимназии;</a:t>
            </a:r>
          </a:p>
          <a:p>
            <a:pPr marL="381000" indent="-381000"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solidFill>
                  <a:srgbClr val="008000"/>
                </a:solidFill>
              </a:rPr>
              <a:t>р</a:t>
            </a:r>
            <a:r>
              <a:rPr lang="ru-RU" sz="1800" dirty="0" smtClean="0">
                <a:solidFill>
                  <a:srgbClr val="008000"/>
                </a:solidFill>
              </a:rPr>
              <a:t>ост предметных результатов образовательного процесса по биологии.</a:t>
            </a:r>
            <a:endParaRPr lang="ru-RU" sz="1800" dirty="0" smtClean="0">
              <a:solidFill>
                <a:srgbClr val="008000"/>
              </a:solidFill>
            </a:endParaRPr>
          </a:p>
          <a:p>
            <a:pPr marL="381000" indent="-381000">
              <a:spcBef>
                <a:spcPts val="600"/>
              </a:spcBef>
              <a:spcAft>
                <a:spcPts val="600"/>
              </a:spcAft>
            </a:pPr>
            <a:endParaRPr lang="ru-RU" sz="1800" dirty="0" smtClean="0">
              <a:solidFill>
                <a:srgbClr val="66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457200" y="548680"/>
            <a:ext cx="4038600" cy="5577483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Теоретические основы опыта</a:t>
            </a:r>
          </a:p>
          <a:p>
            <a:pPr marL="292100" indent="-292100">
              <a:spcBef>
                <a:spcPts val="600"/>
              </a:spcBef>
              <a:spcAft>
                <a:spcPts val="600"/>
              </a:spcAft>
            </a:pPr>
            <a:r>
              <a:rPr lang="ru-RU" altLang="ru-RU" sz="2000" dirty="0">
                <a:solidFill>
                  <a:srgbClr val="006600"/>
                </a:solidFill>
              </a:rPr>
              <a:t>работы </a:t>
            </a:r>
            <a:r>
              <a:rPr lang="ru-RU" altLang="ru-RU" sz="2000" dirty="0" smtClean="0">
                <a:solidFill>
                  <a:srgbClr val="006600"/>
                </a:solidFill>
              </a:rPr>
              <a:t> Т. И. Ивановой, И.В. Кряж, А.Н. Ильиной, Н.И. </a:t>
            </a:r>
            <a:r>
              <a:rPr lang="ru-RU" altLang="ru-RU" sz="2000" dirty="0" err="1" smtClean="0">
                <a:solidFill>
                  <a:srgbClr val="006600"/>
                </a:solidFill>
              </a:rPr>
              <a:t>Николайкина</a:t>
            </a:r>
            <a:r>
              <a:rPr lang="ru-RU" altLang="ru-RU" sz="2000" dirty="0" smtClean="0">
                <a:solidFill>
                  <a:srgbClr val="006600"/>
                </a:solidFill>
              </a:rPr>
              <a:t> и </a:t>
            </a:r>
            <a:r>
              <a:rPr lang="ru-RU" altLang="ru-RU" sz="2000" dirty="0">
                <a:solidFill>
                  <a:srgbClr val="006600"/>
                </a:solidFill>
              </a:rPr>
              <a:t>др., посвящённые вопросам формирования </a:t>
            </a:r>
            <a:r>
              <a:rPr lang="ru-RU" altLang="ru-RU" sz="2000" dirty="0" smtClean="0">
                <a:solidFill>
                  <a:srgbClr val="006600"/>
                </a:solidFill>
              </a:rPr>
              <a:t>экологического  сознания;</a:t>
            </a:r>
            <a:endParaRPr lang="ru-RU" altLang="ru-RU" sz="2000" dirty="0">
              <a:solidFill>
                <a:srgbClr val="006600"/>
              </a:solidFill>
            </a:endParaRPr>
          </a:p>
          <a:p>
            <a:pPr marL="292100" indent="-292100">
              <a:spcBef>
                <a:spcPts val="0"/>
              </a:spcBef>
              <a:spcAft>
                <a:spcPts val="0"/>
              </a:spcAft>
            </a:pPr>
            <a:r>
              <a:rPr lang="ru-RU" altLang="ru-RU" sz="2000" dirty="0">
                <a:solidFill>
                  <a:srgbClr val="006600"/>
                </a:solidFill>
              </a:rPr>
              <a:t>идеи реализации </a:t>
            </a:r>
            <a:r>
              <a:rPr lang="ru-RU" altLang="ru-RU" sz="2000" dirty="0" err="1">
                <a:solidFill>
                  <a:srgbClr val="006600"/>
                </a:solidFill>
              </a:rPr>
              <a:t>компетентностного</a:t>
            </a:r>
            <a:r>
              <a:rPr lang="ru-RU" altLang="ru-RU" sz="2000" dirty="0">
                <a:solidFill>
                  <a:srgbClr val="006600"/>
                </a:solidFill>
              </a:rPr>
              <a:t> подхода в образовательном </a:t>
            </a:r>
          </a:p>
          <a:p>
            <a:pPr marL="292100" indent="-29210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ru-RU" altLang="ru-RU" sz="2000" dirty="0">
                <a:solidFill>
                  <a:srgbClr val="006600"/>
                </a:solidFill>
              </a:rPr>
              <a:t>    процессе (</a:t>
            </a:r>
            <a:r>
              <a:rPr lang="ru-RU" altLang="ru-RU" sz="2000" dirty="0" err="1">
                <a:solidFill>
                  <a:srgbClr val="006600"/>
                </a:solidFill>
              </a:rPr>
              <a:t>А.Хуторской</a:t>
            </a:r>
            <a:r>
              <a:rPr lang="ru-RU" altLang="ru-RU" sz="2000" dirty="0">
                <a:solidFill>
                  <a:srgbClr val="006600"/>
                </a:solidFill>
              </a:rPr>
              <a:t> и др.);</a:t>
            </a:r>
          </a:p>
          <a:p>
            <a:pPr marL="292100" indent="-292100">
              <a:spcBef>
                <a:spcPts val="600"/>
              </a:spcBef>
              <a:spcAft>
                <a:spcPts val="600"/>
              </a:spcAft>
            </a:pPr>
            <a:r>
              <a:rPr lang="ru-RU" altLang="ru-RU" sz="2000" dirty="0">
                <a:solidFill>
                  <a:srgbClr val="006600"/>
                </a:solidFill>
              </a:rPr>
              <a:t>положения теории </a:t>
            </a:r>
            <a:r>
              <a:rPr lang="ru-RU" altLang="ru-RU" sz="2000" dirty="0" err="1">
                <a:solidFill>
                  <a:srgbClr val="006600"/>
                </a:solidFill>
              </a:rPr>
              <a:t>деятельностного</a:t>
            </a:r>
            <a:r>
              <a:rPr lang="ru-RU" altLang="ru-RU" sz="2000" dirty="0">
                <a:solidFill>
                  <a:srgbClr val="006600"/>
                </a:solidFill>
              </a:rPr>
              <a:t> подхода к развитию личности </a:t>
            </a:r>
          </a:p>
          <a:p>
            <a:pPr marL="292100" indent="-29210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ru-RU" altLang="ru-RU" sz="2000" dirty="0">
                <a:solidFill>
                  <a:srgbClr val="006600"/>
                </a:solidFill>
              </a:rPr>
              <a:t>    (Л.С. Выготский, А.Н. Леонтьев и др</a:t>
            </a:r>
            <a:r>
              <a:rPr lang="ru-RU" altLang="ru-RU" sz="2000" dirty="0" smtClean="0">
                <a:solidFill>
                  <a:srgbClr val="006600"/>
                </a:solidFill>
              </a:rPr>
              <a:t>.).</a:t>
            </a:r>
            <a:endParaRPr lang="ru-RU" altLang="ru-RU" sz="2000" dirty="0">
              <a:solidFill>
                <a:srgbClr val="006600"/>
              </a:solidFill>
            </a:endParaRPr>
          </a:p>
          <a:p>
            <a:pPr marL="0" indent="0">
              <a:buNone/>
            </a:pP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4008" y="548680"/>
            <a:ext cx="4320480" cy="5688632"/>
          </a:xfr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Практическая значимость опыта</a:t>
            </a:r>
          </a:p>
          <a:p>
            <a:pPr marL="292100" indent="-292100">
              <a:spcBef>
                <a:spcPts val="0"/>
              </a:spcBef>
              <a:spcAft>
                <a:spcPts val="0"/>
              </a:spcAft>
            </a:pPr>
            <a:r>
              <a:rPr lang="ru-RU" altLang="ru-RU" sz="1900" dirty="0">
                <a:solidFill>
                  <a:srgbClr val="006600"/>
                </a:solidFill>
              </a:rPr>
              <a:t>в</a:t>
            </a:r>
            <a:r>
              <a:rPr lang="ru-RU" altLang="ru-RU" sz="1900" dirty="0" smtClean="0">
                <a:solidFill>
                  <a:srgbClr val="006600"/>
                </a:solidFill>
              </a:rPr>
              <a:t>озможность применения другими </a:t>
            </a:r>
            <a:r>
              <a:rPr lang="ru-RU" altLang="ru-RU" sz="1900" dirty="0">
                <a:solidFill>
                  <a:srgbClr val="006600"/>
                </a:solidFill>
              </a:rPr>
              <a:t>учителями </a:t>
            </a:r>
            <a:r>
              <a:rPr lang="ru-RU" altLang="ru-RU" sz="1900" dirty="0" smtClean="0">
                <a:solidFill>
                  <a:srgbClr val="006600"/>
                </a:solidFill>
              </a:rPr>
              <a:t>при </a:t>
            </a:r>
            <a:r>
              <a:rPr lang="ru-RU" altLang="ru-RU" sz="1900" dirty="0">
                <a:solidFill>
                  <a:srgbClr val="006600"/>
                </a:solidFill>
              </a:rPr>
              <a:t>проектировании образовательного </a:t>
            </a:r>
          </a:p>
          <a:p>
            <a:pPr marL="292100" indent="-29210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ru-RU" altLang="ru-RU" sz="1900" dirty="0">
                <a:solidFill>
                  <a:srgbClr val="006600"/>
                </a:solidFill>
              </a:rPr>
              <a:t>     процесса </a:t>
            </a:r>
            <a:r>
              <a:rPr lang="ru-RU" altLang="ru-RU" sz="1900" dirty="0" smtClean="0">
                <a:solidFill>
                  <a:srgbClr val="006600"/>
                </a:solidFill>
              </a:rPr>
              <a:t>в основной  школе </a:t>
            </a:r>
            <a:r>
              <a:rPr lang="ru-RU" altLang="ru-RU" sz="1900" dirty="0">
                <a:solidFill>
                  <a:srgbClr val="006600"/>
                </a:solidFill>
              </a:rPr>
              <a:t>методики и результатов </a:t>
            </a:r>
            <a:r>
              <a:rPr lang="ru-RU" altLang="ru-RU" sz="1900" dirty="0" smtClean="0">
                <a:solidFill>
                  <a:srgbClr val="006600"/>
                </a:solidFill>
              </a:rPr>
              <a:t>опыта;</a:t>
            </a:r>
            <a:endParaRPr lang="ru-RU" altLang="ru-RU" sz="1900" dirty="0">
              <a:solidFill>
                <a:srgbClr val="006600"/>
              </a:solidFill>
            </a:endParaRPr>
          </a:p>
          <a:p>
            <a:pPr marL="292100" indent="-292100">
              <a:spcBef>
                <a:spcPts val="600"/>
              </a:spcBef>
              <a:spcAft>
                <a:spcPts val="600"/>
              </a:spcAft>
            </a:pPr>
            <a:r>
              <a:rPr lang="ru-RU" altLang="ru-RU" sz="1900" dirty="0">
                <a:solidFill>
                  <a:srgbClr val="006600"/>
                </a:solidFill>
              </a:rPr>
              <a:t>разработка универсальных критериев уровня </a:t>
            </a:r>
            <a:r>
              <a:rPr lang="ru-RU" altLang="ru-RU" sz="1900" dirty="0" err="1">
                <a:solidFill>
                  <a:srgbClr val="006600"/>
                </a:solidFill>
              </a:rPr>
              <a:t>сформированности</a:t>
            </a:r>
            <a:r>
              <a:rPr lang="ru-RU" altLang="ru-RU" sz="1900" dirty="0">
                <a:solidFill>
                  <a:srgbClr val="006600"/>
                </a:solidFill>
              </a:rPr>
              <a:t> </a:t>
            </a:r>
            <a:r>
              <a:rPr lang="ru-RU" altLang="ru-RU" sz="1900" dirty="0" smtClean="0">
                <a:solidFill>
                  <a:srgbClr val="006600"/>
                </a:solidFill>
              </a:rPr>
              <a:t>ценностного отношения к природе у школьников;</a:t>
            </a:r>
          </a:p>
          <a:p>
            <a:pPr marL="292100" indent="-292100">
              <a:spcBef>
                <a:spcPts val="0"/>
              </a:spcBef>
              <a:spcAft>
                <a:spcPts val="0"/>
              </a:spcAft>
            </a:pPr>
            <a:r>
              <a:rPr lang="ru-RU" altLang="ru-RU" sz="1900" dirty="0">
                <a:solidFill>
                  <a:srgbClr val="006600"/>
                </a:solidFill>
              </a:rPr>
              <a:t>р</a:t>
            </a:r>
            <a:r>
              <a:rPr lang="ru-RU" altLang="ru-RU" sz="1900" dirty="0" smtClean="0">
                <a:solidFill>
                  <a:srgbClr val="006600"/>
                </a:solidFill>
              </a:rPr>
              <a:t>еальная помощь муниципальным органам власти в решении конкретных экологических проблем города Омска.</a:t>
            </a:r>
          </a:p>
          <a:p>
            <a:pPr marL="0" indent="0">
              <a:buNone/>
            </a:pP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Нижний колонтитул 4"/>
          <p:cNvSpPr txBox="1">
            <a:spLocks noGrp="1"/>
          </p:cNvSpPr>
          <p:nvPr/>
        </p:nvSpPr>
        <p:spPr bwMode="auto">
          <a:xfrm>
            <a:off x="5410200" y="6450013"/>
            <a:ext cx="22860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200" b="1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29659B"/>
                </a:solidFill>
                <a:latin typeface="Arial" charset="0"/>
              </a:rPr>
              <a:t>В основе опыта</a:t>
            </a:r>
            <a:r>
              <a:rPr lang="ru-RU" sz="1400" b="1" dirty="0" smtClean="0">
                <a:solidFill>
                  <a:srgbClr val="29659B"/>
                </a:solidFill>
                <a:latin typeface="Arial" charset="0"/>
              </a:rPr>
              <a:t/>
            </a:r>
            <a:br>
              <a:rPr lang="ru-RU" sz="1400" b="1" dirty="0" smtClean="0">
                <a:solidFill>
                  <a:srgbClr val="29659B"/>
                </a:solidFill>
                <a:latin typeface="Arial" charset="0"/>
              </a:rPr>
            </a:br>
            <a:r>
              <a:rPr lang="ru-RU" sz="1400" b="1" dirty="0" smtClean="0">
                <a:solidFill>
                  <a:srgbClr val="006600"/>
                </a:solidFill>
                <a:latin typeface="+mn-lt"/>
              </a:rPr>
              <a:t>(</a:t>
            </a:r>
            <a:r>
              <a:rPr lang="ru-RU" sz="1400" b="1" dirty="0" smtClean="0">
                <a:solidFill>
                  <a:srgbClr val="006600"/>
                </a:solidFill>
                <a:latin typeface="+mn-lt"/>
              </a:rPr>
              <a:t>разработанна</a:t>
            </a:r>
            <a:r>
              <a:rPr lang="ru-RU" sz="1400" b="1" dirty="0" smtClean="0">
                <a:solidFill>
                  <a:srgbClr val="006600"/>
                </a:solidFill>
                <a:latin typeface="+mn-lt"/>
              </a:rPr>
              <a:t>я </a:t>
            </a:r>
            <a:r>
              <a:rPr lang="ru-RU" sz="1400" b="1" dirty="0" smtClean="0">
                <a:solidFill>
                  <a:srgbClr val="006600"/>
                </a:solidFill>
                <a:latin typeface="+mn-lt"/>
              </a:rPr>
              <a:t>и </a:t>
            </a:r>
            <a:r>
              <a:rPr lang="ru-RU" sz="1400" b="1" dirty="0" smtClean="0">
                <a:solidFill>
                  <a:srgbClr val="006600"/>
                </a:solidFill>
                <a:latin typeface="+mn-lt"/>
              </a:rPr>
              <a:t>успешно </a:t>
            </a:r>
            <a:r>
              <a:rPr lang="ru-RU" sz="1400" b="1" dirty="0" smtClean="0">
                <a:solidFill>
                  <a:srgbClr val="006600"/>
                </a:solidFill>
                <a:latin typeface="+mn-lt"/>
              </a:rPr>
              <a:t>внедренна</a:t>
            </a:r>
            <a:r>
              <a:rPr lang="ru-RU" sz="1400" b="1" dirty="0" smtClean="0">
                <a:solidFill>
                  <a:srgbClr val="006600"/>
                </a:solidFill>
                <a:latin typeface="+mn-lt"/>
              </a:rPr>
              <a:t>я мной </a:t>
            </a:r>
            <a:r>
              <a:rPr lang="ru-RU" sz="1400" b="1" dirty="0" smtClean="0">
                <a:solidFill>
                  <a:srgbClr val="006600"/>
                </a:solidFill>
                <a:latin typeface="+mn-lt"/>
              </a:rPr>
              <a:t>программа поэтапного   </a:t>
            </a:r>
            <a:r>
              <a:rPr lang="ru-RU" sz="1400" b="1" dirty="0" smtClean="0">
                <a:solidFill>
                  <a:srgbClr val="006600"/>
                </a:solidFill>
                <a:latin typeface="+mn-lt"/>
              </a:rPr>
              <a:t>развития личности обучающегося через зоны </a:t>
            </a:r>
            <a:r>
              <a:rPr lang="ru-RU" sz="1400" b="1" dirty="0" smtClean="0">
                <a:solidFill>
                  <a:srgbClr val="006600"/>
                </a:solidFill>
                <a:latin typeface="+mn-lt"/>
              </a:rPr>
              <a:t>ближнего развития </a:t>
            </a:r>
            <a:r>
              <a:rPr lang="ru-RU" sz="1400" b="1" dirty="0" smtClean="0">
                <a:solidFill>
                  <a:srgbClr val="006600"/>
                </a:solidFill>
                <a:latin typeface="+mn-lt"/>
              </a:rPr>
              <a:t>к </a:t>
            </a:r>
            <a:r>
              <a:rPr lang="ru-RU" sz="1400" b="1" dirty="0" smtClean="0">
                <a:solidFill>
                  <a:srgbClr val="006600"/>
                </a:solidFill>
                <a:latin typeface="+mn-lt"/>
              </a:rPr>
              <a:t>дальним</a:t>
            </a:r>
            <a:r>
              <a:rPr lang="ru-RU" sz="1400" dirty="0" smtClean="0">
                <a:solidFill>
                  <a:srgbClr val="006600"/>
                </a:solidFill>
                <a:latin typeface="+mn-lt"/>
              </a:rPr>
              <a:t>).</a:t>
            </a:r>
            <a:endParaRPr lang="en-US" sz="1400" dirty="0" smtClean="0">
              <a:solidFill>
                <a:srgbClr val="006600"/>
              </a:solidFill>
              <a:latin typeface="+mn-lt"/>
            </a:endParaRPr>
          </a:p>
        </p:txBody>
      </p:sp>
      <p:grpSp>
        <p:nvGrpSpPr>
          <p:cNvPr id="34820" name="Group 3"/>
          <p:cNvGrpSpPr>
            <a:grpSpLocks/>
          </p:cNvGrpSpPr>
          <p:nvPr/>
        </p:nvGrpSpPr>
        <p:grpSpPr bwMode="auto">
          <a:xfrm>
            <a:off x="1042988" y="1341438"/>
            <a:ext cx="2170112" cy="4903787"/>
            <a:chOff x="720" y="1299"/>
            <a:chExt cx="1367" cy="2539"/>
          </a:xfrm>
        </p:grpSpPr>
        <p:sp>
          <p:nvSpPr>
            <p:cNvPr id="34821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34822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34823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9BCFF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34824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EE0F7"/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34825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34826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grpSp>
          <p:nvGrpSpPr>
            <p:cNvPr id="34827" name="Group 10"/>
            <p:cNvGrpSpPr>
              <a:grpSpLocks/>
            </p:cNvGrpSpPr>
            <p:nvPr/>
          </p:nvGrpSpPr>
          <p:grpSpPr bwMode="auto">
            <a:xfrm>
              <a:off x="1190" y="1299"/>
              <a:ext cx="404" cy="392"/>
              <a:chOff x="1291" y="587"/>
              <a:chExt cx="666" cy="647"/>
            </a:xfrm>
          </p:grpSpPr>
          <p:sp>
            <p:nvSpPr>
              <p:cNvPr id="34828" name="Oval 11"/>
              <p:cNvSpPr>
                <a:spLocks noChangeArrowheads="1"/>
              </p:cNvSpPr>
              <p:nvPr/>
            </p:nvSpPr>
            <p:spPr bwMode="gray">
              <a:xfrm>
                <a:off x="1291" y="710"/>
                <a:ext cx="666" cy="411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ru-RU" sz="1800"/>
              </a:p>
            </p:txBody>
          </p:sp>
          <p:sp>
            <p:nvSpPr>
              <p:cNvPr id="34829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  <p:sp>
            <p:nvSpPr>
              <p:cNvPr id="34830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  <p:sp>
            <p:nvSpPr>
              <p:cNvPr id="34831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  <p:sp>
            <p:nvSpPr>
              <p:cNvPr id="34832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</p:grpSp>
        <p:sp>
          <p:nvSpPr>
            <p:cNvPr id="34833" name="Text Box 16"/>
            <p:cNvSpPr txBox="1">
              <a:spLocks noChangeArrowheads="1"/>
            </p:cNvSpPr>
            <p:nvPr/>
          </p:nvSpPr>
          <p:spPr bwMode="gray">
            <a:xfrm>
              <a:off x="1276" y="1354"/>
              <a:ext cx="223" cy="2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1</a:t>
              </a:r>
              <a:endParaRPr lang="en-US" sz="1800"/>
            </a:p>
          </p:txBody>
        </p:sp>
        <p:sp>
          <p:nvSpPr>
            <p:cNvPr id="34834" name="Text Box 17"/>
            <p:cNvSpPr txBox="1">
              <a:spLocks noChangeArrowheads="1"/>
            </p:cNvSpPr>
            <p:nvPr/>
          </p:nvSpPr>
          <p:spPr bwMode="gray">
            <a:xfrm>
              <a:off x="768" y="1776"/>
              <a:ext cx="1296" cy="148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dirty="0"/>
                <a:t>Этапы развития  экологически  социализированной личности </a:t>
              </a:r>
              <a:r>
                <a:rPr lang="ru-RU" sz="1200" dirty="0" smtClean="0"/>
                <a:t>(развитие через </a:t>
              </a:r>
              <a:r>
                <a:rPr lang="ru-RU" sz="1200" dirty="0"/>
                <a:t>повышение  интереса к предмету </a:t>
              </a:r>
              <a:r>
                <a:rPr lang="ru-RU" sz="1200" dirty="0" smtClean="0"/>
                <a:t> «биология» на </a:t>
              </a:r>
              <a:r>
                <a:rPr lang="ru-RU" sz="1200" dirty="0"/>
                <a:t>основе  сотрудничества  с детскими учреждениями дополнительного образования г.  Омска ,</a:t>
              </a:r>
            </a:p>
            <a:p>
              <a:r>
                <a:rPr lang="ru-RU" sz="1200" dirty="0"/>
                <a:t> (за основу взято </a:t>
              </a:r>
              <a:r>
                <a:rPr lang="ru-RU" sz="1200" dirty="0" err="1" smtClean="0"/>
                <a:t>юннатско</a:t>
              </a:r>
              <a:r>
                <a:rPr lang="ru-RU" sz="1200" dirty="0" smtClean="0"/>
                <a:t>-экологическое движение и работа </a:t>
              </a:r>
              <a:r>
                <a:rPr lang="ru-RU" sz="1200" dirty="0"/>
                <a:t>кружка: «Общество любителей природы»).</a:t>
              </a:r>
              <a:endParaRPr lang="en-US" sz="1200" dirty="0"/>
            </a:p>
          </p:txBody>
        </p:sp>
      </p:grpSp>
      <p:grpSp>
        <p:nvGrpSpPr>
          <p:cNvPr id="34835" name="Group 18"/>
          <p:cNvGrpSpPr>
            <a:grpSpLocks/>
          </p:cNvGrpSpPr>
          <p:nvPr/>
        </p:nvGrpSpPr>
        <p:grpSpPr bwMode="auto">
          <a:xfrm>
            <a:off x="3568700" y="1841247"/>
            <a:ext cx="2166938" cy="4672558"/>
            <a:chOff x="2208" y="1299"/>
            <a:chExt cx="1365" cy="2539"/>
          </a:xfrm>
        </p:grpSpPr>
        <p:sp>
          <p:nvSpPr>
            <p:cNvPr id="34836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34837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34838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B3F2B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34840" name="Oval 23"/>
            <p:cNvSpPr>
              <a:spLocks noChangeArrowheads="1"/>
            </p:cNvSpPr>
            <p:nvPr/>
          </p:nvSpPr>
          <p:spPr bwMode="gray">
            <a:xfrm>
              <a:off x="2678" y="1371"/>
              <a:ext cx="404" cy="254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/>
            </a:p>
          </p:txBody>
        </p:sp>
        <p:sp>
          <p:nvSpPr>
            <p:cNvPr id="34841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34842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34843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34844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34845" name="Text Box 28"/>
            <p:cNvSpPr txBox="1">
              <a:spLocks noChangeArrowheads="1"/>
            </p:cNvSpPr>
            <p:nvPr/>
          </p:nvSpPr>
          <p:spPr bwMode="gray">
            <a:xfrm>
              <a:off x="2764" y="1354"/>
              <a:ext cx="223" cy="24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</a:rPr>
                <a:t>2</a:t>
              </a:r>
              <a:endParaRPr lang="en-US" sz="1800" dirty="0"/>
            </a:p>
          </p:txBody>
        </p:sp>
        <p:sp>
          <p:nvSpPr>
            <p:cNvPr id="34846" name="Text Box 29"/>
            <p:cNvSpPr txBox="1">
              <a:spLocks noChangeArrowheads="1"/>
            </p:cNvSpPr>
            <p:nvPr/>
          </p:nvSpPr>
          <p:spPr bwMode="gray">
            <a:xfrm>
              <a:off x="2256" y="1775"/>
              <a:ext cx="1317" cy="15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1200" dirty="0"/>
                <a:t>Этапы </a:t>
              </a:r>
              <a:r>
                <a:rPr lang="ru-RU" sz="1200" dirty="0" smtClean="0"/>
                <a:t>развития самостоятельности,  </a:t>
              </a:r>
              <a:r>
                <a:rPr lang="ru-RU" sz="1200" dirty="0"/>
                <a:t>экологического стиля  </a:t>
              </a:r>
              <a:r>
                <a:rPr lang="ru-RU" sz="1200" dirty="0" smtClean="0"/>
                <a:t>мышления, экологической грамотности (через развитие умений </a:t>
              </a:r>
              <a:r>
                <a:rPr lang="ru-RU" sz="1200" dirty="0"/>
                <a:t>высказывать собственное мнение, объяснять результат  своей деятельности</a:t>
              </a:r>
              <a:r>
                <a:rPr lang="ru-RU" sz="1200" dirty="0" smtClean="0"/>
                <a:t>, анализировать </a:t>
              </a:r>
              <a:r>
                <a:rPr lang="ru-RU" sz="1200" dirty="0"/>
                <a:t>свои предложения и </a:t>
              </a:r>
              <a:r>
                <a:rPr lang="ru-RU" sz="1200" dirty="0" smtClean="0"/>
                <a:t>общих  коммуникативных умений). </a:t>
              </a:r>
              <a:endParaRPr lang="en-US" sz="1200" dirty="0"/>
            </a:p>
          </p:txBody>
        </p:sp>
        <p:sp>
          <p:nvSpPr>
            <p:cNvPr id="34847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34848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</p:grpSp>
      <p:grpSp>
        <p:nvGrpSpPr>
          <p:cNvPr id="34849" name="Group 32"/>
          <p:cNvGrpSpPr>
            <a:grpSpLocks/>
          </p:cNvGrpSpPr>
          <p:nvPr/>
        </p:nvGrpSpPr>
        <p:grpSpPr bwMode="auto">
          <a:xfrm>
            <a:off x="6102350" y="2704835"/>
            <a:ext cx="2170113" cy="3522927"/>
            <a:chOff x="3692" y="1296"/>
            <a:chExt cx="1367" cy="2542"/>
          </a:xfrm>
        </p:grpSpPr>
        <p:sp>
          <p:nvSpPr>
            <p:cNvPr id="34850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34851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34852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F2EDA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34853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5CC"/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grpSp>
          <p:nvGrpSpPr>
            <p:cNvPr id="34854" name="Group 37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34855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ru-RU" sz="1800"/>
              </a:p>
            </p:txBody>
          </p:sp>
          <p:sp>
            <p:nvSpPr>
              <p:cNvPr id="34856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  <p:sp>
            <p:nvSpPr>
              <p:cNvPr id="34857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  <p:sp>
            <p:nvSpPr>
              <p:cNvPr id="34858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  <p:sp>
            <p:nvSpPr>
              <p:cNvPr id="34859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</p:grpSp>
        <p:sp>
          <p:nvSpPr>
            <p:cNvPr id="34860" name="Text Box 43"/>
            <p:cNvSpPr txBox="1">
              <a:spLocks noChangeArrowheads="1"/>
            </p:cNvSpPr>
            <p:nvPr/>
          </p:nvSpPr>
          <p:spPr bwMode="gray">
            <a:xfrm>
              <a:off x="4252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</a:rPr>
                <a:t>3</a:t>
              </a:r>
              <a:endParaRPr lang="en-US" sz="1800" dirty="0"/>
            </a:p>
          </p:txBody>
        </p:sp>
        <p:sp>
          <p:nvSpPr>
            <p:cNvPr id="34861" name="Text Box 44"/>
            <p:cNvSpPr txBox="1">
              <a:spLocks noChangeArrowheads="1"/>
            </p:cNvSpPr>
            <p:nvPr/>
          </p:nvSpPr>
          <p:spPr bwMode="gray">
            <a:xfrm>
              <a:off x="3744" y="1776"/>
              <a:ext cx="1296" cy="2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1800"/>
            </a:p>
          </p:txBody>
        </p:sp>
        <p:sp>
          <p:nvSpPr>
            <p:cNvPr id="34862" name="AutoShape 45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34863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</p:grpSp>
      <p:sp>
        <p:nvSpPr>
          <p:cNvPr id="34864" name="Прямоугольник 1"/>
          <p:cNvSpPr>
            <a:spLocks noChangeArrowheads="1"/>
          </p:cNvSpPr>
          <p:nvPr/>
        </p:nvSpPr>
        <p:spPr bwMode="auto">
          <a:xfrm>
            <a:off x="6102350" y="3411343"/>
            <a:ext cx="2170113" cy="210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/>
              <a:t>Этапы формирования и развития социальной и ценностно- смысловой компетентностей у обучающихся (в рамках реализации гимназической «Программы формирования </a:t>
            </a:r>
            <a:r>
              <a:rPr lang="ru-RU" sz="1200" dirty="0"/>
              <a:t>и </a:t>
            </a:r>
            <a:r>
              <a:rPr lang="ru-RU" sz="1200" dirty="0" smtClean="0"/>
              <a:t>развития ключевых компетентностей».</a:t>
            </a:r>
            <a:endParaRPr lang="ru-RU" sz="1200" dirty="0"/>
          </a:p>
          <a:p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2124075" y="1125538"/>
            <a:ext cx="14859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5651500" y="1125538"/>
            <a:ext cx="1257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 flipH="1">
            <a:off x="2124075" y="1341438"/>
            <a:ext cx="1371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 flipH="1">
            <a:off x="5580063" y="1341438"/>
            <a:ext cx="1257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539750" y="2133600"/>
            <a:ext cx="1785938" cy="20875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sz="1800" dirty="0">
              <a:solidFill>
                <a:srgbClr val="006600"/>
              </a:solidFill>
              <a:latin typeface="Times New Roman" pitchFamily="18" charset="0"/>
            </a:endParaRPr>
          </a:p>
          <a:p>
            <a:pPr eaLnBrk="0" hangingPunct="0">
              <a:buFontTx/>
              <a:buAutoNum type="arabicPeriod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роки на экологическую тематику;</a:t>
            </a:r>
            <a:endParaRPr lang="ru-RU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AutoNum type="arabicPeriod"/>
            </a:pPr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Экскурсии;</a:t>
            </a:r>
            <a:endParaRPr lang="ru-RU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AutoNum type="arabicPeriod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практические </a:t>
            </a:r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работы;</a:t>
            </a:r>
            <a:endParaRPr lang="ru-RU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AutoNum type="arabicPeriod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спецкурсы, </a:t>
            </a:r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факультативы.</a:t>
            </a:r>
            <a:endParaRPr lang="ru-RU" dirty="0">
              <a:solidFill>
                <a:srgbClr val="006600"/>
              </a:solidFill>
              <a:latin typeface="Times New Roman" pitchFamily="18" charset="0"/>
            </a:endParaRPr>
          </a:p>
          <a:p>
            <a:pPr eaLnBrk="0" hangingPunct="0"/>
            <a:endParaRPr lang="ru-RU" dirty="0">
              <a:latin typeface="Times New Roman" pitchFamily="18" charset="0"/>
            </a:endParaRP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3492500" y="2133600"/>
            <a:ext cx="19431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етние экологические  задания;</a:t>
            </a:r>
            <a:endParaRPr lang="ru-RU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2. работа на пришкольном </a:t>
            </a:r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участке. </a:t>
            </a:r>
            <a:endParaRPr lang="ru-RU" dirty="0">
              <a:solidFill>
                <a:srgbClr val="006600"/>
              </a:solidFill>
              <a:latin typeface="Times New Roman" pitchFamily="18" charset="0"/>
            </a:endParaRP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6742114" y="2133600"/>
            <a:ext cx="164631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индивидуальные;</a:t>
            </a:r>
            <a:endParaRPr lang="ru-RU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групповые;</a:t>
            </a:r>
            <a:endParaRPr lang="ru-RU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массовые.</a:t>
            </a:r>
            <a:endParaRPr lang="ru-RU" dirty="0">
              <a:solidFill>
                <a:srgbClr val="006600"/>
              </a:solidFill>
              <a:latin typeface="Times New Roman" pitchFamily="18" charset="0"/>
            </a:endParaRPr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 flipH="1">
            <a:off x="3419475" y="3141663"/>
            <a:ext cx="3827463" cy="15827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 flipH="1">
            <a:off x="5508625" y="3141663"/>
            <a:ext cx="2027238" cy="15827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7667625" y="3141663"/>
            <a:ext cx="0" cy="1257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755650" y="321539"/>
            <a:ext cx="7848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Формы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деятельности, как способ формирования УУД, </a:t>
            </a:r>
          </a:p>
          <a:p>
            <a:pPr algn="ctr" eaLnBrk="0" hangingPunct="0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рименяемые мной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900113" y="1117600"/>
            <a:ext cx="76327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300" b="1">
                <a:latin typeface="Times New Roman" pitchFamily="18" charset="0"/>
                <a:cs typeface="Times New Roman" pitchFamily="18" charset="0"/>
              </a:rPr>
              <a:t>Учебная                                             </a:t>
            </a:r>
            <a:r>
              <a:rPr lang="ru-RU" sz="1300" b="1">
                <a:latin typeface="Times New Roman" pitchFamily="18" charset="0"/>
              </a:rPr>
              <a:t>                 </a:t>
            </a:r>
            <a:r>
              <a:rPr lang="ru-RU" sz="1300" b="1">
                <a:latin typeface="Times New Roman" pitchFamily="18" charset="0"/>
                <a:cs typeface="Times New Roman" pitchFamily="18" charset="0"/>
              </a:rPr>
              <a:t> Внеурочная                                  </a:t>
            </a:r>
            <a:r>
              <a:rPr lang="ru-RU" sz="1300" b="1">
                <a:latin typeface="Times New Roman" pitchFamily="18" charset="0"/>
              </a:rPr>
              <a:t>                   </a:t>
            </a:r>
            <a:r>
              <a:rPr lang="ru-RU" sz="1300" b="1">
                <a:latin typeface="Times New Roman" pitchFamily="18" charset="0"/>
                <a:cs typeface="Times New Roman" pitchFamily="18" charset="0"/>
              </a:rPr>
              <a:t>   Внеклассная</a:t>
            </a:r>
            <a:endParaRPr lang="ru-RU" sz="13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800">
                <a:latin typeface="Times New Roman" pitchFamily="18" charset="0"/>
              </a:rPr>
              <a:t> </a:t>
            </a:r>
          </a:p>
        </p:txBody>
      </p:sp>
      <p:sp>
        <p:nvSpPr>
          <p:cNvPr id="18461" name="Line 29"/>
          <p:cNvSpPr>
            <a:spLocks noChangeShapeType="1"/>
          </p:cNvSpPr>
          <p:nvPr/>
        </p:nvSpPr>
        <p:spPr bwMode="auto">
          <a:xfrm>
            <a:off x="4356100" y="1557338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62" name="Line 30"/>
          <p:cNvSpPr>
            <a:spLocks noChangeShapeType="1"/>
          </p:cNvSpPr>
          <p:nvPr/>
        </p:nvSpPr>
        <p:spPr bwMode="auto">
          <a:xfrm>
            <a:off x="1187450" y="1484313"/>
            <a:ext cx="0" cy="4508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63" name="Line 31"/>
          <p:cNvSpPr>
            <a:spLocks noChangeShapeType="1"/>
          </p:cNvSpPr>
          <p:nvPr/>
        </p:nvSpPr>
        <p:spPr bwMode="auto">
          <a:xfrm>
            <a:off x="7380288" y="1557338"/>
            <a:ext cx="0" cy="4508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6522244" y="4941888"/>
            <a:ext cx="2178844" cy="100739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200" dirty="0">
                <a:solidFill>
                  <a:srgbClr val="006600"/>
                </a:solidFill>
                <a:latin typeface="Times New Roman" pitchFamily="18" charset="0"/>
                <a:ea typeface="SimSun" charset="-122"/>
              </a:rPr>
              <a:t>Олимпиады, конкурсы, конференции, выставки, дни науки.</a:t>
            </a:r>
            <a:endParaRPr lang="ru-RU" sz="1600" dirty="0">
              <a:solidFill>
                <a:srgbClr val="006600"/>
              </a:solidFill>
              <a:latin typeface="Times New Roman" pitchFamily="18" charset="0"/>
              <a:ea typeface="SimSun" charset="-122"/>
            </a:endParaRPr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auto">
          <a:xfrm>
            <a:off x="2411413" y="4941888"/>
            <a:ext cx="1714500" cy="86337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300" dirty="0">
                <a:solidFill>
                  <a:srgbClr val="006600"/>
                </a:solidFill>
              </a:rPr>
              <a:t>Индивидуальные </a:t>
            </a:r>
            <a:r>
              <a:rPr lang="ru-RU" sz="1300" dirty="0" smtClean="0">
                <a:solidFill>
                  <a:srgbClr val="006600"/>
                </a:solidFill>
              </a:rPr>
              <a:t>исследования по природоохранной тематике</a:t>
            </a:r>
            <a:r>
              <a:rPr lang="ru-RU" dirty="0" smtClean="0">
                <a:solidFill>
                  <a:srgbClr val="006600"/>
                </a:solidFill>
              </a:rPr>
              <a:t>.</a:t>
            </a:r>
            <a:endParaRPr lang="ru-RU" dirty="0">
              <a:solidFill>
                <a:srgbClr val="006600"/>
              </a:solidFill>
              <a:latin typeface="Times New Roman" pitchFamily="18" charset="0"/>
              <a:ea typeface="SimSun" charset="-122"/>
            </a:endParaRPr>
          </a:p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dirty="0"/>
          </a:p>
        </p:txBody>
      </p:sp>
      <p:sp>
        <p:nvSpPr>
          <p:cNvPr id="18466" name="Rectangle 34"/>
          <p:cNvSpPr>
            <a:spLocks noChangeArrowheads="1"/>
          </p:cNvSpPr>
          <p:nvPr/>
        </p:nvSpPr>
        <p:spPr bwMode="auto">
          <a:xfrm>
            <a:off x="4427538" y="4797425"/>
            <a:ext cx="1657350" cy="158390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</a:rPr>
              <a:t>р</a:t>
            </a:r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</a:rPr>
              <a:t>абота в Интернет- сообществах;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</a:rPr>
              <a:t>м</a:t>
            </a:r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</a:rPr>
              <a:t>еждународная </a:t>
            </a:r>
            <a:r>
              <a:rPr lang="ru-RU" dirty="0" err="1" smtClean="0">
                <a:solidFill>
                  <a:srgbClr val="006600"/>
                </a:solidFill>
                <a:latin typeface="Times New Roman" pitchFamily="18" charset="0"/>
              </a:rPr>
              <a:t>экорегата</a:t>
            </a:r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</a:rPr>
              <a:t>;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</a:rPr>
              <a:t>международная </a:t>
            </a:r>
            <a:r>
              <a:rPr lang="ru-RU" dirty="0" err="1" smtClean="0">
                <a:solidFill>
                  <a:srgbClr val="006600"/>
                </a:solidFill>
                <a:latin typeface="Times New Roman" pitchFamily="18" charset="0"/>
              </a:rPr>
              <a:t>лабортория</a:t>
            </a:r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</a:rPr>
              <a:t> по охране природы.</a:t>
            </a:r>
            <a:endParaRPr lang="ru-RU" dirty="0">
              <a:solidFill>
                <a:srgbClr val="006600"/>
              </a:solidFill>
              <a:latin typeface="Times New Roman" pitchFamily="18" charset="0"/>
              <a:ea typeface="SimSun" charset="-122"/>
            </a:endParaRPr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 flipH="1">
            <a:off x="1476375" y="3141663"/>
            <a:ext cx="5265738" cy="16557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68" name="Rectangle 36"/>
          <p:cNvSpPr>
            <a:spLocks noChangeArrowheads="1"/>
          </p:cNvSpPr>
          <p:nvPr/>
        </p:nvSpPr>
        <p:spPr bwMode="auto">
          <a:xfrm>
            <a:off x="413964" y="4941888"/>
            <a:ext cx="1728787" cy="14394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dirty="0" err="1" smtClean="0">
                <a:solidFill>
                  <a:srgbClr val="006600"/>
                </a:solidFill>
                <a:latin typeface="Times New Roman" pitchFamily="18" charset="0"/>
              </a:rPr>
              <a:t>юн</a:t>
            </a:r>
            <a:r>
              <a:rPr lang="ru-RU" dirty="0" err="1" smtClean="0">
                <a:solidFill>
                  <a:srgbClr val="006600"/>
                </a:solidFill>
                <a:latin typeface="Times New Roman" pitchFamily="18" charset="0"/>
              </a:rPr>
              <a:t>натско</a:t>
            </a:r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</a:rPr>
              <a:t>-экологическое движение;</a:t>
            </a:r>
          </a:p>
          <a:p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</a:rPr>
              <a:t>летний </a:t>
            </a:r>
            <a:r>
              <a:rPr lang="ru-RU" dirty="0">
                <a:solidFill>
                  <a:srgbClr val="006600"/>
                </a:solidFill>
                <a:latin typeface="Times New Roman" pitchFamily="18" charset="0"/>
              </a:rPr>
              <a:t>экологический </a:t>
            </a:r>
            <a:r>
              <a:rPr lang="ru-RU" dirty="0" smtClean="0">
                <a:solidFill>
                  <a:srgbClr val="006600"/>
                </a:solidFill>
                <a:latin typeface="Times New Roman" pitchFamily="18" charset="0"/>
              </a:rPr>
              <a:t>лагерь (ДЭЦ</a:t>
            </a:r>
            <a:r>
              <a:rPr lang="ru-RU" dirty="0">
                <a:solidFill>
                  <a:srgbClr val="006600"/>
                </a:solidFill>
                <a:latin typeface="Times New Roman" pitchFamily="18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685800" y="188913"/>
            <a:ext cx="7769225" cy="863600"/>
          </a:xfrm>
        </p:spPr>
        <p:txBody>
          <a:bodyPr lIns="92160" tIns="46080" rIns="92160" bIns="46080"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Содержание опыта</a:t>
            </a:r>
          </a:p>
        </p:txBody>
      </p:sp>
      <p:sp>
        <p:nvSpPr>
          <p:cNvPr id="37891" name="Объект 4"/>
          <p:cNvSpPr>
            <a:spLocks noGrp="1"/>
          </p:cNvSpPr>
          <p:nvPr>
            <p:ph idx="4294967295"/>
          </p:nvPr>
        </p:nvSpPr>
        <p:spPr>
          <a:xfrm>
            <a:off x="395288" y="980728"/>
            <a:ext cx="5328840" cy="5112097"/>
          </a:xfrm>
        </p:spPr>
        <p:txBody>
          <a:bodyPr lIns="90000" tIns="46800" rIns="90000" bIns="46800"/>
          <a:lstStyle/>
          <a:p>
            <a:pPr marL="0" indent="0" defTabSz="449263"/>
            <a:endParaRPr lang="ru-RU" altLang="ru-RU" sz="1400" dirty="0" smtClean="0">
              <a:latin typeface="Times New Roman" pitchFamily="18" charset="0"/>
            </a:endParaRPr>
          </a:p>
          <a:p>
            <a:pPr marL="0" indent="0" defTabSz="449263">
              <a:spcBef>
                <a:spcPts val="0"/>
              </a:spcBef>
            </a:pPr>
            <a:r>
              <a:rPr lang="ru-RU" altLang="ru-RU" sz="14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и развитие экологического сознания у обучающихся основной школы через включение их в активную природоохранную деятельность;</a:t>
            </a:r>
          </a:p>
          <a:p>
            <a:pPr marL="0" indent="0" defTabSz="449263">
              <a:spcBef>
                <a:spcPts val="600"/>
              </a:spcBef>
              <a:spcAft>
                <a:spcPts val="600"/>
              </a:spcAft>
            </a:pPr>
            <a:r>
              <a:rPr lang="ru-RU" altLang="ru-RU" sz="16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руководство экологической дружиной гимназии, преподавание элективных курсов по экологии;</a:t>
            </a:r>
          </a:p>
          <a:p>
            <a:pPr marL="0" indent="0" defTabSz="449263">
              <a:spcBef>
                <a:spcPts val="600"/>
              </a:spcBef>
              <a:spcAft>
                <a:spcPts val="600"/>
              </a:spcAft>
            </a:pPr>
            <a:r>
              <a:rPr lang="ru-RU" altLang="ru-RU" sz="16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системно-</a:t>
            </a:r>
            <a:r>
              <a:rPr lang="ru-RU" altLang="ru-RU" sz="1600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деятельностного</a:t>
            </a:r>
            <a:r>
              <a:rPr lang="ru-RU" altLang="ru-RU" sz="16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подхода на уроках биологии;</a:t>
            </a:r>
          </a:p>
          <a:p>
            <a:pPr marL="0" indent="0" defTabSz="449263">
              <a:spcBef>
                <a:spcPts val="600"/>
              </a:spcBef>
              <a:spcAft>
                <a:spcPts val="600"/>
              </a:spcAft>
            </a:pPr>
            <a:r>
              <a:rPr lang="ru-RU" altLang="ru-RU" sz="16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активное сотрудничество с социальными партнёрами: КТОС «Центральный-3», областной и городской детские экологические центры, Омский государственный аграрный университет им. Столыпина, Омская государственная медицинская академия, детский экологический центр г. Нижний Тагил «Зелёная волна»., БДОУ г. Омска «Детский сад № 72 общеразвивающего вида»   и др</a:t>
            </a:r>
            <a:r>
              <a:rPr lang="ru-RU" altLang="ru-RU" sz="16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defTabSz="449263"/>
            <a:r>
              <a:rPr lang="ru-RU" altLang="ru-RU" sz="16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модернизация кабинета биологии как базы для организации урочной и внеурочной деятельности с </a:t>
            </a:r>
            <a:r>
              <a:rPr lang="ru-RU" altLang="ru-RU" sz="16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целью создания комфортных условий </a:t>
            </a:r>
            <a:r>
              <a:rPr lang="ru-RU" altLang="ru-RU" sz="16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обучающихся;</a:t>
            </a:r>
          </a:p>
          <a:p>
            <a:pPr marL="0" indent="0" defTabSz="449263">
              <a:buFont typeface="Arial" charset="0"/>
              <a:buNone/>
            </a:pPr>
            <a:endParaRPr lang="ru-RU" altLang="ru-RU" sz="1400" dirty="0" smtClean="0">
              <a:latin typeface="Times New Roman" pitchFamily="18" charset="0"/>
            </a:endParaRPr>
          </a:p>
        </p:txBody>
      </p:sp>
      <p:pic>
        <p:nvPicPr>
          <p:cNvPr id="2050" name="Picture 2" descr="C:\Users\Пучинина\Desktop\Учитель года 2013\Фото Коробкова экологи\DSCN01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046" y="1268760"/>
            <a:ext cx="2880086" cy="21602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учинина\Desktop\Учитель года 2013\Фото Коробкова экологи\слайд шоу 7б 2013 -2014\S13700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975" y="3789040"/>
            <a:ext cx="2904323" cy="21782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sz="3200" b="1" dirty="0" smtClean="0">
                <a:solidFill>
                  <a:srgbClr val="29659B"/>
                </a:solidFill>
                <a:latin typeface="Arial" charset="0"/>
              </a:rPr>
              <a:t>Учимся на конкретных делах</a:t>
            </a:r>
            <a:endParaRPr lang="ru-RU" altLang="ru-RU" sz="3200" b="1" i="1" dirty="0"/>
          </a:p>
        </p:txBody>
      </p:sp>
      <p:sp>
        <p:nvSpPr>
          <p:cNvPr id="96265" name="Rectangle 9"/>
          <p:cNvSpPr>
            <a:spLocks noGrp="1" noChangeArrowheads="1"/>
          </p:cNvSpPr>
          <p:nvPr>
            <p:ph sz="half" idx="1"/>
          </p:nvPr>
        </p:nvSpPr>
        <p:spPr>
          <a:xfrm>
            <a:off x="457200" y="1412776"/>
            <a:ext cx="4038600" cy="4713387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ru-RU" sz="1600" dirty="0">
                <a:solidFill>
                  <a:srgbClr val="006600"/>
                </a:solidFill>
              </a:rPr>
              <a:t>Акция </a:t>
            </a:r>
            <a:r>
              <a:rPr lang="ru-RU" altLang="ru-RU" sz="1600" dirty="0" smtClean="0">
                <a:solidFill>
                  <a:srgbClr val="006600"/>
                </a:solidFill>
              </a:rPr>
              <a:t>«</a:t>
            </a:r>
            <a:r>
              <a:rPr lang="ru-RU" altLang="ru-RU" sz="1600" dirty="0">
                <a:solidFill>
                  <a:srgbClr val="006600"/>
                </a:solidFill>
              </a:rPr>
              <a:t>Спасем озеро Соленое</a:t>
            </a:r>
            <a:r>
              <a:rPr lang="ru-RU" altLang="ru-RU" sz="1600" dirty="0" smtClean="0">
                <a:solidFill>
                  <a:srgbClr val="006600"/>
                </a:solidFill>
              </a:rPr>
              <a:t>» (совместно с «ДЭЦ»)</a:t>
            </a:r>
            <a:r>
              <a:rPr lang="ru-RU" altLang="ru-RU" sz="1600" dirty="0">
                <a:solidFill>
                  <a:srgbClr val="006600"/>
                </a:solidFill>
              </a:rPr>
              <a:t/>
            </a:r>
            <a:br>
              <a:rPr lang="ru-RU" altLang="ru-RU" sz="1600" dirty="0">
                <a:solidFill>
                  <a:srgbClr val="006600"/>
                </a:solidFill>
              </a:rPr>
            </a:br>
            <a:r>
              <a:rPr lang="ru-RU" altLang="ru-RU" sz="1600" dirty="0">
                <a:solidFill>
                  <a:srgbClr val="006600"/>
                </a:solidFill>
              </a:rPr>
              <a:t>Цель: узнать больше самим и рассказать другим о памятниках природы родного </a:t>
            </a:r>
            <a:r>
              <a:rPr lang="ru-RU" altLang="ru-RU" sz="1600" dirty="0" smtClean="0">
                <a:solidFill>
                  <a:srgbClr val="006600"/>
                </a:solidFill>
              </a:rPr>
              <a:t>края</a:t>
            </a:r>
            <a:endParaRPr lang="ru-RU" altLang="ru-RU" sz="1600" dirty="0">
              <a:solidFill>
                <a:srgbClr val="0066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59034" y="1344249"/>
            <a:ext cx="4038600" cy="4713387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sz="1600" dirty="0">
                <a:solidFill>
                  <a:srgbClr val="006600"/>
                </a:solidFill>
              </a:rPr>
              <a:t>Трудовой десант: «Чистому </a:t>
            </a:r>
            <a:r>
              <a:rPr lang="ru-RU" altLang="ru-RU" sz="1600" dirty="0" smtClean="0">
                <a:solidFill>
                  <a:srgbClr val="006600"/>
                </a:solidFill>
              </a:rPr>
              <a:t>Иртышу </a:t>
            </a:r>
            <a:r>
              <a:rPr lang="ru-RU" altLang="ru-RU" sz="1600" dirty="0">
                <a:solidFill>
                  <a:srgbClr val="006600"/>
                </a:solidFill>
              </a:rPr>
              <a:t>– чистые берега</a:t>
            </a:r>
            <a:r>
              <a:rPr lang="ru-RU" altLang="ru-RU" sz="1600" dirty="0" smtClean="0">
                <a:solidFill>
                  <a:srgbClr val="006600"/>
                </a:solidFill>
              </a:rPr>
              <a:t>»</a:t>
            </a:r>
          </a:p>
          <a:p>
            <a:pPr marL="0" indent="0">
              <a:buNone/>
            </a:pPr>
            <a:endParaRPr lang="ru-RU" sz="1800" b="1" i="1" dirty="0"/>
          </a:p>
          <a:p>
            <a:pPr marL="0" indent="0">
              <a:buNone/>
            </a:pPr>
            <a:endParaRPr lang="ru-RU" sz="1800" b="1" i="1" dirty="0" smtClean="0"/>
          </a:p>
          <a:p>
            <a:pPr marL="0" indent="0">
              <a:buNone/>
            </a:pPr>
            <a:endParaRPr lang="ru-RU" sz="1800" b="1" i="1" dirty="0"/>
          </a:p>
          <a:p>
            <a:pPr marL="0" indent="0">
              <a:buNone/>
            </a:pPr>
            <a:endParaRPr lang="ru-RU" sz="1800" b="1" i="1" dirty="0" smtClean="0"/>
          </a:p>
          <a:p>
            <a:pPr marL="0" indent="0">
              <a:buNone/>
            </a:pPr>
            <a:endParaRPr lang="ru-RU" sz="1800" b="1" i="1" dirty="0"/>
          </a:p>
          <a:p>
            <a:pPr marL="0" indent="0" algn="ctr">
              <a:buNone/>
            </a:pPr>
            <a:endParaRPr lang="ru-RU" altLang="ru-RU" sz="1800" dirty="0" smtClean="0"/>
          </a:p>
          <a:p>
            <a:pPr marL="0" indent="0" algn="ctr">
              <a:buNone/>
            </a:pPr>
            <a:r>
              <a:rPr lang="ru-RU" altLang="ru-RU" sz="1600" dirty="0" smtClean="0">
                <a:solidFill>
                  <a:srgbClr val="006600"/>
                </a:solidFill>
              </a:rPr>
              <a:t>Цветы </a:t>
            </a:r>
            <a:r>
              <a:rPr lang="ru-RU" altLang="ru-RU" sz="1600" dirty="0">
                <a:solidFill>
                  <a:srgbClr val="006600"/>
                </a:solidFill>
              </a:rPr>
              <a:t>во дворе не только гимназии, но и микрорайона  (магазин и детский сад)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96262" name="Picture 6" descr="IMG_11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41431"/>
            <a:ext cx="2653360" cy="19388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3" name="Picture 7" descr="SAM_057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591038"/>
            <a:ext cx="2638073" cy="18295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SAM_05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620771"/>
            <a:ext cx="2304256" cy="1827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SAM_058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10848"/>
            <a:ext cx="2448272" cy="17801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189256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pPr eaLnBrk="0" hangingPunct="0"/>
            <a:r>
              <a:rPr lang="ru-RU" sz="3600" b="1" dirty="0" smtClean="0">
                <a:solidFill>
                  <a:srgbClr val="29659B"/>
                </a:solidFill>
                <a:latin typeface="Arial" charset="0"/>
              </a:rPr>
              <a:t>Критерии</a:t>
            </a:r>
            <a:endParaRPr lang="en-US" sz="3600" b="1" dirty="0" smtClean="0">
              <a:solidFill>
                <a:srgbClr val="29659B"/>
              </a:solidFill>
              <a:latin typeface="Arial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268760"/>
            <a:ext cx="5040560" cy="4857403"/>
          </a:xfrm>
        </p:spPr>
        <p:txBody>
          <a:bodyPr/>
          <a:lstStyle/>
          <a:p>
            <a:r>
              <a:rPr lang="ru-RU" sz="1600" dirty="0">
                <a:solidFill>
                  <a:srgbClr val="006600"/>
                </a:solidFill>
              </a:rPr>
              <a:t>р</a:t>
            </a:r>
            <a:r>
              <a:rPr lang="ru-RU" sz="1600" dirty="0" smtClean="0">
                <a:solidFill>
                  <a:srgbClr val="006600"/>
                </a:solidFill>
              </a:rPr>
              <a:t>ост количества членов экологической дружины гимназии;</a:t>
            </a:r>
          </a:p>
          <a:p>
            <a:r>
              <a:rPr lang="ru-RU" sz="1600" dirty="0">
                <a:solidFill>
                  <a:srgbClr val="006600"/>
                </a:solidFill>
              </a:rPr>
              <a:t>у</a:t>
            </a:r>
            <a:r>
              <a:rPr lang="ru-RU" sz="1600" dirty="0" smtClean="0">
                <a:solidFill>
                  <a:srgbClr val="006600"/>
                </a:solidFill>
              </a:rPr>
              <a:t>величение количества участников экологических акций;</a:t>
            </a:r>
          </a:p>
          <a:p>
            <a:r>
              <a:rPr lang="ru-RU" sz="1600" dirty="0">
                <a:solidFill>
                  <a:srgbClr val="006600"/>
                </a:solidFill>
              </a:rPr>
              <a:t>п</a:t>
            </a:r>
            <a:r>
              <a:rPr lang="ru-RU" sz="1600" dirty="0" smtClean="0">
                <a:solidFill>
                  <a:srgbClr val="006600"/>
                </a:solidFill>
              </a:rPr>
              <a:t>озитивная динамика уровня </a:t>
            </a:r>
            <a:r>
              <a:rPr lang="ru-RU" sz="1600" dirty="0" err="1" smtClean="0">
                <a:solidFill>
                  <a:srgbClr val="006600"/>
                </a:solidFill>
              </a:rPr>
              <a:t>сформированности</a:t>
            </a:r>
            <a:r>
              <a:rPr lang="ru-RU" sz="1600" dirty="0" smtClean="0">
                <a:solidFill>
                  <a:srgbClr val="006600"/>
                </a:solidFill>
              </a:rPr>
              <a:t> у обучающихся ценностного отношения к природе как личностного результата развития </a:t>
            </a:r>
            <a:r>
              <a:rPr lang="ru-RU" sz="1600" i="1" dirty="0" smtClean="0">
                <a:solidFill>
                  <a:srgbClr val="006600"/>
                </a:solidFill>
              </a:rPr>
              <a:t>(в рамках когнитивного компонента «Программы формирования УУД»);</a:t>
            </a:r>
          </a:p>
          <a:p>
            <a:r>
              <a:rPr lang="ru-RU" altLang="ru-RU" sz="1600" dirty="0" smtClean="0">
                <a:solidFill>
                  <a:srgbClr val="006600"/>
                </a:solidFill>
              </a:rPr>
              <a:t>рост </a:t>
            </a:r>
            <a:r>
              <a:rPr lang="ru-RU" altLang="ru-RU" sz="1600" dirty="0">
                <a:solidFill>
                  <a:srgbClr val="006600"/>
                </a:solidFill>
              </a:rPr>
              <a:t>показателей уровня </a:t>
            </a:r>
            <a:r>
              <a:rPr lang="ru-RU" altLang="ru-RU" sz="1600" dirty="0" err="1" smtClean="0">
                <a:solidFill>
                  <a:srgbClr val="006600"/>
                </a:solidFill>
              </a:rPr>
              <a:t>сформированности</a:t>
            </a:r>
            <a:r>
              <a:rPr lang="ru-RU" altLang="ru-RU" sz="1600" dirty="0" smtClean="0">
                <a:solidFill>
                  <a:srgbClr val="006600"/>
                </a:solidFill>
              </a:rPr>
              <a:t> ценностно-смысловой и социальной компетентностей  </a:t>
            </a:r>
            <a:r>
              <a:rPr lang="ru-RU" altLang="ru-RU" sz="1600" i="1" dirty="0" smtClean="0">
                <a:solidFill>
                  <a:srgbClr val="006600"/>
                </a:solidFill>
              </a:rPr>
              <a:t>(</a:t>
            </a:r>
            <a:r>
              <a:rPr lang="ru-RU" altLang="ru-RU" sz="1600" i="1" dirty="0">
                <a:solidFill>
                  <a:srgbClr val="006600"/>
                </a:solidFill>
              </a:rPr>
              <a:t>мониторинг на основании программы, разработанной в гимназии -  % </a:t>
            </a:r>
            <a:r>
              <a:rPr lang="ru-RU" altLang="ru-RU" sz="1600" i="1" dirty="0" err="1">
                <a:solidFill>
                  <a:srgbClr val="006600"/>
                </a:solidFill>
              </a:rPr>
              <a:t>сформированности</a:t>
            </a:r>
            <a:r>
              <a:rPr lang="ru-RU" altLang="ru-RU" sz="1600" i="1" dirty="0">
                <a:solidFill>
                  <a:srgbClr val="006600"/>
                </a:solidFill>
              </a:rPr>
              <a:t> по классам, индивидуальные показатели</a:t>
            </a:r>
            <a:r>
              <a:rPr lang="ru-RU" altLang="ru-RU" sz="1600" i="1" dirty="0" smtClean="0">
                <a:solidFill>
                  <a:srgbClr val="006600"/>
                </a:solidFill>
              </a:rPr>
              <a:t>)</a:t>
            </a:r>
            <a:endParaRPr lang="ru-RU" sz="1600" i="1" dirty="0" smtClean="0">
              <a:solidFill>
                <a:srgbClr val="006600"/>
              </a:solidFill>
            </a:endParaRPr>
          </a:p>
          <a:p>
            <a:r>
              <a:rPr lang="ru-RU" sz="1600" dirty="0">
                <a:solidFill>
                  <a:srgbClr val="006600"/>
                </a:solidFill>
              </a:rPr>
              <a:t>п</a:t>
            </a:r>
            <a:r>
              <a:rPr lang="ru-RU" sz="1600" dirty="0" smtClean="0">
                <a:solidFill>
                  <a:srgbClr val="006600"/>
                </a:solidFill>
              </a:rPr>
              <a:t>озитивная динамика предметных результатов  по биологии </a:t>
            </a:r>
            <a:r>
              <a:rPr lang="ru-RU" sz="1600" i="1" dirty="0" smtClean="0">
                <a:solidFill>
                  <a:srgbClr val="006600"/>
                </a:solidFill>
              </a:rPr>
              <a:t>(увеличение количества обучающихся с повышенным и высоким уровнями предметных достижений).</a:t>
            </a:r>
            <a:endParaRPr lang="ru-RU" sz="1600" i="1" dirty="0">
              <a:solidFill>
                <a:srgbClr val="006600"/>
              </a:solidFill>
            </a:endParaRPr>
          </a:p>
        </p:txBody>
      </p:sp>
      <p:pic>
        <p:nvPicPr>
          <p:cNvPr id="17" name="Picture 2" descr="P101042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4744"/>
            <a:ext cx="3251200" cy="2438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Мама\Эко лагерь\P70101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197" y="3789040"/>
            <a:ext cx="1941265" cy="25879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29143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476672"/>
            <a:ext cx="4038600" cy="5649491"/>
          </a:xfrm>
        </p:spPr>
        <p:txBody>
          <a:bodyPr/>
          <a:lstStyle/>
          <a:p>
            <a:pPr marL="0" indent="0" algn="ctr">
              <a:buNone/>
            </a:pPr>
            <a:r>
              <a:rPr lang="ru-RU" sz="1600" b="1" i="1" dirty="0" smtClean="0"/>
              <a:t>Количество членов экологической дружины</a:t>
            </a:r>
            <a:endParaRPr lang="ru-RU" sz="1600" b="1" i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476672"/>
            <a:ext cx="4038600" cy="5649491"/>
          </a:xfrm>
        </p:spPr>
        <p:txBody>
          <a:bodyPr/>
          <a:lstStyle/>
          <a:p>
            <a:pPr marL="0" indent="0" algn="ctr">
              <a:buNone/>
            </a:pPr>
            <a:r>
              <a:rPr lang="ru-RU" sz="1600" b="1" i="1" dirty="0" smtClean="0"/>
              <a:t>Уровни ценностного отношения к природе </a:t>
            </a:r>
          </a:p>
          <a:p>
            <a:pPr marL="0" indent="0" algn="ctr">
              <a:buNone/>
            </a:pPr>
            <a:r>
              <a:rPr lang="ru-RU" sz="1200" i="1" dirty="0" smtClean="0"/>
              <a:t>(фрагмент мониторинга результатов личностного роста обучающихся 5 (6) класса по ФГОС ООО)</a:t>
            </a:r>
            <a:endParaRPr lang="ru-RU" sz="1200" i="1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5593514"/>
              </p:ext>
            </p:extLst>
          </p:nvPr>
        </p:nvGraphicFramePr>
        <p:xfrm>
          <a:off x="637132" y="1109757"/>
          <a:ext cx="3456384" cy="2135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Диаграмма" r:id="rId3" imgW="4371857" imgH="1905135" progId="Excel.Chart.8">
                  <p:embed followColorScheme="full"/>
                </p:oleObj>
              </mc:Choice>
              <mc:Fallback>
                <p:oleObj name="Диаграмма" r:id="rId3" imgW="4371857" imgH="1905135" progId="Excel.Chart.8">
                  <p:embed followColorScheme="full"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132" y="1109757"/>
                        <a:ext cx="3456384" cy="21357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289061"/>
              </p:ext>
            </p:extLst>
          </p:nvPr>
        </p:nvGraphicFramePr>
        <p:xfrm>
          <a:off x="4716016" y="1700808"/>
          <a:ext cx="4006416" cy="2088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Диаграмма" r:id="rId5" imgW="5686543" imgH="1905135" progId="MSGraph.Chart.8">
                  <p:embed/>
                </p:oleObj>
              </mc:Choice>
              <mc:Fallback>
                <p:oleObj name="Диаграмма" r:id="rId5" imgW="5686543" imgH="1905135" progId="MSGraph.Char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1700808"/>
                        <a:ext cx="4006416" cy="20882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207445"/>
              </p:ext>
            </p:extLst>
          </p:nvPr>
        </p:nvGraphicFramePr>
        <p:xfrm>
          <a:off x="4716016" y="4077072"/>
          <a:ext cx="4005262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name="Диаграмма" r:id="rId7" imgW="5686543" imgH="1905135" progId="MSGraph.Chart.8">
                  <p:embed/>
                </p:oleObj>
              </mc:Choice>
              <mc:Fallback>
                <p:oleObj name="Диаграмма" r:id="rId7" imgW="5686543" imgH="1905135" progId="MSGraph.Chart.8">
                  <p:embed/>
                  <p:pic>
                    <p:nvPicPr>
                      <p:cNvPr id="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4077072"/>
                        <a:ext cx="4005262" cy="22322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82" name="Picture 58" descr="C:\Users\Пучинина\Desktop\Учитель года 2013\Фото Коробкова экологи\Фотографии с форума 2013\12-B4BD629C-844307-800-10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84984"/>
            <a:ext cx="3097096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DSC0080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594" y="4413163"/>
            <a:ext cx="1968000" cy="20431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37177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26900"/>
      </a:hlink>
      <a:folHlink>
        <a:srgbClr val="FBD5B5"/>
      </a:folHlink>
    </a:clrScheme>
    <a:fontScheme name="Тема 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804</Words>
  <Application>Microsoft Office PowerPoint</Application>
  <PresentationFormat>Экран (4:3)</PresentationFormat>
  <Paragraphs>88</Paragraphs>
  <Slides>10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Тема Office</vt:lpstr>
      <vt:lpstr>Microsoft Excel Chart</vt:lpstr>
      <vt:lpstr>Диаграмма Microsoft Graph</vt:lpstr>
      <vt:lpstr>Презентация PowerPoint</vt:lpstr>
      <vt:lpstr>Актуальность</vt:lpstr>
      <vt:lpstr>Цель : формирование основ экологической культуры, соответствующей современному уровню экологического мышления  (в рамках реализации программы формирования универсальных учебных действий).</vt:lpstr>
      <vt:lpstr>Презентация PowerPoint</vt:lpstr>
      <vt:lpstr>В основе опыта (разработанная и успешно внедренная мной программа поэтапного   развития личности обучающегося через зоны ближнего развития к дальним).</vt:lpstr>
      <vt:lpstr>Презентация PowerPoint</vt:lpstr>
      <vt:lpstr>Содержание опыта</vt:lpstr>
      <vt:lpstr>Учимся на конкретных делах</vt:lpstr>
      <vt:lpstr>Критерии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Пучинина</cp:lastModifiedBy>
  <cp:revision>37</cp:revision>
  <dcterms:created xsi:type="dcterms:W3CDTF">2013-08-23T08:38:35Z</dcterms:created>
  <dcterms:modified xsi:type="dcterms:W3CDTF">2013-10-04T04:31:27Z</dcterms:modified>
</cp:coreProperties>
</file>