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316" r:id="rId2"/>
    <p:sldId id="311" r:id="rId3"/>
    <p:sldId id="284" r:id="rId4"/>
    <p:sldId id="257" r:id="rId5"/>
    <p:sldId id="263" r:id="rId6"/>
    <p:sldId id="293" r:id="rId7"/>
    <p:sldId id="258" r:id="rId8"/>
    <p:sldId id="288" r:id="rId9"/>
    <p:sldId id="259" r:id="rId10"/>
    <p:sldId id="260" r:id="rId11"/>
    <p:sldId id="300" r:id="rId12"/>
    <p:sldId id="298" r:id="rId13"/>
    <p:sldId id="296" r:id="rId14"/>
    <p:sldId id="297" r:id="rId15"/>
    <p:sldId id="268" r:id="rId16"/>
    <p:sldId id="301" r:id="rId17"/>
    <p:sldId id="302" r:id="rId18"/>
    <p:sldId id="303" r:id="rId19"/>
    <p:sldId id="305" r:id="rId20"/>
    <p:sldId id="306" r:id="rId21"/>
    <p:sldId id="307" r:id="rId22"/>
    <p:sldId id="308" r:id="rId23"/>
    <p:sldId id="271" r:id="rId24"/>
    <p:sldId id="272" r:id="rId25"/>
    <p:sldId id="269" r:id="rId26"/>
    <p:sldId id="270" r:id="rId27"/>
    <p:sldId id="299" r:id="rId28"/>
    <p:sldId id="280" r:id="rId29"/>
    <p:sldId id="287" r:id="rId30"/>
    <p:sldId id="279" r:id="rId31"/>
    <p:sldId id="281" r:id="rId32"/>
    <p:sldId id="294" r:id="rId33"/>
    <p:sldId id="286" r:id="rId34"/>
    <p:sldId id="283" r:id="rId35"/>
    <p:sldId id="282" r:id="rId36"/>
    <p:sldId id="289" r:id="rId37"/>
    <p:sldId id="291" r:id="rId38"/>
    <p:sldId id="292" r:id="rId39"/>
    <p:sldId id="273" r:id="rId40"/>
    <p:sldId id="290" r:id="rId41"/>
    <p:sldId id="264" r:id="rId42"/>
    <p:sldId id="265" r:id="rId43"/>
    <p:sldId id="266" r:id="rId44"/>
    <p:sldId id="267" r:id="rId45"/>
    <p:sldId id="275" r:id="rId46"/>
    <p:sldId id="309" r:id="rId47"/>
    <p:sldId id="262" r:id="rId48"/>
    <p:sldId id="274" r:id="rId49"/>
    <p:sldId id="278" r:id="rId50"/>
    <p:sldId id="276" r:id="rId51"/>
    <p:sldId id="312" r:id="rId52"/>
    <p:sldId id="313" r:id="rId53"/>
    <p:sldId id="310" r:id="rId54"/>
    <p:sldId id="314" r:id="rId55"/>
    <p:sldId id="315" r:id="rId5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00"/>
    <a:srgbClr val="FFFF00"/>
    <a:srgbClr val="99FF66"/>
    <a:srgbClr val="660033"/>
    <a:srgbClr val="990000"/>
    <a:srgbClr val="0000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4" autoAdjust="0"/>
    <p:restoredTop sz="94660"/>
  </p:normalViewPr>
  <p:slideViewPr>
    <p:cSldViewPr>
      <p:cViewPr varScale="1">
        <p:scale>
          <a:sx n="66" d="100"/>
          <a:sy n="66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</p:grpSp>
      <p:sp>
        <p:nvSpPr>
          <p:cNvPr id="368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687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FCA66-561C-4498-A027-F701A01E4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CC668-A20E-46EA-8F56-EB7390029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9118-EC26-4A48-B573-A5361A324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B8D88-B3BA-4294-B7C5-CB70B6BE9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F3E12-CAFB-4FF4-8268-546F45DF5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8C1BB-3AA3-4D34-A99C-CE754F5A0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05CC3-B635-481D-811B-16A0CBF40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7F5BC-A8CB-473F-A811-1F9D987DD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FA81F-441A-4B86-A13F-5C3F11FBE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8D01F-0455-472A-A65E-915CAD366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05870-1784-493A-8DF5-2137E245D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584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3584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3584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3584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3585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1800"/>
            </a:p>
          </p:txBody>
        </p:sp>
      </p:grpSp>
      <p:sp>
        <p:nvSpPr>
          <p:cNvPr id="358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399EB10-2E82-4CD5-A232-A0D1BD93B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585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85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charset="-5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charset="-5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charset="-5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charset="-52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hyperlink" Target="http://www.wse-wmeste.ru/" TargetMode="External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old.foma.ru/pic/doctor_liza_annot.jpg" TargetMode="External"/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hyperlink" Target="http://img-2006-11.photosight.ru/01/173872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rtandphoto.ru/stock/photo1/907/7722m.jpg" TargetMode="External"/><Relationship Id="rId11" Type="http://schemas.openxmlformats.org/officeDocument/2006/relationships/image" Target="../media/image43.jpeg"/><Relationship Id="rId5" Type="http://schemas.openxmlformats.org/officeDocument/2006/relationships/image" Target="../media/image40.jpeg"/><Relationship Id="rId10" Type="http://schemas.openxmlformats.org/officeDocument/2006/relationships/hyperlink" Target="http://www.rtr.spb.ru/vesti/vesti_2006/upload/20-12-2006/Hospis.jpg" TargetMode="External"/><Relationship Id="rId4" Type="http://schemas.openxmlformats.org/officeDocument/2006/relationships/hyperlink" Target="http://www.miloserdie.ru/pic/hospis-kiev--28.jpg" TargetMode="External"/><Relationship Id="rId9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se-wmeste.ru/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15/min-net05.95/0_ba37_84ae1b47_XL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s42.radikal.ru/i096/0812/f5/b9712bd9634b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edafarm.ru/img/isbal_reb_2.jpg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i.i.ua/prikol/thumb/9/0/60109.jpg" TargetMode="External"/><Relationship Id="rId9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playcast.ru/uploads/work/34317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lub.itdrom.com/files/gallery/gal_graf/pict2d/3631.jpg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0" Type="http://schemas.openxmlformats.org/officeDocument/2006/relationships/hyperlink" Target="http://www.pereskazhi.com/gallery/albums/userpics/10001/sivka1.jpg" TargetMode="External"/><Relationship Id="rId4" Type="http://schemas.openxmlformats.org/officeDocument/2006/relationships/hyperlink" Target="http://www.ufssp.kirov.ru/00099.jpg" TargetMode="External"/><Relationship Id="rId9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8.jpeg"/><Relationship Id="rId7" Type="http://schemas.openxmlformats.org/officeDocument/2006/relationships/hyperlink" Target="http://www.nvsaratov.ru/pimg/00002986_01.gif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soldier-music.narod.ru/photo/album.jpg" TargetMode="External"/><Relationship Id="rId3" Type="http://schemas.openxmlformats.org/officeDocument/2006/relationships/image" Target="../media/image74.jpeg"/><Relationship Id="rId7" Type="http://schemas.openxmlformats.org/officeDocument/2006/relationships/image" Target="../media/image76.jpeg"/><Relationship Id="rId2" Type="http://schemas.openxmlformats.org/officeDocument/2006/relationships/hyperlink" Target="http://www.avtomat2000.com/obl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edom.ru/img_storage/original/2008/7/vdv.jpg" TargetMode="External"/><Relationship Id="rId11" Type="http://schemas.openxmlformats.org/officeDocument/2006/relationships/image" Target="../media/image78.jpeg"/><Relationship Id="rId5" Type="http://schemas.openxmlformats.org/officeDocument/2006/relationships/image" Target="../media/image75.jpeg"/><Relationship Id="rId10" Type="http://schemas.openxmlformats.org/officeDocument/2006/relationships/hyperlink" Target="http://www.newizv.ru/images/photos/big/20040831211404_6_2b.jpg" TargetMode="External"/><Relationship Id="rId4" Type="http://schemas.openxmlformats.org/officeDocument/2006/relationships/hyperlink" Target="http://www.nvsaratov.ru/pimg/00002986_01.gif" TargetMode="External"/><Relationship Id="rId9" Type="http://schemas.openxmlformats.org/officeDocument/2006/relationships/image" Target="../media/image7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img-2005-08.photosight.ru/29/1008624.jpg" TargetMode="External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hyperlink" Target="http://img-2008-03.photosight.ru/27/261014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png"/><Relationship Id="rId4" Type="http://schemas.openxmlformats.org/officeDocument/2006/relationships/hyperlink" Target="http://mmy3.2bb.ru/uploads/0000/1f/ef/4340-1-f.pn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7" Type="http://schemas.openxmlformats.org/officeDocument/2006/relationships/image" Target="../media/image92.jpeg"/><Relationship Id="rId2" Type="http://schemas.openxmlformats.org/officeDocument/2006/relationships/hyperlink" Target="http://img-2007-12.photosight.ru/10/245240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ress.try.md/images/body/mozgi_200.jpg" TargetMode="External"/><Relationship Id="rId5" Type="http://schemas.openxmlformats.org/officeDocument/2006/relationships/image" Target="../media/image91.jpeg"/><Relationship Id="rId4" Type="http://schemas.openxmlformats.org/officeDocument/2006/relationships/hyperlink" Target="http://forum.nov.ru/uploads/post-28-1196966090.jp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eva.ru/pictures/album_photos/1609058.jpg?117171110182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98.mindmix.ru/72/21/52172/1/609201/200320560001.jpe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pics.posternazakaz.ru/pnz/product/big/789d3d030f5cafed79c0fddd0ae6205d.jpg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gif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hyperlink" Target="http://danilgubanov.narod.ru/photogallery/1/ds_photo_069.jpg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forum.sysert.ru/uploads/post-308-1202671157.jpg" TargetMode="External"/><Relationship Id="rId3" Type="http://schemas.openxmlformats.org/officeDocument/2006/relationships/image" Target="../media/image103.jpeg"/><Relationship Id="rId7" Type="http://schemas.openxmlformats.org/officeDocument/2006/relationships/image" Target="../media/image105.jpeg"/><Relationship Id="rId2" Type="http://schemas.openxmlformats.org/officeDocument/2006/relationships/hyperlink" Target="http://mreporter.ru/ReporterMessages!image.do?id=899&amp;width=38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hoto-kazani.ru/pic/20070911112324.jpg" TargetMode="External"/><Relationship Id="rId11" Type="http://schemas.openxmlformats.org/officeDocument/2006/relationships/image" Target="../media/image107.jpeg"/><Relationship Id="rId5" Type="http://schemas.openxmlformats.org/officeDocument/2006/relationships/image" Target="../media/image104.jpeg"/><Relationship Id="rId10" Type="http://schemas.openxmlformats.org/officeDocument/2006/relationships/hyperlink" Target="http://observer.sd.org.ua/images/05040508a.jpg" TargetMode="External"/><Relationship Id="rId4" Type="http://schemas.openxmlformats.org/officeDocument/2006/relationships/hyperlink" Target="http://images.evrazia.org/images1/23/027.jpg" TargetMode="External"/><Relationship Id="rId9" Type="http://schemas.openxmlformats.org/officeDocument/2006/relationships/image" Target="../media/image10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hyperlink" Target="http://www.artkolor.org/images/soldatov/sol22.jpg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hyperlink" Target="http://aliveplanet.narod.ru/2002/12/pictures/children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111.png"/><Relationship Id="rId7" Type="http://schemas.openxmlformats.org/officeDocument/2006/relationships/image" Target="../media/image66.jpeg"/><Relationship Id="rId12" Type="http://schemas.openxmlformats.org/officeDocument/2006/relationships/image" Target="../media/image117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jpeg"/><Relationship Id="rId11" Type="http://schemas.openxmlformats.org/officeDocument/2006/relationships/image" Target="../media/image116.jpeg"/><Relationship Id="rId5" Type="http://schemas.openxmlformats.org/officeDocument/2006/relationships/image" Target="../media/image53.jpeg"/><Relationship Id="rId10" Type="http://schemas.openxmlformats.org/officeDocument/2006/relationships/image" Target="../media/image115.jpeg"/><Relationship Id="rId4" Type="http://schemas.openxmlformats.org/officeDocument/2006/relationships/image" Target="../media/image112.png"/><Relationship Id="rId9" Type="http://schemas.openxmlformats.org/officeDocument/2006/relationships/image" Target="../media/image114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15/min-net05.95/0_ba37_84ae1b47_XL" TargetMode="External"/><Relationship Id="rId13" Type="http://schemas.openxmlformats.org/officeDocument/2006/relationships/image" Target="../media/image125.jpeg"/><Relationship Id="rId18" Type="http://schemas.openxmlformats.org/officeDocument/2006/relationships/image" Target="../media/image128.jpeg"/><Relationship Id="rId26" Type="http://schemas.openxmlformats.org/officeDocument/2006/relationships/image" Target="../media/image132.jpeg"/><Relationship Id="rId3" Type="http://schemas.openxmlformats.org/officeDocument/2006/relationships/image" Target="../media/image120.jpeg"/><Relationship Id="rId21" Type="http://schemas.openxmlformats.org/officeDocument/2006/relationships/hyperlink" Target="http://i.i.ua/prikol/thumb/9/0/60109.jpg" TargetMode="External"/><Relationship Id="rId34" Type="http://schemas.openxmlformats.org/officeDocument/2006/relationships/image" Target="../media/image136.jpeg"/><Relationship Id="rId7" Type="http://schemas.openxmlformats.org/officeDocument/2006/relationships/image" Target="../media/image122.jpeg"/><Relationship Id="rId12" Type="http://schemas.openxmlformats.org/officeDocument/2006/relationships/hyperlink" Target="http://picmob.narod.ru/Child/child-00008.jpg" TargetMode="External"/><Relationship Id="rId17" Type="http://schemas.openxmlformats.org/officeDocument/2006/relationships/hyperlink" Target="http://open.az/uploads/posts/2008-12/1228236088_1185413444_00.jpg" TargetMode="External"/><Relationship Id="rId25" Type="http://schemas.openxmlformats.org/officeDocument/2006/relationships/hyperlink" Target="http://rc.foto.radikal.ru/0709/f1/f66f392a3a5e.jpg" TargetMode="External"/><Relationship Id="rId33" Type="http://schemas.openxmlformats.org/officeDocument/2006/relationships/hyperlink" Target="http://tineydgers.at.ua/_pu/0/s00682.jpg" TargetMode="External"/><Relationship Id="rId2" Type="http://schemas.openxmlformats.org/officeDocument/2006/relationships/hyperlink" Target="http://img-2007-09.photosight.ru/08/2290768.jpg" TargetMode="External"/><Relationship Id="rId16" Type="http://schemas.openxmlformats.org/officeDocument/2006/relationships/image" Target="../media/image127.jpeg"/><Relationship Id="rId20" Type="http://schemas.openxmlformats.org/officeDocument/2006/relationships/image" Target="../media/image129.jpeg"/><Relationship Id="rId29" Type="http://schemas.openxmlformats.org/officeDocument/2006/relationships/hyperlink" Target="http://img-2007-08.photosight.ru/19/225512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quafon.com/InFo-data/item_014/photo_0000447.jpg" TargetMode="External"/><Relationship Id="rId11" Type="http://schemas.openxmlformats.org/officeDocument/2006/relationships/image" Target="../media/image124.jpeg"/><Relationship Id="rId24" Type="http://schemas.openxmlformats.org/officeDocument/2006/relationships/image" Target="../media/image131.png"/><Relationship Id="rId32" Type="http://schemas.openxmlformats.org/officeDocument/2006/relationships/image" Target="../media/image135.jpeg"/><Relationship Id="rId5" Type="http://schemas.openxmlformats.org/officeDocument/2006/relationships/image" Target="../media/image121.jpeg"/><Relationship Id="rId15" Type="http://schemas.openxmlformats.org/officeDocument/2006/relationships/hyperlink" Target="http://s42.radikal.ru/i096/0812/f5/b9712bd9634b.jpg" TargetMode="External"/><Relationship Id="rId23" Type="http://schemas.openxmlformats.org/officeDocument/2006/relationships/hyperlink" Target="http://mama.ladycity.ru/images/docs/Image/baby_big(1).gif" TargetMode="External"/><Relationship Id="rId28" Type="http://schemas.openxmlformats.org/officeDocument/2006/relationships/image" Target="../media/image133.jpeg"/><Relationship Id="rId36" Type="http://schemas.openxmlformats.org/officeDocument/2006/relationships/image" Target="../media/image137.jpeg"/><Relationship Id="rId10" Type="http://schemas.openxmlformats.org/officeDocument/2006/relationships/hyperlink" Target="http://www.clipart.net.ua/images/clip2798.jpg" TargetMode="External"/><Relationship Id="rId19" Type="http://schemas.openxmlformats.org/officeDocument/2006/relationships/hyperlink" Target="http://i035.radikal.ru/0803/8e/044a5e1e8cf1.jpg" TargetMode="External"/><Relationship Id="rId31" Type="http://schemas.openxmlformats.org/officeDocument/2006/relationships/hyperlink" Target="http://dr-nonna.nm.ru/schoolboy5.jpg" TargetMode="External"/><Relationship Id="rId4" Type="http://schemas.openxmlformats.org/officeDocument/2006/relationships/hyperlink" Target="http://www.artkolor.org/images/soldatov/sol22.jpg" TargetMode="External"/><Relationship Id="rId9" Type="http://schemas.openxmlformats.org/officeDocument/2006/relationships/image" Target="../media/image123.jpeg"/><Relationship Id="rId14" Type="http://schemas.openxmlformats.org/officeDocument/2006/relationships/image" Target="../media/image126.jpeg"/><Relationship Id="rId22" Type="http://schemas.openxmlformats.org/officeDocument/2006/relationships/image" Target="../media/image130.jpeg"/><Relationship Id="rId27" Type="http://schemas.openxmlformats.org/officeDocument/2006/relationships/hyperlink" Target="http://www.medafarm.ru/img/isbal_reb_2.jpg" TargetMode="External"/><Relationship Id="rId30" Type="http://schemas.openxmlformats.org/officeDocument/2006/relationships/image" Target="../media/image134.jpeg"/><Relationship Id="rId35" Type="http://schemas.openxmlformats.org/officeDocument/2006/relationships/hyperlink" Target="http://www.karaoke.ru/download/storage/a/a/6/b/4/1233591722.jpeg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g-2005-08.photosight.ru/06/975902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g-2005-08.photosight.ru/21/996113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sz="quarter" idx="4294967295"/>
          </p:nvPr>
        </p:nvSpPr>
        <p:spPr>
          <a:xfrm>
            <a:off x="1371600" y="1905000"/>
            <a:ext cx="7772400" cy="17367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Что такое милосердие?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304800" y="304800"/>
            <a:ext cx="8443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folHlink"/>
                </a:solidFill>
              </a:rPr>
              <a:t>А сколько  благотворительных организаций сегодня?</a:t>
            </a:r>
          </a:p>
        </p:txBody>
      </p:sp>
      <p:pic>
        <p:nvPicPr>
          <p:cNvPr id="95236" name="Picture 4" descr="Медведев 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4038600" cy="3028950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4756150" y="1066800"/>
            <a:ext cx="438785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/>
              <a:t>По словам президента РФ</a:t>
            </a:r>
          </a:p>
          <a:p>
            <a:pPr>
              <a:spcBef>
                <a:spcPct val="50000"/>
              </a:spcBef>
            </a:pPr>
            <a:r>
              <a:rPr lang="ru-RU" sz="1800"/>
              <a:t>Дмитрия Медведева, </a:t>
            </a:r>
          </a:p>
          <a:p>
            <a:pPr>
              <a:spcBef>
                <a:spcPct val="50000"/>
              </a:spcBef>
            </a:pPr>
            <a:r>
              <a:rPr lang="ru-RU" sz="1800"/>
              <a:t>в России сейчас насчитывается</a:t>
            </a:r>
          </a:p>
          <a:p>
            <a:pPr>
              <a:spcBef>
                <a:spcPct val="50000"/>
              </a:spcBef>
            </a:pPr>
            <a:r>
              <a:rPr lang="ru-RU" sz="1800"/>
              <a:t> примерно 5 000 благотворительных</a:t>
            </a:r>
          </a:p>
          <a:p>
            <a:pPr>
              <a:spcBef>
                <a:spcPct val="50000"/>
              </a:spcBef>
            </a:pPr>
            <a:r>
              <a:rPr lang="ru-RU" sz="1800"/>
              <a:t> организаций и фондов. </a:t>
            </a:r>
          </a:p>
          <a:p>
            <a:pPr>
              <a:spcBef>
                <a:spcPct val="50000"/>
              </a:spcBef>
            </a:pPr>
            <a:r>
              <a:rPr lang="ru-RU" sz="1800"/>
              <a:t>Число их постоянно увеличивается.</a:t>
            </a: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685800" y="4648200"/>
            <a:ext cx="47513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Ежегодно в среднем тратится</a:t>
            </a:r>
          </a:p>
          <a:p>
            <a:pPr>
              <a:spcBef>
                <a:spcPct val="50000"/>
              </a:spcBef>
            </a:pPr>
            <a:r>
              <a:rPr lang="ru-RU" sz="2400"/>
              <a:t> по 50 миллионов долларов</a:t>
            </a:r>
          </a:p>
          <a:p>
            <a:pPr>
              <a:spcBef>
                <a:spcPct val="50000"/>
              </a:spcBef>
            </a:pPr>
            <a:r>
              <a:rPr lang="ru-RU" sz="2400"/>
              <a:t> на благотворительные цели.</a:t>
            </a:r>
          </a:p>
        </p:txBody>
      </p:sp>
      <p:pic>
        <p:nvPicPr>
          <p:cNvPr id="95241" name="Picture 9" descr="2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6223000" y="3983038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1219200" y="1447800"/>
            <a:ext cx="6248400" cy="28575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БЛАГОТВОРИТЕЛЬНЫЕ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ОРГАНИЗАЦИИ</a:t>
            </a:r>
          </a:p>
        </p:txBody>
      </p:sp>
      <p:pic>
        <p:nvPicPr>
          <p:cNvPr id="13315" name="Picture 5" descr="02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3429000" y="0"/>
            <a:ext cx="1981200" cy="12874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3316" name="logoimg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6670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3429000"/>
            <a:ext cx="1371600" cy="1371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3319" name="Picture 10" descr="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2667000"/>
            <a:ext cx="1600200" cy="16002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3320" name="Picture 12" descr="3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6400" y="5105400"/>
            <a:ext cx="1454150" cy="15240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3321" name="Picture 13" descr="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" y="35814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4" descr="2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48600" y="5562600"/>
            <a:ext cx="1295400" cy="12954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3323" name="Picture 15" descr="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72400" y="0"/>
            <a:ext cx="1371600" cy="131603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3324" name="Picture 16" descr="1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990600"/>
            <a:ext cx="1295400" cy="12954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3325" name="Picture 17" descr="3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38400" y="4343400"/>
            <a:ext cx="2590800" cy="182403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02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3124200" cy="20320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657600" y="381000"/>
            <a:ext cx="51895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400"/>
              <a:t>учреждение медицинского типа, </a:t>
            </a:r>
          </a:p>
          <a:p>
            <a:pPr eaLnBrk="0" hangingPunct="0"/>
            <a:r>
              <a:rPr lang="ru-RU" sz="2400"/>
              <a:t>в котором безнадёжно </a:t>
            </a:r>
          </a:p>
          <a:p>
            <a:pPr eaLnBrk="0" hangingPunct="0"/>
            <a:r>
              <a:rPr lang="ru-RU" sz="2400"/>
              <a:t>больные пациенты</a:t>
            </a:r>
          </a:p>
          <a:p>
            <a:pPr eaLnBrk="0" hangingPunct="0"/>
            <a:r>
              <a:rPr lang="ru-RU" sz="2400"/>
              <a:t> получают достойный уход. 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1905000" y="2743200"/>
            <a:ext cx="63325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ru-RU" sz="2400"/>
              <a:t>Хоспис оказывает</a:t>
            </a:r>
            <a:r>
              <a:rPr lang="ru-RU" sz="1800"/>
              <a:t> </a:t>
            </a:r>
            <a:r>
              <a:rPr lang="ru-RU" sz="2400"/>
              <a:t>помощь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2400"/>
              <a:t> инкурабельным больным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2400"/>
              <a:t>в терминальной стадии  заболевания.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2400"/>
              <a:t>То есть людям, чья болезнь является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2400"/>
              <a:t> неизлечимой и приводит к смерти.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2400"/>
              <a:t>Терминальная стадия заболевания –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2400"/>
              <a:t> последняя, то есть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2400"/>
              <a:t> когда человек уже умирает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2400"/>
              <a:t>и вылечить его нельзя.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up6"/>
          <p:cNvPicPr>
            <a:picLocks noChangeAspect="1" noChangeArrowheads="1"/>
          </p:cNvPicPr>
          <p:nvPr/>
        </p:nvPicPr>
        <p:blipFill>
          <a:blip r:embed="rId2"/>
          <a:srcRect r="27420"/>
          <a:stretch>
            <a:fillRect/>
          </a:stretch>
        </p:blipFill>
        <p:spPr bwMode="auto">
          <a:xfrm>
            <a:off x="2514600" y="0"/>
            <a:ext cx="4343400" cy="1633538"/>
          </a:xfrm>
          <a:prstGeom prst="rect">
            <a:avLst/>
          </a:prstGeom>
          <a:noFill/>
          <a:ln w="9525">
            <a:solidFill>
              <a:srgbClr val="99FF66"/>
            </a:solidFill>
            <a:miter lim="800000"/>
            <a:headEnd/>
            <a:tailEnd/>
          </a:ln>
        </p:spPr>
      </p:pic>
      <p:pic>
        <p:nvPicPr>
          <p:cNvPr id="15363" name="Picture 5" descr="1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6629400" y="0"/>
            <a:ext cx="2514600" cy="188595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5364" name="Picture 6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14600" cy="18780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5365" name="Picture 7" descr="4"/>
          <p:cNvPicPr>
            <a:picLocks noChangeAspect="1" noChangeArrowheads="1"/>
          </p:cNvPicPr>
          <p:nvPr/>
        </p:nvPicPr>
        <p:blipFill>
          <a:blip r:embed="rId5">
            <a:lum bright="18000"/>
          </a:blip>
          <a:srcRect/>
          <a:stretch>
            <a:fillRect/>
          </a:stretch>
        </p:blipFill>
        <p:spPr bwMode="auto">
          <a:xfrm rot="-963365">
            <a:off x="241300" y="3087688"/>
            <a:ext cx="3352800" cy="22193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5366" name="Picture 8" descr="59_t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56047">
            <a:off x="5370513" y="3143250"/>
            <a:ext cx="3505200" cy="231298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5367" name="Picture 9" descr="6"/>
          <p:cNvPicPr>
            <a:picLocks noChangeAspect="1" noChangeArrowheads="1"/>
          </p:cNvPicPr>
          <p:nvPr/>
        </p:nvPicPr>
        <p:blipFill>
          <a:blip r:embed="rId7">
            <a:lum bright="24000"/>
          </a:blip>
          <a:srcRect/>
          <a:stretch>
            <a:fillRect/>
          </a:stretch>
        </p:blipFill>
        <p:spPr bwMode="auto">
          <a:xfrm>
            <a:off x="3276600" y="2819400"/>
            <a:ext cx="2235200" cy="3352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i?id=5123038&amp;tov=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3657600" cy="297973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6387" name="Picture 5" descr="i?id=3280068&amp;tov=6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lum bright="18000"/>
          </a:blip>
          <a:srcRect/>
          <a:stretch>
            <a:fillRect/>
          </a:stretch>
        </p:blipFill>
        <p:spPr bwMode="auto">
          <a:xfrm>
            <a:off x="3505200" y="2743200"/>
            <a:ext cx="31130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i?id=46245421&amp;tov=5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lum bright="12000"/>
          </a:blip>
          <a:srcRect/>
          <a:stretch>
            <a:fillRect/>
          </a:stretch>
        </p:blipFill>
        <p:spPr bwMode="auto">
          <a:xfrm>
            <a:off x="5181600" y="0"/>
            <a:ext cx="3962400" cy="29591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6389" name="Picture 8" descr="i?id=58431748&amp;tov=4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lum bright="18000"/>
          </a:blip>
          <a:srcRect/>
          <a:stretch>
            <a:fillRect/>
          </a:stretch>
        </p:blipFill>
        <p:spPr bwMode="auto">
          <a:xfrm>
            <a:off x="6781800" y="3684588"/>
            <a:ext cx="2362200" cy="317341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6390" name="Picture 9" descr="i?id=28218268&amp;tov=6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3795713"/>
            <a:ext cx="3962400" cy="3062287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114800" y="0"/>
            <a:ext cx="514885" cy="267765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cap="all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</a:t>
            </a:r>
          </a:p>
          <a:p>
            <a:pPr algn="ctr">
              <a:defRPr/>
            </a:pPr>
            <a:r>
              <a:rPr lang="ru-RU" sz="2800" cap="all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</a:p>
          <a:p>
            <a:pPr algn="ctr">
              <a:defRPr/>
            </a:pPr>
            <a:r>
              <a:rPr lang="ru-RU" sz="2800" cap="all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</a:p>
          <a:p>
            <a:pPr algn="ctr">
              <a:defRPr/>
            </a:pPr>
            <a:r>
              <a:rPr lang="ru-RU" sz="2800" cap="all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</a:p>
          <a:p>
            <a:pPr algn="ctr">
              <a:defRPr/>
            </a:pPr>
            <a:r>
              <a:rPr lang="ru-RU" sz="2800" cap="all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</a:p>
          <a:p>
            <a:pPr algn="ctr">
              <a:defRPr/>
            </a:pPr>
            <a:r>
              <a:rPr lang="ru-RU" sz="2800" cap="all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2000" y="3048000"/>
            <a:ext cx="195893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хоспис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43400" y="6150114"/>
            <a:ext cx="195893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dirty="0">
                <a:ln>
                  <a:prstDash val="solid"/>
                </a:ln>
                <a:solidFill>
                  <a:srgbClr val="99FF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хоспис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58000" y="2895600"/>
            <a:ext cx="21380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хоспис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m_20844[1]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1447800" y="2514600"/>
            <a:ext cx="3048000" cy="228600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7411" name="WordArt 6"/>
          <p:cNvSpPr>
            <a:spLocks noChangeArrowheads="1" noChangeShapeType="1" noTextEdit="1"/>
          </p:cNvSpPr>
          <p:nvPr/>
        </p:nvSpPr>
        <p:spPr bwMode="auto">
          <a:xfrm>
            <a:off x="5181600" y="914400"/>
            <a:ext cx="365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Чулпан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Хаматова</a:t>
            </a:r>
          </a:p>
        </p:txBody>
      </p:sp>
      <p:sp>
        <p:nvSpPr>
          <p:cNvPr id="17412" name="WordArt 7"/>
          <p:cNvSpPr>
            <a:spLocks noChangeArrowheads="1" noChangeShapeType="1" noTextEdit="1"/>
          </p:cNvSpPr>
          <p:nvPr/>
        </p:nvSpPr>
        <p:spPr bwMode="auto">
          <a:xfrm>
            <a:off x="6477000" y="3962400"/>
            <a:ext cx="12287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Фонд</a:t>
            </a:r>
          </a:p>
        </p:txBody>
      </p:sp>
      <p:sp>
        <p:nvSpPr>
          <p:cNvPr id="17413" name="WordArt 8"/>
          <p:cNvSpPr>
            <a:spLocks noChangeArrowheads="1" noChangeShapeType="1" noTextEdit="1"/>
          </p:cNvSpPr>
          <p:nvPr/>
        </p:nvSpPr>
        <p:spPr bwMode="auto">
          <a:xfrm>
            <a:off x="5486400" y="4953000"/>
            <a:ext cx="3124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"Подари</a:t>
            </a:r>
          </a:p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жизнь"</a:t>
            </a:r>
          </a:p>
        </p:txBody>
      </p:sp>
      <p:pic>
        <p:nvPicPr>
          <p:cNvPr id="17414" name="logoimg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7244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1066800" y="4038600"/>
            <a:ext cx="7497763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3200">
                <a:solidFill>
                  <a:schemeClr val="hlink"/>
                </a:solidFill>
              </a:rPr>
              <a:t>Фонд "Подари жизнь"  </a:t>
            </a:r>
          </a:p>
          <a:p>
            <a:pPr algn="ctr"/>
            <a:r>
              <a:rPr lang="ru-RU" sz="3200">
                <a:solidFill>
                  <a:schemeClr val="hlink"/>
                </a:solidFill>
              </a:rPr>
              <a:t>Цель фонда</a:t>
            </a:r>
          </a:p>
          <a:p>
            <a:pPr algn="ctr"/>
            <a:r>
              <a:rPr lang="ru-RU" sz="3200">
                <a:solidFill>
                  <a:schemeClr val="hlink"/>
                </a:solidFill>
              </a:rPr>
              <a:t> помощь детям с онкологическими, </a:t>
            </a:r>
          </a:p>
          <a:p>
            <a:pPr algn="ctr"/>
            <a:r>
              <a:rPr lang="ru-RU" sz="3200">
                <a:solidFill>
                  <a:schemeClr val="hlink"/>
                </a:solidFill>
              </a:rPr>
              <a:t>гематологическими и другими </a:t>
            </a:r>
          </a:p>
          <a:p>
            <a:pPr algn="ctr"/>
            <a:r>
              <a:rPr lang="ru-RU" sz="3200">
                <a:solidFill>
                  <a:schemeClr val="hlink"/>
                </a:solidFill>
              </a:rPr>
              <a:t>тяжелыми заболеваниями.  </a:t>
            </a:r>
          </a:p>
        </p:txBody>
      </p:sp>
      <p:pic>
        <p:nvPicPr>
          <p:cNvPr id="27652" name="Picture 4" descr="доктор Живаго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2286000" y="1524000"/>
            <a:ext cx="3251200" cy="2438400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1371600" y="4876800"/>
            <a:ext cx="4686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3200">
                <a:solidFill>
                  <a:schemeClr val="hlink"/>
                </a:solidFill>
              </a:rPr>
              <a:t>Инициативная группа </a:t>
            </a:r>
          </a:p>
          <a:p>
            <a:pPr eaLnBrk="0" hangingPunct="0"/>
            <a:r>
              <a:rPr lang="ru-RU" sz="3200">
                <a:solidFill>
                  <a:schemeClr val="hlink"/>
                </a:solidFill>
              </a:rPr>
              <a:t>"Доноры- Детям" </a:t>
            </a:r>
          </a:p>
        </p:txBody>
      </p:sp>
      <p:pic>
        <p:nvPicPr>
          <p:cNvPr id="19459" name="Picture 5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95400"/>
            <a:ext cx="2286000" cy="22860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3465513" y="533400"/>
            <a:ext cx="570706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3200">
                <a:solidFill>
                  <a:schemeClr val="hlink"/>
                </a:solidFill>
              </a:rPr>
              <a:t>Благотворительный фонд </a:t>
            </a:r>
          </a:p>
          <a:p>
            <a:pPr eaLnBrk="0" hangingPunct="0"/>
            <a:r>
              <a:rPr lang="ru-RU" sz="3200">
                <a:solidFill>
                  <a:schemeClr val="hlink"/>
                </a:solidFill>
              </a:rPr>
              <a:t>«Детские Сердца»</a:t>
            </a:r>
          </a:p>
          <a:p>
            <a:pPr eaLnBrk="0" hangingPunct="0"/>
            <a:r>
              <a:rPr lang="ru-RU" sz="3200">
                <a:solidFill>
                  <a:schemeClr val="hlink"/>
                </a:solidFill>
              </a:rPr>
              <a:t> был создан в 2002 году </a:t>
            </a:r>
          </a:p>
          <a:p>
            <a:pPr eaLnBrk="0" hangingPunct="0"/>
            <a:r>
              <a:rPr lang="ru-RU" sz="3200">
                <a:solidFill>
                  <a:schemeClr val="hlink"/>
                </a:solidFill>
              </a:rPr>
              <a:t>для помощи детям, </a:t>
            </a:r>
          </a:p>
          <a:p>
            <a:pPr eaLnBrk="0" hangingPunct="0"/>
            <a:r>
              <a:rPr lang="ru-RU" sz="3200">
                <a:solidFill>
                  <a:schemeClr val="hlink"/>
                </a:solidFill>
              </a:rPr>
              <a:t>больным врожденными </a:t>
            </a:r>
          </a:p>
          <a:p>
            <a:pPr eaLnBrk="0" hangingPunct="0"/>
            <a:r>
              <a:rPr lang="ru-RU" sz="3200">
                <a:solidFill>
                  <a:schemeClr val="hlink"/>
                </a:solidFill>
              </a:rPr>
              <a:t>пороками сердца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048000" y="304800"/>
            <a:ext cx="558958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3200">
                <a:solidFill>
                  <a:schemeClr val="hlink"/>
                </a:solidFill>
              </a:rPr>
              <a:t>Благотворительный Фонд</a:t>
            </a:r>
          </a:p>
          <a:p>
            <a:pPr eaLnBrk="0" hangingPunct="0"/>
            <a:r>
              <a:rPr lang="ru-RU" sz="3200">
                <a:solidFill>
                  <a:schemeClr val="hlink"/>
                </a:solidFill>
              </a:rPr>
              <a:t> помощи детям</a:t>
            </a:r>
          </a:p>
          <a:p>
            <a:pPr eaLnBrk="0" hangingPunct="0"/>
            <a:r>
              <a:rPr lang="ru-RU" sz="3200">
                <a:solidFill>
                  <a:schemeClr val="hlink"/>
                </a:solidFill>
              </a:rPr>
              <a:t> с онкологическими </a:t>
            </a:r>
          </a:p>
          <a:p>
            <a:pPr eaLnBrk="0" hangingPunct="0"/>
            <a:r>
              <a:rPr lang="ru-RU" sz="3200">
                <a:solidFill>
                  <a:schemeClr val="hlink"/>
                </a:solidFill>
              </a:rPr>
              <a:t>заболеваниями</a:t>
            </a:r>
          </a:p>
          <a:p>
            <a:pPr eaLnBrk="0" hangingPunct="0"/>
            <a:r>
              <a:rPr lang="ru-RU" sz="3200">
                <a:solidFill>
                  <a:schemeClr val="hlink"/>
                </a:solidFill>
              </a:rPr>
              <a:t> "Настенька" </a:t>
            </a:r>
          </a:p>
        </p:txBody>
      </p:sp>
      <p:pic>
        <p:nvPicPr>
          <p:cNvPr id="20483" name="Picture 5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85800"/>
            <a:ext cx="1905000" cy="19050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20484" name="Picture 4" descr="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581400"/>
            <a:ext cx="2222500" cy="2133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4267200" y="4038600"/>
            <a:ext cx="400685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3200">
                <a:solidFill>
                  <a:srgbClr val="99FF66"/>
                </a:solidFill>
              </a:rPr>
              <a:t>Их направления </a:t>
            </a:r>
          </a:p>
          <a:p>
            <a:pPr eaLnBrk="0" hangingPunct="0"/>
            <a:r>
              <a:rPr lang="ru-RU" sz="3200">
                <a:solidFill>
                  <a:srgbClr val="99FF66"/>
                </a:solidFill>
              </a:rPr>
              <a:t>деятельности:</a:t>
            </a:r>
          </a:p>
          <a:p>
            <a:pPr eaLnBrk="0" hangingPunct="0"/>
            <a:r>
              <a:rPr lang="ru-RU" sz="3200">
                <a:solidFill>
                  <a:srgbClr val="99FF66"/>
                </a:solidFill>
              </a:rPr>
              <a:t> сердечные</a:t>
            </a:r>
          </a:p>
          <a:p>
            <a:pPr eaLnBrk="0" hangingPunct="0"/>
            <a:r>
              <a:rPr lang="ru-RU" sz="3200">
                <a:solidFill>
                  <a:srgbClr val="99FF66"/>
                </a:solidFill>
              </a:rPr>
              <a:t> и онкологические </a:t>
            </a:r>
          </a:p>
          <a:p>
            <a:pPr eaLnBrk="0" hangingPunct="0"/>
            <a:r>
              <a:rPr lang="ru-RU" sz="3200">
                <a:solidFill>
                  <a:srgbClr val="99FF66"/>
                </a:solidFill>
              </a:rPr>
              <a:t>заболевания.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14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3124200" y="533400"/>
            <a:ext cx="55467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3200">
                <a:solidFill>
                  <a:schemeClr val="hlink"/>
                </a:solidFill>
              </a:rPr>
              <a:t>Общество помощи детям </a:t>
            </a:r>
          </a:p>
          <a:p>
            <a:pPr eaLnBrk="0" hangingPunct="0"/>
            <a:r>
              <a:rPr lang="ru-RU" sz="3200">
                <a:solidFill>
                  <a:schemeClr val="hlink"/>
                </a:solidFill>
              </a:rPr>
              <a:t>с милиарной атрезией</a:t>
            </a:r>
          </a:p>
          <a:p>
            <a:pPr eaLnBrk="0" hangingPunct="0"/>
            <a:r>
              <a:rPr lang="ru-RU" sz="3200">
                <a:solidFill>
                  <a:schemeClr val="hlink"/>
                </a:solidFill>
              </a:rPr>
              <a:t> им. Настеньки Рогалевич </a:t>
            </a:r>
          </a:p>
        </p:txBody>
      </p:sp>
      <p:pic>
        <p:nvPicPr>
          <p:cNvPr id="21508" name="Picture 6" descr="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886200"/>
            <a:ext cx="1817688" cy="19050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3352800" y="3276600"/>
            <a:ext cx="538162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3200">
                <a:solidFill>
                  <a:schemeClr val="hlink"/>
                </a:solidFill>
              </a:rPr>
              <a:t>группа волонтеров </a:t>
            </a:r>
          </a:p>
          <a:p>
            <a:pPr eaLnBrk="0" hangingPunct="0"/>
            <a:r>
              <a:rPr lang="ru-RU" sz="3200">
                <a:solidFill>
                  <a:schemeClr val="hlink"/>
                </a:solidFill>
              </a:rPr>
              <a:t>единомышленников, </a:t>
            </a:r>
          </a:p>
          <a:p>
            <a:pPr eaLnBrk="0" hangingPunct="0"/>
            <a:r>
              <a:rPr lang="ru-RU" sz="3200">
                <a:solidFill>
                  <a:schemeClr val="hlink"/>
                </a:solidFill>
              </a:rPr>
              <a:t>объединенные желанием</a:t>
            </a:r>
          </a:p>
          <a:p>
            <a:pPr eaLnBrk="0" hangingPunct="0"/>
            <a:r>
              <a:rPr lang="ru-RU" sz="3200">
                <a:solidFill>
                  <a:schemeClr val="hlink"/>
                </a:solidFill>
              </a:rPr>
              <a:t> сделать жизнь </a:t>
            </a:r>
          </a:p>
          <a:p>
            <a:pPr eaLnBrk="0" hangingPunct="0"/>
            <a:r>
              <a:rPr lang="ru-RU" sz="3200">
                <a:solidFill>
                  <a:schemeClr val="hlink"/>
                </a:solidFill>
              </a:rPr>
              <a:t>детей – сирот</a:t>
            </a:r>
          </a:p>
          <a:p>
            <a:pPr eaLnBrk="0" hangingPunct="0"/>
            <a:r>
              <a:rPr lang="ru-RU" sz="3200">
                <a:solidFill>
                  <a:schemeClr val="hlink"/>
                </a:solidFill>
              </a:rPr>
              <a:t> чуточку ярче.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3352800" y="914400"/>
            <a:ext cx="3028950" cy="540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Мы </a:t>
            </a:r>
          </a:p>
          <a:p>
            <a:pPr algn="ctr"/>
            <a:endParaRPr lang="ru-RU" sz="54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5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построим</a:t>
            </a:r>
          </a:p>
          <a:p>
            <a:pPr algn="ctr"/>
            <a:endParaRPr lang="ru-RU" sz="54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5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дом</a:t>
            </a:r>
          </a:p>
          <a:p>
            <a:pPr algn="ctr"/>
            <a:endParaRPr lang="ru-RU" sz="54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5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ДОБРА</a:t>
            </a:r>
          </a:p>
        </p:txBody>
      </p:sp>
      <p:pic>
        <p:nvPicPr>
          <p:cNvPr id="4099" name="Picture 16" descr="Картинка 143 из 19230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5867400" y="457200"/>
            <a:ext cx="2590800" cy="17621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4100" name="Picture 22" descr="Картинка 177 из 19230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lum bright="12000"/>
          </a:blip>
          <a:srcRect/>
          <a:stretch>
            <a:fillRect/>
          </a:stretch>
        </p:blipFill>
        <p:spPr bwMode="auto">
          <a:xfrm>
            <a:off x="533400" y="3429000"/>
            <a:ext cx="2674938" cy="2895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4101" name="Picture 28" descr="Картинка 397 из 4277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3657600"/>
            <a:ext cx="1941513" cy="24384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4102" name="Picture 8" descr="Картинка 60 из 192304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" y="762000"/>
            <a:ext cx="2973388" cy="19812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3352800" y="0"/>
            <a:ext cx="492283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3200">
                <a:solidFill>
                  <a:schemeClr val="hlink"/>
                </a:solidFill>
              </a:rPr>
              <a:t>Реабилитационный </a:t>
            </a:r>
          </a:p>
          <a:p>
            <a:pPr eaLnBrk="0" hangingPunct="0"/>
            <a:r>
              <a:rPr lang="ru-RU" sz="3200">
                <a:solidFill>
                  <a:schemeClr val="hlink"/>
                </a:solidFill>
              </a:rPr>
              <a:t>художественный центр</a:t>
            </a:r>
          </a:p>
          <a:p>
            <a:pPr eaLnBrk="0" hangingPunct="0"/>
            <a:r>
              <a:rPr lang="ru-RU" sz="3200">
                <a:solidFill>
                  <a:schemeClr val="hlink"/>
                </a:solidFill>
              </a:rPr>
              <a:t> «Дети Марии» </a:t>
            </a:r>
          </a:p>
        </p:txBody>
      </p:sp>
      <p:pic>
        <p:nvPicPr>
          <p:cNvPr id="22532" name="Picture 6" descr="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91000"/>
            <a:ext cx="2667000" cy="26670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3124200" y="5029200"/>
            <a:ext cx="55657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3200">
                <a:solidFill>
                  <a:schemeClr val="hlink"/>
                </a:solidFill>
              </a:rPr>
              <a:t>Благотворительный фонд</a:t>
            </a:r>
          </a:p>
          <a:p>
            <a:pPr eaLnBrk="0" hangingPunct="0"/>
            <a:r>
              <a:rPr lang="ru-RU" sz="3200">
                <a:solidFill>
                  <a:schemeClr val="hlink"/>
                </a:solidFill>
              </a:rPr>
              <a:t> "Здесь и сейчас!"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09600"/>
            <a:ext cx="1905000" cy="19050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3473450" y="457200"/>
            <a:ext cx="5670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3200">
                <a:solidFill>
                  <a:schemeClr val="hlink"/>
                </a:solidFill>
              </a:rPr>
              <a:t>Благотворительный Фонд </a:t>
            </a:r>
          </a:p>
          <a:p>
            <a:pPr eaLnBrk="0" hangingPunct="0"/>
            <a:r>
              <a:rPr lang="ru-RU" sz="3200">
                <a:solidFill>
                  <a:schemeClr val="hlink"/>
                </a:solidFill>
              </a:rPr>
              <a:t>"Созидание</a:t>
            </a:r>
            <a:r>
              <a:rPr lang="ru-RU" sz="1800"/>
              <a:t>" </a:t>
            </a:r>
          </a:p>
        </p:txBody>
      </p:sp>
      <p:pic>
        <p:nvPicPr>
          <p:cNvPr id="23556" name="Picture 6" descr="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267200"/>
            <a:ext cx="1676400" cy="16764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graphicFrame>
        <p:nvGraphicFramePr>
          <p:cNvPr id="63509" name="Group 21"/>
          <p:cNvGraphicFramePr>
            <a:graphicFrameLocks noGrp="1"/>
          </p:cNvGraphicFramePr>
          <p:nvPr/>
        </p:nvGraphicFramePr>
        <p:xfrm>
          <a:off x="4572000" y="4038600"/>
          <a:ext cx="3886200" cy="2042160"/>
        </p:xfrm>
        <a:graphic>
          <a:graphicData uri="http://schemas.openxmlformats.org/drawingml/2006/table">
            <a:tbl>
              <a:tblPr/>
              <a:tblGrid>
                <a:gridCol w="3886200"/>
              </a:tblGrid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Благотворительное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"Адреса милосердия"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4191000" y="0"/>
            <a:ext cx="44577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3200">
                <a:solidFill>
                  <a:schemeClr val="hlink"/>
                </a:solidFill>
              </a:rPr>
              <a:t>Благотворительный </a:t>
            </a:r>
          </a:p>
          <a:p>
            <a:pPr eaLnBrk="0" hangingPunct="0"/>
            <a:r>
              <a:rPr lang="ru-RU" sz="3200">
                <a:solidFill>
                  <a:schemeClr val="hlink"/>
                </a:solidFill>
              </a:rPr>
              <a:t>фонд</a:t>
            </a:r>
          </a:p>
          <a:p>
            <a:pPr eaLnBrk="0" hangingPunct="0"/>
            <a:r>
              <a:rPr lang="ru-RU" sz="3200">
                <a:solidFill>
                  <a:schemeClr val="hlink"/>
                </a:solidFill>
              </a:rPr>
              <a:t> помощи хосписам</a:t>
            </a:r>
          </a:p>
          <a:p>
            <a:pPr eaLnBrk="0" hangingPunct="0"/>
            <a:r>
              <a:rPr lang="ru-RU" sz="3200">
                <a:solidFill>
                  <a:schemeClr val="hlink"/>
                </a:solidFill>
              </a:rPr>
              <a:t> "Вера" </a:t>
            </a:r>
          </a:p>
        </p:txBody>
      </p:sp>
      <p:pic>
        <p:nvPicPr>
          <p:cNvPr id="24579" name="Picture 5" descr="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57200"/>
            <a:ext cx="2162175" cy="15240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24580" name="Picture 6" descr="10-brie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971800"/>
            <a:ext cx="4421188" cy="302895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5"/>
          <p:cNvGrpSpPr>
            <a:grpSpLocks/>
          </p:cNvGrpSpPr>
          <p:nvPr/>
        </p:nvGrpSpPr>
        <p:grpSpPr bwMode="auto">
          <a:xfrm>
            <a:off x="0" y="0"/>
            <a:ext cx="2771775" cy="3609975"/>
            <a:chOff x="158" y="1888"/>
            <a:chExt cx="1746" cy="2274"/>
          </a:xfrm>
        </p:grpSpPr>
        <p:pic>
          <p:nvPicPr>
            <p:cNvPr id="25608" name="Picture 6" descr="МАРХА-БЕТЕЛЬГИРИЕВА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9" y="1888"/>
              <a:ext cx="1426" cy="1633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</p:spPr>
        </p:pic>
        <p:sp>
          <p:nvSpPr>
            <p:cNvPr id="25609" name="Text Box 7"/>
            <p:cNvSpPr txBox="1">
              <a:spLocks noChangeArrowheads="1"/>
            </p:cNvSpPr>
            <p:nvPr/>
          </p:nvSpPr>
          <p:spPr bwMode="auto">
            <a:xfrm>
              <a:off x="158" y="3566"/>
              <a:ext cx="1746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2800" b="0"/>
                <a:t>Марха  Бетельгириева</a:t>
              </a:r>
            </a:p>
          </p:txBody>
        </p:sp>
      </p:grpSp>
      <p:sp>
        <p:nvSpPr>
          <p:cNvPr id="30738" name="WordArt 18"/>
          <p:cNvSpPr>
            <a:spLocks noChangeArrowheads="1" noChangeShapeType="1" noTextEdit="1"/>
          </p:cNvSpPr>
          <p:nvPr/>
        </p:nvSpPr>
        <p:spPr bwMode="auto">
          <a:xfrm>
            <a:off x="3048000" y="0"/>
            <a:ext cx="5562600" cy="302418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1338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Кто кроме нас </a:t>
            </a:r>
          </a:p>
          <a:p>
            <a:pPr algn="ctr"/>
            <a:r>
              <a:rPr lang="ru-RU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сможет им помочь?</a:t>
            </a:r>
          </a:p>
        </p:txBody>
      </p:sp>
      <p:grpSp>
        <p:nvGrpSpPr>
          <p:cNvPr id="25604" name="Group 15"/>
          <p:cNvGrpSpPr>
            <a:grpSpLocks/>
          </p:cNvGrpSpPr>
          <p:nvPr/>
        </p:nvGrpSpPr>
        <p:grpSpPr bwMode="auto">
          <a:xfrm>
            <a:off x="4648200" y="4124325"/>
            <a:ext cx="4495800" cy="2733675"/>
            <a:chOff x="547" y="935"/>
            <a:chExt cx="2832" cy="1722"/>
          </a:xfrm>
        </p:grpSpPr>
        <p:pic>
          <p:nvPicPr>
            <p:cNvPr id="25606" name="Picture 16" descr="ФИЛИЖАНКО-СВЕТА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17" y="935"/>
              <a:ext cx="1362" cy="172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</p:spPr>
        </p:pic>
        <p:sp>
          <p:nvSpPr>
            <p:cNvPr id="25607" name="Text Box 17"/>
            <p:cNvSpPr txBox="1">
              <a:spLocks noChangeArrowheads="1"/>
            </p:cNvSpPr>
            <p:nvPr/>
          </p:nvSpPr>
          <p:spPr bwMode="auto">
            <a:xfrm>
              <a:off x="547" y="1985"/>
              <a:ext cx="1384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2800" b="0"/>
                <a:t>Света Филижанко</a:t>
              </a:r>
            </a:p>
          </p:txBody>
        </p:sp>
      </p:grpSp>
      <p:pic>
        <p:nvPicPr>
          <p:cNvPr id="25605" name="Picture 20" descr="ы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191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12"/>
          <p:cNvGrpSpPr>
            <a:grpSpLocks/>
          </p:cNvGrpSpPr>
          <p:nvPr/>
        </p:nvGrpSpPr>
        <p:grpSpPr bwMode="auto">
          <a:xfrm>
            <a:off x="4648200" y="4629150"/>
            <a:ext cx="4495800" cy="2228850"/>
            <a:chOff x="2721" y="1458"/>
            <a:chExt cx="2832" cy="1404"/>
          </a:xfrm>
        </p:grpSpPr>
        <p:pic>
          <p:nvPicPr>
            <p:cNvPr id="26632" name="Picture 13" descr="АЛАНА-ОСТАЕВА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69" y="1458"/>
              <a:ext cx="1584" cy="1404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</p:spPr>
        </p:pic>
        <p:sp>
          <p:nvSpPr>
            <p:cNvPr id="26633" name="Text Box 14"/>
            <p:cNvSpPr txBox="1">
              <a:spLocks noChangeArrowheads="1"/>
            </p:cNvSpPr>
            <p:nvPr/>
          </p:nvSpPr>
          <p:spPr bwMode="auto">
            <a:xfrm>
              <a:off x="2721" y="2266"/>
              <a:ext cx="1112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2800" b="0"/>
                <a:t>Алана Остаева</a:t>
              </a:r>
            </a:p>
          </p:txBody>
        </p:sp>
      </p:grpSp>
      <p:grpSp>
        <p:nvGrpSpPr>
          <p:cNvPr id="26627" name="Group 9"/>
          <p:cNvGrpSpPr>
            <a:grpSpLocks/>
          </p:cNvGrpSpPr>
          <p:nvPr/>
        </p:nvGrpSpPr>
        <p:grpSpPr bwMode="auto">
          <a:xfrm>
            <a:off x="228600" y="0"/>
            <a:ext cx="4621213" cy="2181225"/>
            <a:chOff x="2290" y="2840"/>
            <a:chExt cx="2872" cy="1326"/>
          </a:xfrm>
        </p:grpSpPr>
        <p:pic>
          <p:nvPicPr>
            <p:cNvPr id="26630" name="Picture 10" descr="ВАЛЕРА-МОРОЗОВ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90" y="2840"/>
              <a:ext cx="1410" cy="1326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</p:spPr>
        </p:pic>
        <p:sp>
          <p:nvSpPr>
            <p:cNvPr id="26631" name="Text Box 11"/>
            <p:cNvSpPr txBox="1">
              <a:spLocks noChangeArrowheads="1"/>
            </p:cNvSpPr>
            <p:nvPr/>
          </p:nvSpPr>
          <p:spPr bwMode="auto">
            <a:xfrm>
              <a:off x="3711" y="2840"/>
              <a:ext cx="1451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2800" b="0"/>
                <a:t>Валера Морозов</a:t>
              </a:r>
            </a:p>
          </p:txBody>
        </p:sp>
      </p:grpSp>
      <p:sp>
        <p:nvSpPr>
          <p:cNvPr id="30738" name="WordArt 18"/>
          <p:cNvSpPr>
            <a:spLocks noChangeArrowheads="1" noChangeShapeType="1" noTextEdit="1"/>
          </p:cNvSpPr>
          <p:nvPr/>
        </p:nvSpPr>
        <p:spPr bwMode="auto">
          <a:xfrm>
            <a:off x="381000" y="2057400"/>
            <a:ext cx="5562600" cy="302418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1338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Кто кроме нас </a:t>
            </a:r>
          </a:p>
          <a:p>
            <a:pPr algn="ctr"/>
            <a:r>
              <a:rPr lang="ru-RU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сможет им помочь?</a:t>
            </a:r>
          </a:p>
        </p:txBody>
      </p:sp>
      <p:pic>
        <p:nvPicPr>
          <p:cNvPr id="26629" name="Picture 20" descr="ы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572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914400" y="0"/>
            <a:ext cx="6705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 ХОЧУ ЖИТЬ!</a:t>
            </a:r>
          </a:p>
        </p:txBody>
      </p:sp>
      <p:pic>
        <p:nvPicPr>
          <p:cNvPr id="33799" name="Picture 7" descr="k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3048000" cy="2324100"/>
          </a:xfrm>
          <a:prstGeom prst="rect">
            <a:avLst/>
          </a:prstGeom>
          <a:solidFill>
            <a:srgbClr val="8DA379"/>
          </a:solidFill>
          <a:ln w="38100" cmpd="dbl">
            <a:solidFill>
              <a:srgbClr val="333399"/>
            </a:solidFill>
            <a:miter lim="800000"/>
            <a:headEnd/>
            <a:tailEnd/>
          </a:ln>
        </p:spPr>
      </p:pic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533400" y="3581400"/>
            <a:ext cx="2279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0"/>
              <a:t>Волина Катя</a:t>
            </a: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304800" y="4724400"/>
            <a:ext cx="44751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 b="0">
                <a:solidFill>
                  <a:schemeClr val="folHlink"/>
                </a:solidFill>
              </a:rPr>
              <a:t>Для спасения жизни нужна</a:t>
            </a:r>
          </a:p>
          <a:p>
            <a:pPr eaLnBrk="0" hangingPunct="0">
              <a:spcBef>
                <a:spcPct val="50000"/>
              </a:spcBef>
            </a:pPr>
            <a:r>
              <a:rPr lang="ru-RU" sz="2400" b="0">
                <a:solidFill>
                  <a:schemeClr val="folHlink"/>
                </a:solidFill>
              </a:rPr>
              <a:t> была операция по пересадке</a:t>
            </a:r>
          </a:p>
          <a:p>
            <a:pPr eaLnBrk="0" hangingPunct="0">
              <a:spcBef>
                <a:spcPct val="50000"/>
              </a:spcBef>
            </a:pPr>
            <a:r>
              <a:rPr lang="ru-RU" sz="2400" b="0">
                <a:solidFill>
                  <a:schemeClr val="folHlink"/>
                </a:solidFill>
              </a:rPr>
              <a:t> донорской печени.</a:t>
            </a:r>
            <a:r>
              <a:rPr lang="ru-RU" sz="240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457200" y="6172200"/>
            <a:ext cx="3162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800" b="0">
                <a:solidFill>
                  <a:schemeClr val="folHlink"/>
                </a:solidFill>
              </a:rPr>
              <a:t>Было собрано 50 тыс. евро.</a:t>
            </a:r>
          </a:p>
        </p:txBody>
      </p:sp>
      <p:pic>
        <p:nvPicPr>
          <p:cNvPr id="33797" name="Picture 5" descr="КАТЯ-ВОЛ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447800"/>
            <a:ext cx="3233738" cy="3960813"/>
          </a:xfrm>
          <a:prstGeom prst="rect">
            <a:avLst/>
          </a:prstGeom>
          <a:noFill/>
          <a:ln w="38100" cmpd="dbl">
            <a:solidFill>
              <a:srgbClr val="333399"/>
            </a:solidFill>
            <a:miter lim="800000"/>
            <a:headEnd/>
            <a:tailEnd/>
          </a:ln>
        </p:spPr>
      </p:pic>
      <p:sp>
        <p:nvSpPr>
          <p:cNvPr id="27656" name="Rectangle 10"/>
          <p:cNvSpPr>
            <a:spLocks noChangeArrowheads="1"/>
          </p:cNvSpPr>
          <p:nvPr/>
        </p:nvSpPr>
        <p:spPr bwMode="auto">
          <a:xfrm>
            <a:off x="5397500" y="5867400"/>
            <a:ext cx="3746500" cy="5889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200" b="0">
                <a:solidFill>
                  <a:srgbClr val="FF0000"/>
                </a:solidFill>
              </a:rPr>
              <a:t>Операция позади!</a:t>
            </a:r>
            <a:r>
              <a:rPr lang="ru-RU" sz="320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429000" y="228600"/>
            <a:ext cx="518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Я ХОЧУ ЖИТЬ!</a:t>
            </a:r>
          </a:p>
        </p:txBody>
      </p:sp>
      <p:pic>
        <p:nvPicPr>
          <p:cNvPr id="31748" name="Picture 4" descr="help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47925" cy="3228975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0" y="3276600"/>
            <a:ext cx="2951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800" b="0"/>
              <a:t>Настя    Гонтаровская.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819400" y="1219200"/>
            <a:ext cx="41148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0"/>
              <a:t> В 15 лет была обнаружена                                злокачественная опухоль мягких тканей.</a:t>
            </a:r>
            <a:r>
              <a:rPr lang="ru-RU" sz="2800"/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ru-RU" sz="2800" b="0"/>
              <a:t>Для борьбы со страшной болезнью  нужны были  деньги.</a:t>
            </a:r>
          </a:p>
        </p:txBody>
      </p:sp>
      <p:pic>
        <p:nvPicPr>
          <p:cNvPr id="31753" name="Picture 9" descr="nastya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219200"/>
            <a:ext cx="2347913" cy="3443288"/>
          </a:xfrm>
          <a:prstGeom prst="rect">
            <a:avLst/>
          </a:prstGeom>
          <a:noFill/>
          <a:ln w="38100" cmpd="dbl">
            <a:solidFill>
              <a:srgbClr val="333399"/>
            </a:solidFill>
            <a:miter lim="800000"/>
            <a:headEnd/>
            <a:tailEnd/>
          </a:ln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28600" y="5057775"/>
            <a:ext cx="3429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0"/>
              <a:t>Было собрано 65 тыс. евро. Со всей страны ей слали письма поддержки. 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6400800" y="5181600"/>
            <a:ext cx="2743200" cy="83185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 b="0">
                <a:solidFill>
                  <a:schemeClr val="folHlink"/>
                </a:solidFill>
                <a:latin typeface="Tahoma" pitchFamily="34" charset="0"/>
              </a:rPr>
              <a:t>Теперь все будет хорошо!</a:t>
            </a:r>
          </a:p>
        </p:txBody>
      </p:sp>
      <p:pic>
        <p:nvPicPr>
          <p:cNvPr id="31756" name="Picture 12" descr="фф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2" grpId="0"/>
      <p:bldP spid="31750" grpId="0"/>
      <p:bldP spid="31751" grpId="0"/>
      <p:bldP spid="3175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nws_small_00e824bb551841679146e667b3f3d8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19400" cy="24622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3200400" y="3505200"/>
            <a:ext cx="295116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400"/>
              <a:t>Народный артист </a:t>
            </a:r>
          </a:p>
          <a:p>
            <a:pPr eaLnBrk="0" hangingPunct="0"/>
            <a:r>
              <a:rPr lang="ru-RU" sz="2400"/>
              <a:t>России,</a:t>
            </a:r>
          </a:p>
          <a:p>
            <a:pPr eaLnBrk="0" hangingPunct="0"/>
            <a:r>
              <a:rPr lang="ru-RU" sz="2400"/>
              <a:t> 78-летний </a:t>
            </a:r>
          </a:p>
          <a:p>
            <a:pPr eaLnBrk="0" hangingPunct="0"/>
            <a:r>
              <a:rPr lang="ru-RU" sz="2400"/>
              <a:t>Владимир</a:t>
            </a:r>
          </a:p>
          <a:p>
            <a:pPr eaLnBrk="0" hangingPunct="0"/>
            <a:r>
              <a:rPr lang="ru-RU" sz="2400"/>
              <a:t> СОШАЛЬСКИЙ </a:t>
            </a:r>
          </a:p>
          <a:p>
            <a:pPr eaLnBrk="0" hangingPunct="0"/>
            <a:r>
              <a:rPr lang="ru-RU" sz="2400"/>
              <a:t>находится </a:t>
            </a:r>
          </a:p>
          <a:p>
            <a:pPr eaLnBrk="0" hangingPunct="0"/>
            <a:r>
              <a:rPr lang="ru-RU" sz="2400"/>
              <a:t>в хосписе. </a:t>
            </a:r>
          </a:p>
        </p:txBody>
      </p:sp>
      <p:pic>
        <p:nvPicPr>
          <p:cNvPr id="29700" name="Picture 7" descr="Владимира Сошальского положили в хоспи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24200"/>
            <a:ext cx="2803525" cy="3733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29701" name="Picture 8" descr="Владимира Сошальского положили в хоспи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0200" y="3124200"/>
            <a:ext cx="2463800" cy="3733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29702" name="Picture 9" descr="Владимира Сошальского положили в хоспис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0"/>
            <a:ext cx="2060575" cy="2971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5"/>
          <p:cNvSpPr>
            <a:spLocks noChangeArrowheads="1" noChangeShapeType="1" noTextEdit="1"/>
          </p:cNvSpPr>
          <p:nvPr/>
        </p:nvSpPr>
        <p:spPr bwMode="auto">
          <a:xfrm>
            <a:off x="3657600" y="381000"/>
            <a:ext cx="40195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Сестра милосердия</a:t>
            </a:r>
          </a:p>
        </p:txBody>
      </p:sp>
      <p:pic>
        <p:nvPicPr>
          <p:cNvPr id="30723" name="i-main-pic" descr="Картинка 9 из 1365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5943600" y="4464050"/>
            <a:ext cx="3200400" cy="239395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30724" name="i-main-pic" descr="Картинка 23 из 1365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685800" y="762000"/>
            <a:ext cx="2160588" cy="2895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30725" name="Rectangle 10"/>
          <p:cNvSpPr>
            <a:spLocks noChangeArrowheads="1"/>
          </p:cNvSpPr>
          <p:nvPr/>
        </p:nvSpPr>
        <p:spPr bwMode="auto">
          <a:xfrm>
            <a:off x="2971800" y="1524000"/>
            <a:ext cx="6172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folHlink"/>
                </a:solidFill>
              </a:rPr>
              <a:t>В тяжелые годы Великой Отечественной войны, </a:t>
            </a:r>
          </a:p>
          <a:p>
            <a:r>
              <a:rPr lang="ru-RU" sz="2400">
                <a:solidFill>
                  <a:schemeClr val="folHlink"/>
                </a:solidFill>
              </a:rPr>
              <a:t>в голодной окопной жизни было исключено, </a:t>
            </a:r>
          </a:p>
          <a:p>
            <a:r>
              <a:rPr lang="ru-RU" sz="2400">
                <a:solidFill>
                  <a:schemeClr val="folHlink"/>
                </a:solidFill>
              </a:rPr>
              <a:t>чтобы при виде раненого пройти мимо. </a:t>
            </a:r>
          </a:p>
          <a:p>
            <a:r>
              <a:rPr lang="ru-RU" sz="2400">
                <a:solidFill>
                  <a:schemeClr val="folHlink"/>
                </a:solidFill>
              </a:rPr>
              <a:t>Помогали, тащили на себе, подвозили.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 descr="http://www.miloserdie.ru/pic/img4_1204529014.jpg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5562600" y="3903663"/>
            <a:ext cx="2841625" cy="2344737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31747" name="Рисунок 10" descr="http://www.sedmitza.ru/data/124/446/1234/8732.jpg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1143000" y="1676400"/>
            <a:ext cx="2727325" cy="3352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31748" name="Rectangle 8"/>
          <p:cNvSpPr>
            <a:spLocks noChangeArrowheads="1"/>
          </p:cNvSpPr>
          <p:nvPr/>
        </p:nvSpPr>
        <p:spPr bwMode="auto">
          <a:xfrm>
            <a:off x="4565650" y="1371600"/>
            <a:ext cx="45783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400"/>
              <a:t>Мелькают</a:t>
            </a:r>
            <a:br>
              <a:rPr lang="ru-RU" sz="2400"/>
            </a:br>
            <a:r>
              <a:rPr lang="ru-RU" sz="2400"/>
              <a:t>пальцы, иглы, ампул - звон ;</a:t>
            </a:r>
            <a:br>
              <a:rPr lang="ru-RU" sz="2400"/>
            </a:br>
            <a:r>
              <a:rPr lang="ru-RU" sz="2400"/>
              <a:t>Мужские руки –</a:t>
            </a:r>
          </a:p>
          <a:p>
            <a:pPr eaLnBrk="0" hangingPunct="0"/>
            <a:r>
              <a:rPr lang="ru-RU" sz="2400"/>
              <a:t> женские сменяют..</a:t>
            </a:r>
            <a:br>
              <a:rPr lang="ru-RU" sz="2400"/>
            </a:br>
            <a:r>
              <a:rPr lang="ru-RU" sz="2400"/>
              <a:t>- Ну,  н а к о н е ц !</a:t>
            </a:r>
            <a:br>
              <a:rPr lang="ru-RU" sz="2400"/>
            </a:br>
            <a:r>
              <a:rPr lang="ru-RU" sz="2400"/>
              <a:t>Пульс - ниточка... Спасён !..</a:t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endParaRPr lang="ru-RU" sz="2400"/>
          </a:p>
        </p:txBody>
      </p:sp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2057400" y="381000"/>
            <a:ext cx="56197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Сестра милосердия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5" y="-252413"/>
            <a:ext cx="796064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 но всё ж побеждает</a:t>
            </a:r>
          </a:p>
          <a:p>
            <a:pPr algn="ctr">
              <a:defRPr/>
            </a:pPr>
            <a:r>
              <a:rPr lang="ru-RU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добро!</a:t>
            </a:r>
          </a:p>
        </p:txBody>
      </p:sp>
      <p:pic>
        <p:nvPicPr>
          <p:cNvPr id="5123" name="i-main-pic" descr="Картинка 3 из 5274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371600"/>
            <a:ext cx="2011363" cy="2514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124" name="i-main-pic" descr="Картинка 66 из 72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88268">
            <a:off x="2679700" y="2268538"/>
            <a:ext cx="1374775" cy="195421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125" name="i-main-pic" descr="Картинка 14 из 5779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0510">
            <a:off x="4430713" y="1743075"/>
            <a:ext cx="1433512" cy="15875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126" name="Picture 8" descr="img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1828800"/>
            <a:ext cx="1373188" cy="35814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5127" name="i-main-pic" descr="Картинка 34 из 1085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607620">
            <a:off x="6675438" y="3857625"/>
            <a:ext cx="1655762" cy="224948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5128" name="i-main-pic" descr="Картинка 11 из 393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455987">
            <a:off x="3621088" y="4105275"/>
            <a:ext cx="1379537" cy="18399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77"/>
          <p:cNvSpPr>
            <a:spLocks noChangeShapeType="1"/>
          </p:cNvSpPr>
          <p:nvPr/>
        </p:nvSpPr>
        <p:spPr bwMode="auto">
          <a:xfrm flipV="1">
            <a:off x="5992813" y="2708275"/>
            <a:ext cx="800100" cy="4619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71" name="Line 78"/>
          <p:cNvSpPr>
            <a:spLocks noChangeShapeType="1"/>
          </p:cNvSpPr>
          <p:nvPr/>
        </p:nvSpPr>
        <p:spPr bwMode="auto">
          <a:xfrm flipH="1" flipV="1">
            <a:off x="3956050" y="2468563"/>
            <a:ext cx="681038" cy="452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72" name="Line 76"/>
          <p:cNvSpPr>
            <a:spLocks noChangeShapeType="1"/>
          </p:cNvSpPr>
          <p:nvPr/>
        </p:nvSpPr>
        <p:spPr bwMode="auto">
          <a:xfrm flipV="1">
            <a:off x="5307013" y="270827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73" name="Line 72"/>
          <p:cNvSpPr>
            <a:spLocks noChangeShapeType="1"/>
          </p:cNvSpPr>
          <p:nvPr/>
        </p:nvSpPr>
        <p:spPr bwMode="auto">
          <a:xfrm>
            <a:off x="5307013" y="369411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74" name="Line 73"/>
          <p:cNvSpPr>
            <a:spLocks noChangeShapeType="1"/>
          </p:cNvSpPr>
          <p:nvPr/>
        </p:nvSpPr>
        <p:spPr bwMode="auto">
          <a:xfrm flipH="1">
            <a:off x="3379788" y="3459163"/>
            <a:ext cx="919162" cy="577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75" name="Line 70"/>
          <p:cNvSpPr>
            <a:spLocks noChangeShapeType="1"/>
          </p:cNvSpPr>
          <p:nvPr/>
        </p:nvSpPr>
        <p:spPr bwMode="auto">
          <a:xfrm>
            <a:off x="6330950" y="3344863"/>
            <a:ext cx="1033463" cy="692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76" name="Line 74"/>
          <p:cNvSpPr>
            <a:spLocks noChangeShapeType="1"/>
          </p:cNvSpPr>
          <p:nvPr/>
        </p:nvSpPr>
        <p:spPr bwMode="auto">
          <a:xfrm>
            <a:off x="6221413" y="3062288"/>
            <a:ext cx="571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77" name="Line 75"/>
          <p:cNvSpPr>
            <a:spLocks noChangeShapeType="1"/>
          </p:cNvSpPr>
          <p:nvPr/>
        </p:nvSpPr>
        <p:spPr bwMode="auto">
          <a:xfrm flipH="1">
            <a:off x="3379788" y="3062288"/>
            <a:ext cx="571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78" name="Rectangle 82"/>
          <p:cNvSpPr>
            <a:spLocks noChangeArrowheads="1"/>
          </p:cNvSpPr>
          <p:nvPr/>
        </p:nvSpPr>
        <p:spPr bwMode="auto">
          <a:xfrm>
            <a:off x="750888" y="2135188"/>
            <a:ext cx="20256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/>
          </a:p>
        </p:txBody>
      </p:sp>
      <p:sp>
        <p:nvSpPr>
          <p:cNvPr id="32779" name="Rectangle 84"/>
          <p:cNvSpPr>
            <a:spLocks noChangeArrowheads="1"/>
          </p:cNvSpPr>
          <p:nvPr/>
        </p:nvSpPr>
        <p:spPr bwMode="auto">
          <a:xfrm>
            <a:off x="750888" y="2135188"/>
            <a:ext cx="20256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0">
                <a:latin typeface="Times New Roman" pitchFamily="18" charset="0"/>
                <a:cs typeface="Times New Roman" pitchFamily="18" charset="0"/>
              </a:rPr>
            </a:br>
            <a:endParaRPr lang="ru-RU" sz="1000" b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800" b="0"/>
          </a:p>
        </p:txBody>
      </p:sp>
      <p:sp>
        <p:nvSpPr>
          <p:cNvPr id="32780" name="Rectangle 87"/>
          <p:cNvSpPr>
            <a:spLocks noChangeArrowheads="1"/>
          </p:cNvSpPr>
          <p:nvPr/>
        </p:nvSpPr>
        <p:spPr bwMode="auto">
          <a:xfrm>
            <a:off x="750888" y="2135188"/>
            <a:ext cx="20256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/>
          </a:p>
        </p:txBody>
      </p:sp>
      <p:sp>
        <p:nvSpPr>
          <p:cNvPr id="32781" name="Rectangle 89"/>
          <p:cNvSpPr>
            <a:spLocks noChangeArrowheads="1"/>
          </p:cNvSpPr>
          <p:nvPr/>
        </p:nvSpPr>
        <p:spPr bwMode="auto">
          <a:xfrm>
            <a:off x="750888" y="2135188"/>
            <a:ext cx="20256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/>
          </a:p>
        </p:txBody>
      </p:sp>
      <p:sp>
        <p:nvSpPr>
          <p:cNvPr id="32782" name="Rectangle 92"/>
          <p:cNvSpPr>
            <a:spLocks noChangeArrowheads="1"/>
          </p:cNvSpPr>
          <p:nvPr/>
        </p:nvSpPr>
        <p:spPr bwMode="auto">
          <a:xfrm>
            <a:off x="750888" y="2135188"/>
            <a:ext cx="20256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/>
          </a:p>
        </p:txBody>
      </p:sp>
      <p:sp>
        <p:nvSpPr>
          <p:cNvPr id="32783" name="Rectangle 94"/>
          <p:cNvSpPr>
            <a:spLocks noChangeArrowheads="1"/>
          </p:cNvSpPr>
          <p:nvPr/>
        </p:nvSpPr>
        <p:spPr bwMode="auto">
          <a:xfrm>
            <a:off x="750888" y="2135188"/>
            <a:ext cx="20256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/>
          </a:p>
        </p:txBody>
      </p:sp>
      <p:sp>
        <p:nvSpPr>
          <p:cNvPr id="32784" name="Rectangle 96"/>
          <p:cNvSpPr>
            <a:spLocks noChangeArrowheads="1"/>
          </p:cNvSpPr>
          <p:nvPr/>
        </p:nvSpPr>
        <p:spPr bwMode="auto">
          <a:xfrm>
            <a:off x="750888" y="2135188"/>
            <a:ext cx="20256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/>
          </a:p>
        </p:txBody>
      </p:sp>
      <p:sp>
        <p:nvSpPr>
          <p:cNvPr id="32785" name="Rectangle 97"/>
          <p:cNvSpPr>
            <a:spLocks noChangeArrowheads="1"/>
          </p:cNvSpPr>
          <p:nvPr/>
        </p:nvSpPr>
        <p:spPr bwMode="auto">
          <a:xfrm>
            <a:off x="750888" y="2135188"/>
            <a:ext cx="20256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/>
          </a:p>
        </p:txBody>
      </p:sp>
      <p:graphicFrame>
        <p:nvGraphicFramePr>
          <p:cNvPr id="31782" name="Group 38"/>
          <p:cNvGraphicFramePr>
            <a:graphicFrameLocks noGrp="1"/>
          </p:cNvGraphicFramePr>
          <p:nvPr/>
        </p:nvGraphicFramePr>
        <p:xfrm>
          <a:off x="1066800" y="1676400"/>
          <a:ext cx="8077200" cy="2782253"/>
        </p:xfrm>
        <a:graphic>
          <a:graphicData uri="http://schemas.openxmlformats.org/drawingml/2006/table">
            <a:tbl>
              <a:tblPr/>
              <a:tblGrid>
                <a:gridCol w="2452688"/>
                <a:gridCol w="2982912"/>
                <a:gridCol w="26416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СОПЕРЕЖИВА-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       ДОБРОТА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                 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ЖАЛОСТЬ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ПАМЯТЬ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11425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МИЛОСЕРДИЕ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             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УВАЖЕНИЕ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СОЧУВСТВИЕ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9125" algn="r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     ТЕРПИМОСТЬ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                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ЧУТКОСТЬ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02" name="WordArt 146"/>
          <p:cNvSpPr>
            <a:spLocks noChangeArrowheads="1" noChangeShapeType="1" noTextEdit="1"/>
          </p:cNvSpPr>
          <p:nvPr/>
        </p:nvSpPr>
        <p:spPr bwMode="auto">
          <a:xfrm>
            <a:off x="914400" y="457200"/>
            <a:ext cx="7543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Мы построим дом Добра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-main-pic" descr="Картинка 12 из 17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2554288" cy="19050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33795" name="i-main-pic" descr="Картинка 5 из 17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685800"/>
            <a:ext cx="2895600" cy="198913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33796" name="i-main-pic" descr="Картинка 47 из 1704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6503988" y="5181600"/>
            <a:ext cx="2640012" cy="16764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33797" name="i-tmb-0x" descr="http://im8-tub.yandex.net/i?id=1515280&amp;tov=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0"/>
            <a:ext cx="3063875" cy="2286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3798" name="i-tmb-0x" descr="http://im2-tub.yandex.net/i?id=952315&amp;tov=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62277">
            <a:off x="6124575" y="2816225"/>
            <a:ext cx="2728913" cy="20367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3799" name="i-main-pic" descr="Картинка 62 из 124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81400" y="3592513"/>
            <a:ext cx="2371725" cy="326548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3800" name="WordArt 10"/>
          <p:cNvSpPr>
            <a:spLocks noChangeArrowheads="1" noChangeShapeType="1" noTextEdit="1"/>
          </p:cNvSpPr>
          <p:nvPr/>
        </p:nvSpPr>
        <p:spPr bwMode="auto">
          <a:xfrm>
            <a:off x="457200" y="3124200"/>
            <a:ext cx="2362200" cy="1143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ПАМЯТЬ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ChangeArrowheads="1"/>
          </p:cNvSpPr>
          <p:nvPr/>
        </p:nvSpPr>
        <p:spPr bwMode="auto">
          <a:xfrm>
            <a:off x="304800" y="0"/>
            <a:ext cx="43957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Расскажи мне о памяти,</a:t>
            </a:r>
            <a:br>
              <a:rPr lang="ru-RU" sz="2400"/>
            </a:br>
            <a:r>
              <a:rPr lang="ru-RU" sz="2400"/>
              <a:t>Расскажи о себе.</a:t>
            </a:r>
            <a:br>
              <a:rPr lang="ru-RU" sz="2400"/>
            </a:br>
            <a:r>
              <a:rPr lang="ru-RU" sz="2400"/>
              <a:t>Скольких многих оставили </a:t>
            </a:r>
            <a:br>
              <a:rPr lang="ru-RU" sz="2400"/>
            </a:br>
            <a:r>
              <a:rPr lang="ru-RU" sz="2400"/>
              <a:t>На чужой стороне,</a:t>
            </a:r>
            <a:br>
              <a:rPr lang="ru-RU" sz="2400"/>
            </a:br>
            <a:endParaRPr lang="ru-RU" sz="2400"/>
          </a:p>
        </p:txBody>
      </p:sp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838200" y="2286000"/>
            <a:ext cx="39862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Расскажи о печали ты, </a:t>
            </a:r>
            <a:br>
              <a:rPr lang="ru-RU" sz="2400"/>
            </a:br>
            <a:r>
              <a:rPr lang="ru-RU" sz="2400"/>
              <a:t>Что с собою ты нёс, </a:t>
            </a:r>
            <a:br>
              <a:rPr lang="ru-RU" sz="2400"/>
            </a:br>
            <a:r>
              <a:rPr lang="ru-RU" sz="2400"/>
              <a:t>Как не спали ночами мы,</a:t>
            </a:r>
            <a:br>
              <a:rPr lang="ru-RU" sz="2400"/>
            </a:br>
            <a:r>
              <a:rPr lang="ru-RU" sz="2400"/>
              <a:t>Под глухой стук колёс.</a:t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endParaRPr lang="ru-RU" sz="2400"/>
          </a:p>
        </p:txBody>
      </p:sp>
      <p:sp>
        <p:nvSpPr>
          <p:cNvPr id="34820" name="Rectangle 7"/>
          <p:cNvSpPr>
            <a:spLocks noChangeArrowheads="1"/>
          </p:cNvSpPr>
          <p:nvPr/>
        </p:nvSpPr>
        <p:spPr bwMode="auto">
          <a:xfrm>
            <a:off x="1447800" y="4114800"/>
            <a:ext cx="43116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/>
              <a:t>Расскажи мне о памяти,</a:t>
            </a:r>
            <a:br>
              <a:rPr lang="ru-RU" sz="2400"/>
            </a:br>
            <a:r>
              <a:rPr lang="ru-RU" sz="2400"/>
              <a:t>Расскажи о себе.</a:t>
            </a:r>
            <a:br>
              <a:rPr lang="ru-RU" sz="2400"/>
            </a:br>
            <a:r>
              <a:rPr lang="ru-RU" sz="2400"/>
              <a:t>Скольких многих оставили</a:t>
            </a:r>
            <a:br>
              <a:rPr lang="ru-RU" sz="2400"/>
            </a:br>
            <a:r>
              <a:rPr lang="ru-RU" sz="2400"/>
              <a:t>В этой страшной беде… </a:t>
            </a:r>
          </a:p>
        </p:txBody>
      </p:sp>
      <p:pic>
        <p:nvPicPr>
          <p:cNvPr id="34821" name="Рисунок 102" descr="http://ua.photoclub.com.ua/p/180/153145.jpeg?0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5638800" y="838200"/>
            <a:ext cx="1933575" cy="2895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-main-pic" descr="Картинка 55 из 12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33400"/>
            <a:ext cx="2079625" cy="2057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5843" name="i-main-pic" descr="Картинка 62 из 12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3352800"/>
            <a:ext cx="1928813" cy="26558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5844" name="i-main-pic" descr="Картинка 53 из 124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80163" y="0"/>
            <a:ext cx="2763837" cy="2438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5845" name="i-main-pic" descr="Картинка 29 из 124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0" y="3200400"/>
            <a:ext cx="2763838" cy="304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5846" name="i-main-pic" descr="Картинка 33 из 142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91000" y="3276600"/>
            <a:ext cx="1870075" cy="2471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5847" name="WordArt 9"/>
          <p:cNvSpPr>
            <a:spLocks noChangeArrowheads="1" noChangeShapeType="1" noTextEdit="1"/>
          </p:cNvSpPr>
          <p:nvPr/>
        </p:nvSpPr>
        <p:spPr bwMode="auto">
          <a:xfrm>
            <a:off x="3124200" y="457200"/>
            <a:ext cx="2362200" cy="1143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ПАМЯТЬ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4"/>
          <p:cNvSpPr>
            <a:spLocks noChangeArrowheads="1" noChangeShapeType="1" noTextEdit="1"/>
          </p:cNvSpPr>
          <p:nvPr/>
        </p:nvSpPr>
        <p:spPr bwMode="auto">
          <a:xfrm>
            <a:off x="3886200" y="1447800"/>
            <a:ext cx="4876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Братья меньшие</a:t>
            </a:r>
          </a:p>
        </p:txBody>
      </p:sp>
      <p:pic>
        <p:nvPicPr>
          <p:cNvPr id="36867" name="i-main-pic" descr="Картинка 13 из 10857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3505200" cy="28162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36868" name="Рисунок 69" descr="http://pekines.info/ipb/uploads/monthly_03_2009/post-4590-1236114135_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886200"/>
            <a:ext cx="3138488" cy="21177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36869" name="i-main-pic" descr="Картинка 8 из 108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889375"/>
            <a:ext cx="3581400" cy="29686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-main-pic" descr="Картинка 14 из 7585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1143000" y="990600"/>
            <a:ext cx="2881313" cy="1752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37891" name="WordArt 5"/>
          <p:cNvSpPr>
            <a:spLocks noChangeArrowheads="1" noChangeShapeType="1" noTextEdit="1"/>
          </p:cNvSpPr>
          <p:nvPr/>
        </p:nvSpPr>
        <p:spPr bwMode="auto">
          <a:xfrm>
            <a:off x="2133600" y="2819400"/>
            <a:ext cx="4876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Братья меньшие</a:t>
            </a:r>
          </a:p>
        </p:txBody>
      </p:sp>
      <p:pic>
        <p:nvPicPr>
          <p:cNvPr id="37892" name="i-tmb-0x" descr="http://im2-tub.yandex.net/i?id=73170343&amp;tov=2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1143000" y="4191000"/>
            <a:ext cx="3429000" cy="202723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37893" name="i-main-pic" descr="Картинка 68 из 7583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5486400" y="4114800"/>
            <a:ext cx="2895600" cy="210185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37894" name="i-main-pic" descr="Картинка 46 из 10857"/>
          <p:cNvPicPr>
            <a:picLocks noChangeAspect="1" noChangeArrowheads="1"/>
          </p:cNvPicPr>
          <p:nvPr/>
        </p:nvPicPr>
        <p:blipFill>
          <a:blip r:embed="rId5">
            <a:lum bright="18000"/>
          </a:blip>
          <a:srcRect/>
          <a:stretch>
            <a:fillRect/>
          </a:stretch>
        </p:blipFill>
        <p:spPr bwMode="auto">
          <a:xfrm>
            <a:off x="5334000" y="762000"/>
            <a:ext cx="2730500" cy="20574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1355725" y="3276600"/>
            <a:ext cx="778827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3200" i="1"/>
              <a:t>Терпение – вот, мой друг, </a:t>
            </a:r>
            <a:endParaRPr lang="ru-RU" sz="3200"/>
          </a:p>
          <a:p>
            <a:pPr algn="ctr"/>
            <a:r>
              <a:rPr lang="ru-RU" sz="3200" i="1"/>
              <a:t>                    орудие героя, </a:t>
            </a:r>
            <a:endParaRPr lang="ru-RU" sz="3200"/>
          </a:p>
          <a:p>
            <a:pPr algn="ctr"/>
            <a:r>
              <a:rPr lang="ru-RU" sz="3200" i="1"/>
              <a:t>Коль выбито из рук оружие </a:t>
            </a:r>
            <a:endParaRPr lang="ru-RU" sz="3200"/>
          </a:p>
          <a:p>
            <a:pPr algn="ctr"/>
            <a:r>
              <a:rPr lang="ru-RU" sz="3200" i="1"/>
              <a:t>                        другого. </a:t>
            </a:r>
            <a:endParaRPr lang="ru-RU" sz="3200"/>
          </a:p>
          <a:p>
            <a:pPr algn="ctr"/>
            <a:r>
              <a:rPr lang="ru-RU" sz="3200"/>
              <a:t>                                    (Кайсым Кулиев) </a:t>
            </a:r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609600" y="2133600"/>
            <a:ext cx="4438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200"/>
              <a:t>«Господь терпел и нам велел». </a:t>
            </a:r>
          </a:p>
        </p:txBody>
      </p:sp>
      <p:sp>
        <p:nvSpPr>
          <p:cNvPr id="38916" name="WordArt 6"/>
          <p:cNvSpPr>
            <a:spLocks noChangeArrowheads="1" noChangeShapeType="1" noTextEdit="1"/>
          </p:cNvSpPr>
          <p:nvPr/>
        </p:nvSpPr>
        <p:spPr bwMode="auto">
          <a:xfrm>
            <a:off x="304800" y="609600"/>
            <a:ext cx="3886200" cy="1600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ТЕРПЕНИЕ</a:t>
            </a:r>
          </a:p>
        </p:txBody>
      </p:sp>
      <p:pic>
        <p:nvPicPr>
          <p:cNvPr id="38917" name="Picture 8" descr="http://im2-tub.yandex.net/i?id=54707826&amp;tov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76800"/>
            <a:ext cx="26352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10" descr="Картинка 30 из 1606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2150" y="0"/>
            <a:ext cx="33718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4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3810000" cy="1219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200" kern="1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СОПЕРЕЖИМВАНИЕ</a:t>
            </a:r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457200" y="1906588"/>
            <a:ext cx="48799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/>
              <a:t>Мне вашей жалости оброк </a:t>
            </a:r>
          </a:p>
          <a:p>
            <a:pPr eaLnBrk="0" hangingPunct="0"/>
            <a:r>
              <a:rPr lang="ru-RU"/>
              <a:t>Совсем ненужный,</a:t>
            </a:r>
            <a:br>
              <a:rPr lang="ru-RU"/>
            </a:br>
            <a:r>
              <a:rPr lang="ru-RU"/>
              <a:t>Не стоит он и ломанного пятака.</a:t>
            </a:r>
            <a:br>
              <a:rPr lang="ru-RU"/>
            </a:br>
            <a:r>
              <a:rPr lang="ru-RU"/>
              <a:t>Когда жалеют люди, это значит</a:t>
            </a:r>
            <a:br>
              <a:rPr lang="ru-RU"/>
            </a:br>
            <a:r>
              <a:rPr lang="ru-RU"/>
              <a:t>Их превосходством упивается душа.</a:t>
            </a:r>
            <a:br>
              <a:rPr lang="ru-RU"/>
            </a:br>
            <a:r>
              <a:rPr lang="ru-RU"/>
              <a:t>-</a:t>
            </a:r>
            <a:br>
              <a:rPr lang="ru-RU"/>
            </a:br>
            <a:r>
              <a:rPr lang="ru-RU" sz="1800"/>
              <a:t/>
            </a:r>
            <a:br>
              <a:rPr lang="ru-RU" sz="1800"/>
            </a:br>
            <a:endParaRPr lang="ru-RU" sz="1800"/>
          </a:p>
        </p:txBody>
      </p:sp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2895600" y="3657600"/>
            <a:ext cx="47879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/>
              <a:t>Сочувствия бессмысленные строки</a:t>
            </a:r>
            <a:br>
              <a:rPr lang="ru-RU"/>
            </a:br>
            <a:r>
              <a:rPr lang="ru-RU"/>
              <a:t>Не облегчают жизнь совсем.</a:t>
            </a:r>
            <a:br>
              <a:rPr lang="ru-RU"/>
            </a:br>
            <a:r>
              <a:rPr lang="ru-RU"/>
              <a:t>Наполненные скрытой радостью</a:t>
            </a:r>
            <a:br>
              <a:rPr lang="ru-RU"/>
            </a:br>
            <a:r>
              <a:rPr lang="ru-RU"/>
              <a:t>Они усугубляют положение тем.</a:t>
            </a:r>
            <a:br>
              <a:rPr lang="ru-RU"/>
            </a:br>
            <a:r>
              <a:rPr lang="ru-RU"/>
              <a:t>-</a:t>
            </a:r>
            <a:br>
              <a:rPr lang="ru-RU"/>
            </a:br>
            <a:r>
              <a:rPr lang="ru-RU" sz="1800"/>
              <a:t/>
            </a:r>
            <a:br>
              <a:rPr lang="ru-RU" sz="1800"/>
            </a:br>
            <a:endParaRPr lang="ru-RU" sz="1800"/>
          </a:p>
        </p:txBody>
      </p:sp>
      <p:sp>
        <p:nvSpPr>
          <p:cNvPr id="39941" name="Rectangle 8"/>
          <p:cNvSpPr>
            <a:spLocks noChangeArrowheads="1"/>
          </p:cNvSpPr>
          <p:nvPr/>
        </p:nvSpPr>
        <p:spPr bwMode="auto">
          <a:xfrm>
            <a:off x="3581400" y="5257800"/>
            <a:ext cx="50990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/>
              <a:t>Увидел бы я смысл перерождения</a:t>
            </a:r>
            <a:br>
              <a:rPr lang="ru-RU"/>
            </a:br>
            <a:r>
              <a:rPr lang="ru-RU"/>
              <a:t>В зеркальном отражении безмолвном,</a:t>
            </a:r>
            <a:br>
              <a:rPr lang="ru-RU"/>
            </a:br>
            <a:r>
              <a:rPr lang="ru-RU"/>
              <a:t>Не чуждо бы мне было воскресение:</a:t>
            </a:r>
            <a:br>
              <a:rPr lang="ru-RU"/>
            </a:br>
            <a:r>
              <a:rPr lang="ru-RU"/>
              <a:t>Я не губитель душ безвинных. </a:t>
            </a:r>
          </a:p>
        </p:txBody>
      </p:sp>
      <p:pic>
        <p:nvPicPr>
          <p:cNvPr id="39942" name="Picture 10" descr="Картинка 8 из 164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2" descr="Картинка 19 из 164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81400"/>
            <a:ext cx="21955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4"/>
          <p:cNvSpPr>
            <a:spLocks noChangeArrowheads="1" noChangeShapeType="1" noTextEdit="1"/>
          </p:cNvSpPr>
          <p:nvPr/>
        </p:nvSpPr>
        <p:spPr bwMode="auto">
          <a:xfrm>
            <a:off x="4495800" y="533400"/>
            <a:ext cx="4648200" cy="10795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ЖАЛОСТЬ</a:t>
            </a: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304800" y="304800"/>
            <a:ext cx="406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400"/>
              <a:t>Кое в чем права Луна:</a:t>
            </a:r>
            <a:br>
              <a:rPr lang="ru-RU" sz="2400"/>
            </a:br>
            <a:r>
              <a:rPr lang="ru-RU" sz="2400"/>
              <a:t>Жалость только унижает,</a:t>
            </a:r>
            <a:br>
              <a:rPr lang="ru-RU" sz="2400"/>
            </a:br>
            <a:r>
              <a:rPr lang="ru-RU" sz="2400"/>
              <a:t>Ведь не от Любви она,</a:t>
            </a:r>
            <a:br>
              <a:rPr lang="ru-RU" sz="2400"/>
            </a:br>
            <a:r>
              <a:rPr lang="ru-RU" sz="2400"/>
              <a:t>И Любви она не знает</a:t>
            </a:r>
            <a:br>
              <a:rPr lang="ru-RU" sz="2400"/>
            </a:br>
            <a:r>
              <a:rPr lang="ru-RU" sz="2400"/>
              <a:t>.</a:t>
            </a:r>
            <a:br>
              <a:rPr lang="ru-RU" sz="2400"/>
            </a:br>
            <a:endParaRPr lang="ru-RU" sz="2400"/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5257800" y="4756150"/>
            <a:ext cx="36417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400"/>
              <a:t>У кого в душе Любовь,</a:t>
            </a:r>
            <a:br>
              <a:rPr lang="ru-RU" sz="2400"/>
            </a:br>
            <a:r>
              <a:rPr lang="ru-RU" sz="2400"/>
              <a:t>Нет жалеть желания,</a:t>
            </a:r>
            <a:br>
              <a:rPr lang="ru-RU" sz="2400"/>
            </a:br>
            <a:r>
              <a:rPr lang="ru-RU" sz="2400"/>
              <a:t>Но в Душе его горит</a:t>
            </a:r>
            <a:br>
              <a:rPr lang="ru-RU" sz="2400"/>
            </a:br>
            <a:r>
              <a:rPr lang="ru-RU" sz="2400"/>
              <a:t>Пламень Сострадания</a:t>
            </a:r>
            <a:br>
              <a:rPr lang="ru-RU" sz="2400"/>
            </a:br>
            <a:r>
              <a:rPr lang="ru-RU" sz="1800"/>
              <a:t/>
            </a:r>
            <a:br>
              <a:rPr lang="ru-RU" sz="1800"/>
            </a:br>
            <a:endParaRPr lang="ru-RU" sz="1800"/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2667000" y="2590800"/>
            <a:ext cx="37750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Если кто вас полюбит</a:t>
            </a:r>
            <a:br>
              <a:rPr lang="ru-RU" sz="2400"/>
            </a:br>
            <a:r>
              <a:rPr lang="ru-RU" sz="2400"/>
              <a:t>Всей душой и сердцем,</a:t>
            </a:r>
            <a:br>
              <a:rPr lang="ru-RU" sz="2400"/>
            </a:br>
            <a:r>
              <a:rPr lang="ru-RU" sz="2400"/>
              <a:t>Жалость сыпать он</a:t>
            </a:r>
          </a:p>
          <a:p>
            <a:r>
              <a:rPr lang="ru-RU" sz="2400"/>
              <a:t> не будет,</a:t>
            </a:r>
            <a:br>
              <a:rPr lang="ru-RU" sz="2400"/>
            </a:br>
            <a:r>
              <a:rPr lang="ru-RU" sz="2400"/>
              <a:t>Как на рану перцем.</a:t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endParaRPr lang="ru-RU" sz="2400"/>
          </a:p>
        </p:txBody>
      </p:sp>
      <p:pic>
        <p:nvPicPr>
          <p:cNvPr id="40966" name="Picture 9" descr="Картинка 1 из 411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1" descr="Картинка 13 из 411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5875" y="1905000"/>
            <a:ext cx="27781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13" descr="Картинка 83 из 164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4876800"/>
            <a:ext cx="1905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 i="1">
                <a:latin typeface="Chiller" pitchFamily="82" charset="0"/>
              </a:rPr>
              <a:t>«Всего более убогих не забывайте, но насколько можете по силам кормите, и подавайте сироте, и вдовицу оправдывайте сами, а не давайте сильному губить человека».                                               </a:t>
            </a:r>
            <a:r>
              <a:rPr lang="ru-RU" sz="2800" i="1"/>
              <a:t> </a:t>
            </a:r>
            <a:endParaRPr lang="ru-RU" sz="2800" b="0"/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2971800" y="2819400"/>
            <a:ext cx="3962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ru-RU" sz="2400">
                <a:latin typeface="Tahoma" pitchFamily="34" charset="0"/>
              </a:rPr>
              <a:t>Нужно ли помогать пожилым, больным людям?</a:t>
            </a:r>
          </a:p>
        </p:txBody>
      </p:sp>
      <p:pic>
        <p:nvPicPr>
          <p:cNvPr id="34824" name="Picture 8" descr="IMAGE0021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228600" y="2362200"/>
            <a:ext cx="2589213" cy="2743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4826" name="Picture 10" descr="с1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 rot="482281">
            <a:off x="6905625" y="1495425"/>
            <a:ext cx="1905000" cy="1905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4827" name="Picture 11" descr="с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114800"/>
            <a:ext cx="2514600" cy="24018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8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8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8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WordArt 4"/>
          <p:cNvSpPr>
            <a:spLocks noChangeArrowheads="1" noChangeShapeType="1" noTextEdit="1"/>
          </p:cNvSpPr>
          <p:nvPr/>
        </p:nvSpPr>
        <p:spPr bwMode="auto">
          <a:xfrm rot="-203971">
            <a:off x="200025" y="311150"/>
            <a:ext cx="5410200" cy="1752600"/>
          </a:xfrm>
          <a:prstGeom prst="rect">
            <a:avLst/>
          </a:prstGeom>
        </p:spPr>
        <p:txBody>
          <a:bodyPr wrap="none" fromWordArt="1">
            <a:prstTxWarp prst="textCascadeDown">
              <a:avLst>
                <a:gd name="adj" fmla="val 89250"/>
              </a:avLst>
            </a:prstTxWarp>
          </a:bodyPr>
          <a:lstStyle/>
          <a:p>
            <a:pPr algn="ctr"/>
            <a:r>
              <a:rPr lang="ru-RU" sz="40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Без милосердия</a:t>
            </a:r>
          </a:p>
          <a:p>
            <a:pPr algn="ctr"/>
            <a:r>
              <a:rPr lang="ru-RU" sz="40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невозможно жить в мире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4800600" y="4953000"/>
            <a:ext cx="457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i="1"/>
              <a:t>«</a:t>
            </a:r>
            <a:r>
              <a:rPr lang="ru-RU" sz="2400" i="1"/>
              <a:t>Счастье всего мира не стоит одной слезы на щеке невинного ребёнка».</a:t>
            </a:r>
          </a:p>
          <a:p>
            <a:r>
              <a:rPr lang="ru-RU" sz="2400" i="1"/>
              <a:t>           Ф. М. Достоевский</a:t>
            </a:r>
          </a:p>
        </p:txBody>
      </p:sp>
      <p:pic>
        <p:nvPicPr>
          <p:cNvPr id="6148" name="Picture 8" descr="Картинка 52 из 411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24000"/>
          </a:blip>
          <a:srcRect/>
          <a:stretch>
            <a:fillRect/>
          </a:stretch>
        </p:blipFill>
        <p:spPr bwMode="auto">
          <a:xfrm>
            <a:off x="0" y="4970463"/>
            <a:ext cx="2514600" cy="188753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149" name="Picture 10" descr="Картинка 186 из 19230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lum bright="12000"/>
          </a:blip>
          <a:srcRect/>
          <a:stretch>
            <a:fillRect/>
          </a:stretch>
        </p:blipFill>
        <p:spPr bwMode="auto">
          <a:xfrm>
            <a:off x="3048000" y="2209800"/>
            <a:ext cx="2332038" cy="2743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150" name="Picture 12" descr="Картинка 20 из 4277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685800"/>
            <a:ext cx="2286000" cy="15779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ChangeArrowheads="1"/>
          </p:cNvSpPr>
          <p:nvPr/>
        </p:nvSpPr>
        <p:spPr bwMode="auto">
          <a:xfrm>
            <a:off x="228600" y="2921000"/>
            <a:ext cx="86868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/>
              <a:t>Изъять милосердие – </a:t>
            </a:r>
          </a:p>
          <a:p>
            <a:r>
              <a:rPr lang="ru-RU" sz="3600" i="1"/>
              <a:t>значит лишить человека </a:t>
            </a:r>
          </a:p>
          <a:p>
            <a:r>
              <a:rPr lang="ru-RU" sz="3600" i="1"/>
              <a:t>одного из важнейших </a:t>
            </a:r>
          </a:p>
          <a:p>
            <a:r>
              <a:rPr lang="ru-RU" sz="3600" i="1"/>
              <a:t>проявлений </a:t>
            </a:r>
          </a:p>
          <a:p>
            <a:r>
              <a:rPr lang="ru-RU" sz="3600" i="1"/>
              <a:t>нравственности. </a:t>
            </a:r>
          </a:p>
          <a:p>
            <a:r>
              <a:rPr lang="ru-RU" sz="3600" i="1"/>
              <a:t>Подлинное милосердие</a:t>
            </a:r>
          </a:p>
          <a:p>
            <a:r>
              <a:rPr lang="ru-RU" sz="3600" i="1"/>
              <a:t> бескорыстно.</a:t>
            </a:r>
          </a:p>
        </p:txBody>
      </p:sp>
      <p:sp>
        <p:nvSpPr>
          <p:cNvPr id="99332" name="WordArt 4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5410200" cy="2895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Что было бы на Земле, </a:t>
            </a:r>
          </a:p>
          <a:p>
            <a:pPr algn="ctr"/>
            <a:r>
              <a:rPr lang="ru-RU" sz="36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если бы в мире царило </a:t>
            </a:r>
          </a:p>
          <a:p>
            <a:pPr algn="ctr"/>
            <a:r>
              <a:rPr lang="ru-RU" sz="36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равнодушие?</a:t>
            </a:r>
          </a:p>
        </p:txBody>
      </p:sp>
      <p:pic>
        <p:nvPicPr>
          <p:cNvPr id="99334" name="Picture 6" descr="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28600"/>
            <a:ext cx="2895600" cy="1878013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0" name="Picture 12" descr="dayIlizarov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828800"/>
            <a:ext cx="4741863" cy="3200400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44035" name="WordArt 5"/>
          <p:cNvSpPr>
            <a:spLocks noChangeArrowheads="1" noChangeShapeType="1" noTextEdit="1"/>
          </p:cNvSpPr>
          <p:nvPr/>
        </p:nvSpPr>
        <p:spPr bwMode="auto">
          <a:xfrm>
            <a:off x="2057400" y="304800"/>
            <a:ext cx="54864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Г.А. ИЛИЗАРОВ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570574_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66800"/>
            <a:ext cx="2265363" cy="40386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4191000" y="533400"/>
            <a:ext cx="45720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Трагедия в городе Беслане в сентябре 2004 года показала яркие примеры самопожертвования во имя жизни другого человека.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 (700x525, 263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762000"/>
            <a:ext cx="4057650" cy="3048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1371600" y="4019550"/>
            <a:ext cx="50292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i="1"/>
              <a:t>ПЕРОВ Александр</a:t>
            </a:r>
            <a:br>
              <a:rPr lang="ru-RU" sz="1800" i="1"/>
            </a:br>
            <a:r>
              <a:rPr lang="ru-RU" sz="1800" i="1"/>
              <a:t>РАЗУМОВСКИЙ Дмитрий Александрович</a:t>
            </a:r>
            <a:br>
              <a:rPr lang="ru-RU" sz="1800" i="1"/>
            </a:br>
            <a:r>
              <a:rPr lang="ru-RU" sz="1800" i="1"/>
              <a:t>ИЛЬИН Олег Геннадьевич</a:t>
            </a:r>
            <a:br>
              <a:rPr lang="ru-RU" sz="1800" i="1"/>
            </a:br>
            <a:r>
              <a:rPr lang="ru-RU" sz="1800" i="1"/>
              <a:t>ТУРКИН Андрей Алексеевич</a:t>
            </a:r>
            <a:br>
              <a:rPr lang="ru-RU" sz="1800" i="1"/>
            </a:br>
            <a:r>
              <a:rPr lang="ru-RU" sz="1800" i="1"/>
              <a:t>МАЛЯРОВ Вячеслав</a:t>
            </a:r>
            <a:br>
              <a:rPr lang="ru-RU" sz="1800" i="1"/>
            </a:br>
            <a:r>
              <a:rPr lang="ru-RU" sz="1800" i="1"/>
              <a:t>ЛОСЬКОВ Олег</a:t>
            </a:r>
            <a:br>
              <a:rPr lang="ru-RU" sz="1800" i="1"/>
            </a:br>
            <a:r>
              <a:rPr lang="ru-RU" sz="1800" i="1"/>
              <a:t>ВЕЛЬКО Андрей</a:t>
            </a:r>
            <a:br>
              <a:rPr lang="ru-RU" sz="1800" i="1"/>
            </a:br>
            <a:r>
              <a:rPr lang="ru-RU" sz="1800" i="1"/>
              <a:t>КАТАСОНОВ Роман</a:t>
            </a:r>
            <a:br>
              <a:rPr lang="ru-RU" sz="1800" i="1"/>
            </a:br>
            <a:r>
              <a:rPr lang="ru-RU" sz="1800" i="1"/>
              <a:t>КУЗНЕЦОВ Михаил Борисович</a:t>
            </a:r>
            <a:br>
              <a:rPr lang="ru-RU" sz="1800" i="1"/>
            </a:br>
            <a:r>
              <a:rPr lang="ru-RU" sz="1800" i="1"/>
              <a:t>ПУДОВКИН Денис</a:t>
            </a:r>
          </a:p>
        </p:txBody>
      </p:sp>
      <p:pic>
        <p:nvPicPr>
          <p:cNvPr id="68612" name="Picture 4" descr="0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0"/>
            <a:ext cx="25908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7"/>
          <p:cNvSpPr>
            <a:spLocks noChangeArrowheads="1"/>
          </p:cNvSpPr>
          <p:nvPr/>
        </p:nvSpPr>
        <p:spPr bwMode="auto">
          <a:xfrm>
            <a:off x="5867400" y="2209800"/>
            <a:ext cx="27749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/>
              <a:t>Говорят, </a:t>
            </a:r>
          </a:p>
          <a:p>
            <a:r>
              <a:rPr lang="ru-RU" sz="2400"/>
              <a:t>что эти солдаты </a:t>
            </a:r>
          </a:p>
          <a:p>
            <a:r>
              <a:rPr lang="ru-RU" sz="2400"/>
              <a:t>уже мертвые </a:t>
            </a:r>
          </a:p>
          <a:p>
            <a:r>
              <a:rPr lang="ru-RU" sz="2400"/>
              <a:t>все еще </a:t>
            </a:r>
          </a:p>
          <a:p>
            <a:r>
              <a:rPr lang="ru-RU" sz="2400"/>
              <a:t>стояли на ногах.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10972 0.30659 C -0.14444 0.30797 -0.17187 0.31005 -0.20469 0.3156 C -0.2118 0.31884 -0.21962 0.31884 -0.22673 0.32231 C -0.23246 0.32508 -0.23802 0.32832 -0.24357 0.33133 C -0.24635 0.33294 -0.25208 0.33595 -0.25208 0.33618 C -0.25555 0.34057 -0.25833 0.34612 -0.26232 0.34959 C -0.26406 0.35098 -0.2658 0.35213 -0.26736 0.35398 C -0.271 0.35815 -0.27291 0.36578 -0.2776 0.36763 C -0.28663 0.37133 -0.29444 0.37849 -0.30295 0.38335 C -0.30677 0.38543 -0.31094 0.38566 -0.31475 0.38774 C -0.32135 0.39144 -0.32656 0.39468 -0.3335 0.39699 C -0.34583 0.40786 -0.36649 0.41664 -0.3809 0.41942 C -0.41649 0.41872 -0.45208 0.41849 -0.48767 0.41711 C -0.5 0.41664 -0.5125 0.40971 -0.525 0.40809 C -0.53073 0.39699 -0.53107 0.37757 -0.54201 0.37202 C -0.54462 0.37063 -0.54757 0.3704 -0.55034 0.36971 C -0.57378 0.35491 -0.5993 0.3563 -0.625 0.3563 " pathEditMode="relative" rAng="0" ptsTypes="ffffffffffffffffA">
                                      <p:cBhvr>
                                        <p:cTn id="10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483 0.3563 C -0.63595 0.3415 -0.64584 0.33849 -0.66042 0.33364 C -0.67535 0.32069 -0.65452 0.33942 -0.67067 0.32254 C -0.67379 0.3193 -0.68074 0.31329 -0.68074 0.31329 C -0.68525 0.30474 -0.6889 0.30543 -0.69601 0.30219 C -0.71529 0.29387 -0.72709 0.29248 -0.74845 0.29086 C -0.75608 0.28393 -0.76511 0.28115 -0.77397 0.27722 C -0.7849 0.27214 -0.79167 0.26404 -0.80088 0.25688 C -0.80417 0.25456 -0.80765 0.2541 -0.81129 0.25248 C -0.81615 0.24578 -0.81789 0.23953 -0.82483 0.23676 C -0.83178 0.23029 -0.83542 0.23399 -0.8382 0.22312 C -0.83855 0.2215 -0.83976 0.20485 -0.84185 0.20046 C -0.84306 0.19792 -0.84515 0.1963 -0.84671 0.19375 C -0.86077 0.1711 -0.84046 0.20231 -0.85174 0.18011 C -0.85574 0.17248 -0.86268 0.16716 -0.86876 0.16439 C -0.87171 0.15283 -0.87206 0.14058 -0.87744 0.13063 C -0.88195 0.11052 -0.89029 0.11815 -0.90088 0.11029 C -0.90452 0.10774 -0.90765 0.10427 -0.91129 0.10127 C -0.91285 0.09965 -0.91615 0.09664 -0.91615 0.09664 C -0.91893 0.08647 -0.92292 0.08601 -0.92987 0.08092 C -0.96876 0.05248 -0.94949 0.06312 -1.0198 0.06058 C -1.04029 0.05364 -1.06181 0.06196 -1.0823 0.0652 C -1.10296 0.07375 -1.09723 0.07214 -1.13994 0.0652 C -1.14428 0.06451 -1.14289 0.05364 -1.14515 0.05156 C -1.16008 0.03722 -1.20209 0.03653 -1.21442 0.03584 C -1.21702 0.0356 -1.23577 0.03422 -1.24167 0.03121 C -1.25174 0.02636 -1.26025 0.01549 -1.27049 0.01086 C -1.27345 0.00693 -1.27674 0.00185 -1.28056 -0.00047 C -1.28386 -0.00231 -1.29081 -0.00486 -1.29081 -0.00486 C -1.29845 -0.01203 -1.30834 -0.01619 -1.31789 -0.01619 " pathEditMode="relative" ptsTypes="fffffffffffffffffffffffffffffA">
                                      <p:cBhvr>
                                        <p:cTn id="13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324948_1188665973_beslan2006_1_big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90600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 descr="Картинка 51 из 411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57400"/>
            <a:ext cx="63896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3276600" y="152400"/>
            <a:ext cx="57150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 Black"/>
              </a:rPr>
              <a:t>"Будь щедрым! Время не забудет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 Black"/>
              </a:rPr>
              <a:t>Хорошим словом помянуть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 Black"/>
              </a:rPr>
              <a:t>Того, кто сердце отдал людям,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 Black"/>
              </a:rPr>
              <a:t>Запомни это, щедрым будь."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Картинка 7 из 1061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20938" cy="2743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9155" name="Прямоугольник 2"/>
          <p:cNvSpPr>
            <a:spLocks noChangeArrowheads="1"/>
          </p:cNvSpPr>
          <p:nvPr/>
        </p:nvSpPr>
        <p:spPr bwMode="auto">
          <a:xfrm>
            <a:off x="2133600" y="304800"/>
            <a:ext cx="4572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Tx/>
              <a:buChar char="-"/>
            </a:pPr>
            <a:r>
              <a:rPr lang="ru-RU" sz="1800">
                <a:latin typeface="Tahoma" pitchFamily="34" charset="0"/>
              </a:rPr>
              <a:t> </a:t>
            </a:r>
            <a:r>
              <a:rPr lang="ru-RU" sz="2400">
                <a:latin typeface="Tahoma" pitchFamily="34" charset="0"/>
              </a:rPr>
              <a:t>Нужно ли проявлять милосердие к «падшим» людям: бомжам, пьяницам, наркоманам?</a:t>
            </a:r>
          </a:p>
        </p:txBody>
      </p:sp>
      <p:pic>
        <p:nvPicPr>
          <p:cNvPr id="49156" name="Picture 4" descr="Картинка 84 из 1061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0"/>
            <a:ext cx="2895600" cy="21717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9157" name="Picture 6" descr="Картинка 10 из 8674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572000"/>
            <a:ext cx="3429000" cy="2286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9158" name="Picture 8" descr="http://forum.sysert.ru/uploads/post-308-1202671157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91200" y="4611688"/>
            <a:ext cx="3352800" cy="224631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9159" name="Picture 12" descr="Картинка 159 из 8674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48000" y="2362200"/>
            <a:ext cx="2771775" cy="20653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Картинка 42 из 4099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57200"/>
            <a:ext cx="720566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6"/>
          <p:cNvSpPr>
            <a:spLocks noChangeArrowheads="1"/>
          </p:cNvSpPr>
          <p:nvPr/>
        </p:nvSpPr>
        <p:spPr bwMode="auto">
          <a:xfrm>
            <a:off x="304800" y="2286000"/>
            <a:ext cx="8229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   </a:t>
            </a:r>
            <a:r>
              <a:rPr lang="ru-RU" sz="3600">
                <a:solidFill>
                  <a:schemeClr val="folHlink"/>
                </a:solidFill>
              </a:rPr>
              <a:t>Ты должен быть кому-то нужен </a:t>
            </a:r>
          </a:p>
          <a:p>
            <a:r>
              <a:rPr lang="ru-RU" sz="3600">
                <a:solidFill>
                  <a:schemeClr val="folHlink"/>
                </a:solidFill>
              </a:rPr>
              <a:t>   Всегда – как хлеб или вода. </a:t>
            </a:r>
          </a:p>
          <a:p>
            <a:r>
              <a:rPr lang="ru-RU" sz="3600">
                <a:solidFill>
                  <a:schemeClr val="folHlink"/>
                </a:solidFill>
              </a:rPr>
              <a:t>   Быть добрым надо по привычке, </a:t>
            </a:r>
          </a:p>
          <a:p>
            <a:r>
              <a:rPr lang="ru-RU" sz="3600">
                <a:solidFill>
                  <a:schemeClr val="folHlink"/>
                </a:solidFill>
              </a:rPr>
              <a:t>   Не по расчету. Никогда!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295400" y="0"/>
            <a:ext cx="7848600" cy="66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>
                <a:latin typeface="Tahoma" pitchFamily="34" charset="0"/>
              </a:rPr>
              <a:t>	В стихотворении </a:t>
            </a:r>
          </a:p>
          <a:p>
            <a:pPr algn="r">
              <a:spcBef>
                <a:spcPct val="50000"/>
              </a:spcBef>
              <a:defRPr/>
            </a:pPr>
            <a:r>
              <a:rPr lang="ru-RU">
                <a:latin typeface="Tahoma" pitchFamily="34" charset="0"/>
              </a:rPr>
              <a:t>«Памятник» А.С. Пушкин </a:t>
            </a:r>
          </a:p>
          <a:p>
            <a:pPr algn="r">
              <a:spcBef>
                <a:spcPct val="50000"/>
              </a:spcBef>
              <a:defRPr/>
            </a:pPr>
            <a:r>
              <a:rPr lang="ru-RU">
                <a:latin typeface="Tahoma" pitchFamily="34" charset="0"/>
              </a:rPr>
              <a:t>	написал такие слова:</a:t>
            </a:r>
          </a:p>
          <a:p>
            <a:pPr algn="r">
              <a:spcBef>
                <a:spcPct val="50000"/>
              </a:spcBef>
              <a:defRPr/>
            </a:pPr>
            <a:endParaRPr lang="ru-RU">
              <a:latin typeface="Tahoma" pitchFamily="34" charset="0"/>
            </a:endParaRPr>
          </a:p>
          <a:p>
            <a:pPr algn="r">
              <a:spcBef>
                <a:spcPct val="50000"/>
              </a:spcBef>
              <a:defRPr/>
            </a:pPr>
            <a:r>
              <a:rPr lang="ru-RU" sz="3200">
                <a:latin typeface="Tahoma" pitchFamily="34" charset="0"/>
              </a:rPr>
              <a:t>«</a:t>
            </a:r>
            <a:r>
              <a:rPr lang="ru-RU" sz="3200" i="1">
                <a:latin typeface="Vladimir Script" pitchFamily="66" charset="0"/>
              </a:rPr>
              <a:t>И долго буду </a:t>
            </a:r>
            <a:endParaRPr lang="ru-RU" sz="3200" i="1"/>
          </a:p>
          <a:p>
            <a:pPr algn="r">
              <a:spcBef>
                <a:spcPct val="50000"/>
              </a:spcBef>
              <a:defRPr/>
            </a:pPr>
            <a:r>
              <a:rPr lang="ru-RU" sz="3200" i="1">
                <a:latin typeface="Vladimir Script" pitchFamily="66" charset="0"/>
              </a:rPr>
              <a:t>тем любезен я народу,</a:t>
            </a:r>
          </a:p>
          <a:p>
            <a:pPr algn="r">
              <a:spcBef>
                <a:spcPct val="50000"/>
              </a:spcBef>
              <a:defRPr/>
            </a:pPr>
            <a:r>
              <a:rPr lang="ru-RU" sz="3200" i="1">
                <a:latin typeface="Vladimir Script" pitchFamily="66" charset="0"/>
              </a:rPr>
              <a:t>	Что чувства добрые я лирой пробуждал,</a:t>
            </a:r>
          </a:p>
          <a:p>
            <a:pPr algn="r">
              <a:spcBef>
                <a:spcPct val="50000"/>
              </a:spcBef>
              <a:defRPr/>
            </a:pPr>
            <a:r>
              <a:rPr lang="ru-RU" sz="3200" i="1">
                <a:latin typeface="Vladimir Script" pitchFamily="66" charset="0"/>
              </a:rPr>
              <a:t>Что в мой жестокий век </a:t>
            </a:r>
            <a:endParaRPr lang="ru-RU" sz="3200" i="1"/>
          </a:p>
          <a:p>
            <a:pPr algn="r">
              <a:spcBef>
                <a:spcPct val="50000"/>
              </a:spcBef>
              <a:defRPr/>
            </a:pPr>
            <a:r>
              <a:rPr lang="ru-RU" sz="3200" i="1">
                <a:latin typeface="Vladimir Script" pitchFamily="66" charset="0"/>
              </a:rPr>
              <a:t>восславил я свободу</a:t>
            </a:r>
          </a:p>
          <a:p>
            <a:pPr algn="r">
              <a:spcBef>
                <a:spcPct val="50000"/>
              </a:spcBef>
              <a:defRPr/>
            </a:pPr>
            <a:r>
              <a:rPr lang="ru-RU" sz="3200" i="1">
                <a:latin typeface="Vladimir Script" pitchFamily="66" charset="0"/>
              </a:rPr>
              <a:t>	И милость к падшим призывал</a:t>
            </a:r>
            <a:r>
              <a:rPr lang="ru-RU" sz="3200" b="0" i="1">
                <a:latin typeface="Vladimir Script" pitchFamily="66" charset="0"/>
              </a:rPr>
              <a:t>.»</a:t>
            </a:r>
          </a:p>
        </p:txBody>
      </p:sp>
      <p:sp>
        <p:nvSpPr>
          <p:cNvPr id="14341" name="Oval 5" descr="Пушкин"/>
          <p:cNvSpPr>
            <a:spLocks noChangeArrowheads="1"/>
          </p:cNvSpPr>
          <p:nvPr/>
        </p:nvSpPr>
        <p:spPr bwMode="auto">
          <a:xfrm>
            <a:off x="381000" y="228600"/>
            <a:ext cx="3048000" cy="4191000"/>
          </a:xfrm>
          <a:prstGeom prst="ellipse">
            <a:avLst/>
          </a:prstGeom>
          <a:blipFill dpi="0" rotWithShape="1">
            <a:blip r:embed="rId2">
              <a:lum bright="18000"/>
            </a:blip>
            <a:srcRect/>
            <a:stretch>
              <a:fillRect/>
            </a:stretch>
          </a:blipFill>
          <a:ln w="38100" cmpd="dbl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 b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0" descr="Картинка 291 из 19230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1371600" y="1905000"/>
            <a:ext cx="3530600" cy="3810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6553200" y="412750"/>
            <a:ext cx="22860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0" i="1">
                <a:solidFill>
                  <a:srgbClr val="FFFF00"/>
                </a:solidFill>
              </a:rPr>
              <a:t>Когда по склонам вечной суеты                                   бежать от неудач устанешь люто,</a:t>
            </a:r>
          </a:p>
          <a:p>
            <a:pPr algn="ctr"/>
            <a:r>
              <a:rPr lang="ru-RU" sz="2400" b="0" i="1">
                <a:solidFill>
                  <a:srgbClr val="FFFF00"/>
                </a:solidFill>
              </a:rPr>
              <a:t>направь шаги  тропою доброты </a:t>
            </a:r>
            <a:endParaRPr lang="ru-RU" sz="2400" b="0">
              <a:solidFill>
                <a:srgbClr val="FFFF00"/>
              </a:solidFill>
            </a:endParaRPr>
          </a:p>
          <a:p>
            <a:pPr algn="ctr"/>
            <a:r>
              <a:rPr lang="ru-RU" sz="2400" b="0" i="1">
                <a:solidFill>
                  <a:srgbClr val="FFFF00"/>
                </a:solidFill>
              </a:rPr>
              <a:t>и радость помоги найти кому-то</a:t>
            </a:r>
          </a:p>
          <a:p>
            <a:pPr algn="ctr"/>
            <a:r>
              <a:rPr lang="ru-RU" sz="2400" b="0" i="1">
                <a:solidFill>
                  <a:srgbClr val="FFFF00"/>
                </a:solidFill>
              </a:rPr>
              <a:t>                                   </a:t>
            </a:r>
            <a:r>
              <a:rPr lang="ru-RU" sz="2400" b="0">
                <a:solidFill>
                  <a:srgbClr val="FFFF00"/>
                </a:solidFill>
              </a:rPr>
              <a:t> (И. Романов)</a:t>
            </a:r>
            <a:r>
              <a:rPr lang="ru-RU" sz="24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52400"/>
            <a:ext cx="61722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Дорогою добра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3148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971800"/>
            <a:ext cx="2790825" cy="1905000"/>
          </a:xfrm>
          <a:prstGeom prst="rect">
            <a:avLst/>
          </a:prstGeom>
          <a:noFill/>
          <a:ln w="38100" cmpd="dbl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8441" name="Picture 9" descr="950940_20070420161458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1831975" cy="1447800"/>
          </a:xfrm>
          <a:prstGeom prst="rect">
            <a:avLst/>
          </a:prstGeom>
          <a:noFill/>
          <a:ln w="38100" cmpd="dbl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7172" name="WordArt 8"/>
          <p:cNvSpPr>
            <a:spLocks noChangeArrowheads="1" noChangeShapeType="1" noTextEdit="1"/>
          </p:cNvSpPr>
          <p:nvPr/>
        </p:nvSpPr>
        <p:spPr bwMode="auto">
          <a:xfrm>
            <a:off x="5410200" y="381000"/>
            <a:ext cx="32004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Светлана</a:t>
            </a:r>
          </a:p>
          <a:p>
            <a:pPr algn="ctr"/>
            <a:r>
              <a:rPr lang="ru-RU" sz="36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Сорокина</a:t>
            </a:r>
          </a:p>
        </p:txBody>
      </p:sp>
      <p:sp>
        <p:nvSpPr>
          <p:cNvPr id="7173" name="WordArt 9"/>
          <p:cNvSpPr>
            <a:spLocks noChangeArrowheads="1" noChangeShapeType="1" noTextEdit="1"/>
          </p:cNvSpPr>
          <p:nvPr/>
        </p:nvSpPr>
        <p:spPr bwMode="auto">
          <a:xfrm>
            <a:off x="304800" y="4038600"/>
            <a:ext cx="3733800" cy="2095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ведущая</a:t>
            </a:r>
          </a:p>
          <a:p>
            <a:pPr algn="ctr"/>
            <a:r>
              <a:rPr lang="ru-RU" sz="36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первого</a:t>
            </a:r>
          </a:p>
          <a:p>
            <a:pPr algn="ctr"/>
            <a:r>
              <a:rPr lang="ru-RU" sz="36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телевизионного</a:t>
            </a:r>
          </a:p>
          <a:p>
            <a:pPr algn="ctr"/>
            <a:r>
              <a:rPr lang="ru-RU" sz="36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канала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i-tmb-0x" descr="http://im8-tub.yandex.net/i?id=1515280&amp;tov=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14600"/>
            <a:ext cx="2043113" cy="1524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060" name="Picture 12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438400"/>
            <a:ext cx="2300288" cy="2667000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</p:spPr>
      </p:pic>
      <p:pic>
        <p:nvPicPr>
          <p:cNvPr id="3" name="Picture 8" descr="IMAGE0021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2133600" cy="2260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3253" name="Picture 10" descr="ВАЛЕРА-МОРОЗО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2203450"/>
            <a:ext cx="2116138" cy="20351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3254" name="i-main-pic" descr="Картинка 68 из 7583"/>
          <p:cNvPicPr>
            <a:picLocks noChangeAspect="1" noChangeArrowheads="1"/>
          </p:cNvPicPr>
          <p:nvPr/>
        </p:nvPicPr>
        <p:blipFill>
          <a:blip r:embed="rId6">
            <a:lum bright="12000"/>
          </a:blip>
          <a:srcRect/>
          <a:stretch>
            <a:fillRect/>
          </a:stretch>
        </p:blipFill>
        <p:spPr bwMode="auto">
          <a:xfrm>
            <a:off x="5791200" y="4424363"/>
            <a:ext cx="3352800" cy="2433637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53255" name="Рисунок 10" descr="http://www.sedmitza.ru/data/124/446/1234/8732.jpg"/>
          <p:cNvPicPr>
            <a:picLocks noChangeAspect="1" noChangeArrowheads="1"/>
          </p:cNvPicPr>
          <p:nvPr/>
        </p:nvPicPr>
        <p:blipFill>
          <a:blip r:embed="rId7">
            <a:lum bright="30000"/>
          </a:blip>
          <a:srcRect/>
          <a:stretch>
            <a:fillRect/>
          </a:stretch>
        </p:blipFill>
        <p:spPr bwMode="auto">
          <a:xfrm>
            <a:off x="6726238" y="0"/>
            <a:ext cx="2417762" cy="2971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53256" name="Рисунок 1" descr="http://www.miloserdie.ru/pic/img4_1204529014.jpg"/>
          <p:cNvPicPr>
            <a:picLocks noChangeAspect="1" noChangeArrowheads="1"/>
          </p:cNvPicPr>
          <p:nvPr/>
        </p:nvPicPr>
        <p:blipFill>
          <a:blip r:embed="rId8">
            <a:lum bright="24000"/>
          </a:blip>
          <a:srcRect/>
          <a:stretch>
            <a:fillRect/>
          </a:stretch>
        </p:blipFill>
        <p:spPr bwMode="auto">
          <a:xfrm>
            <a:off x="0" y="4468813"/>
            <a:ext cx="2895600" cy="2389187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0" name="Picture 5" descr="сирота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38400" y="152400"/>
            <a:ext cx="1981200" cy="1868488"/>
          </a:xfrm>
          <a:prstGeom prst="rect">
            <a:avLst/>
          </a:prstGeom>
          <a:noFill/>
          <a:ln w="38100" cmpd="dbl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1" name="Picture 6" descr="нищий"/>
          <p:cNvPicPr>
            <a:picLocks noChangeAspect="1" noChangeArrowheads="1"/>
          </p:cNvPicPr>
          <p:nvPr/>
        </p:nvPicPr>
        <p:blipFill>
          <a:blip r:embed="rId10">
            <a:lum bright="18000"/>
          </a:blip>
          <a:srcRect/>
          <a:stretch>
            <a:fillRect/>
          </a:stretch>
        </p:blipFill>
        <p:spPr bwMode="auto">
          <a:xfrm>
            <a:off x="4648200" y="228600"/>
            <a:ext cx="1905000" cy="2540000"/>
          </a:xfrm>
          <a:prstGeom prst="rect">
            <a:avLst/>
          </a:prstGeom>
          <a:noFill/>
          <a:ln w="38100" cmpd="dbl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3259" name="i-main-pic" descr="Картинка 8 из 1085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29000" y="5181600"/>
            <a:ext cx="2022475" cy="1676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3" name="Picture 7" descr="3148[1]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943600" y="2667000"/>
            <a:ext cx="2790825" cy="1905000"/>
          </a:xfrm>
          <a:prstGeom prst="rect">
            <a:avLst/>
          </a:prstGeom>
          <a:noFill/>
          <a:ln w="38100" cmpd="dbl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other-10_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026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WordArt 6"/>
          <p:cNvSpPr>
            <a:spLocks noChangeArrowheads="1" noChangeShapeType="1" noTextEdit="1"/>
          </p:cNvSpPr>
          <p:nvPr/>
        </p:nvSpPr>
        <p:spPr bwMode="auto">
          <a:xfrm>
            <a:off x="3200400" y="1524000"/>
            <a:ext cx="3657600" cy="3810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26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ТВОРИ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ДОБРО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Рисунок 3" descr="C:\Documents and Settings\Владелец\Рабочий стол\Диск\Математика\подсолнух.bmp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914400" y="1219200"/>
            <a:ext cx="7553325" cy="5638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55299" name="WordArt 64"/>
          <p:cNvSpPr>
            <a:spLocks noChangeArrowheads="1" noChangeShapeType="1" noTextEdit="1"/>
          </p:cNvSpPr>
          <p:nvPr/>
        </p:nvSpPr>
        <p:spPr bwMode="auto">
          <a:xfrm rot="-1314522">
            <a:off x="300038" y="4021138"/>
            <a:ext cx="4113212" cy="19716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28569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660000" scaled="1"/>
                </a:gradFill>
                <a:latin typeface="Impact"/>
              </a:rPr>
              <a:t>ТВОРИ</a:t>
            </a:r>
          </a:p>
        </p:txBody>
      </p:sp>
      <p:sp>
        <p:nvSpPr>
          <p:cNvPr id="55300" name="WordArt 65"/>
          <p:cNvSpPr>
            <a:spLocks noChangeArrowheads="1" noChangeShapeType="1" noTextEdit="1"/>
          </p:cNvSpPr>
          <p:nvPr/>
        </p:nvSpPr>
        <p:spPr bwMode="auto">
          <a:xfrm rot="2788128">
            <a:off x="3974306" y="3948907"/>
            <a:ext cx="4995863" cy="14668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2580000" scaled="1"/>
                </a:gradFill>
                <a:latin typeface="Impact"/>
              </a:rPr>
              <a:t>добро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Картинка 13 из 4099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2743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4" descr="Картинка 42 из 4099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1219200"/>
            <a:ext cx="1711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6" descr="Картинка 166 из 7708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5486400"/>
            <a:ext cx="16922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8" descr="Картинка 60 из 192304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8800" y="3886200"/>
            <a:ext cx="16017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10" descr="Картинка 115 из 192304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05400" y="228600"/>
            <a:ext cx="18303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12" descr="http://picmob.narod.ru/Child/child-00008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34000" y="2209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14" descr="http://im8-tub.yandex.net/i?id=69454637&amp;tov=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733800" y="3200400"/>
            <a:ext cx="13620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16" descr="Картинка 143 из 192304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343400" y="2286000"/>
            <a:ext cx="8969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18" descr="Картинка 151 из 192304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715000" y="5791200"/>
            <a:ext cx="990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20" descr="http://i035.radikal.ru/0803/8e/044a5e1e8cf1.jpg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267200" y="1143000"/>
            <a:ext cx="739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2" name="Picture 22" descr="Картинка 177 из 192304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267200" y="5486400"/>
            <a:ext cx="8382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3" name="Picture 24" descr="Картинка 264 из 4277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124200" y="4876800"/>
            <a:ext cx="990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26" descr="Картинка 290 из 4277">
            <a:hlinkClick r:id="rId25"/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1828800" y="5410200"/>
            <a:ext cx="13192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5" name="Picture 28" descr="Картинка 397 из 4277">
            <a:hlinkClick r:id="rId27"/>
          </p:cNvPr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1828800" y="3886200"/>
            <a:ext cx="990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6" name="Picture 30" descr="Картинка 23 из 4989">
            <a:hlinkClick r:id="rId29"/>
          </p:cNvPr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304800" y="685800"/>
            <a:ext cx="18827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7" name="Picture 32" descr="Картинка 221 из 2037">
            <a:hlinkClick r:id="rId31"/>
          </p:cNvPr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4495800" y="4572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8" name="Picture 34" descr="Картинка 376 из 2037">
            <a:hlinkClick r:id="rId33"/>
          </p:cNvPr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2133600" y="2057400"/>
            <a:ext cx="1143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9" name="Picture 8" descr="http://www.karaoke.ru/download/storage/a/a/6/b/4/1233591722.jpeg">
            <a:hlinkClick r:id="rId35"/>
          </p:cNvPr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7543800" y="4495800"/>
            <a:ext cx="1106488" cy="685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0"/>
            <a:ext cx="5192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36650" y="1905000"/>
            <a:ext cx="8007350" cy="4191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Строкова Р. С. ,</a:t>
            </a:r>
          </a:p>
          <a:p>
            <a:pPr>
              <a:defRPr/>
            </a:pPr>
            <a:r>
              <a:rPr lang="ru-RU" dirty="0" smtClean="0"/>
              <a:t> учитель начальных классов</a:t>
            </a:r>
          </a:p>
          <a:p>
            <a:pPr>
              <a:defRPr/>
            </a:pPr>
            <a:r>
              <a:rPr lang="ru-RU" dirty="0" smtClean="0"/>
              <a:t>г. Ртищево Саратовской </a:t>
            </a:r>
            <a:r>
              <a:rPr lang="ru-RU" dirty="0" smtClean="0"/>
              <a:t>области</a:t>
            </a:r>
          </a:p>
          <a:p>
            <a:pPr>
              <a:defRPr/>
            </a:pPr>
            <a:r>
              <a:rPr lang="ru-RU" dirty="0" smtClean="0"/>
              <a:t>(на основе материалов интернета)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Картинка 30 из 1553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371600"/>
            <a:ext cx="43529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3200400" y="2819400"/>
            <a:ext cx="42322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800"/>
              <a:t>Милосердие – любовь к ближнему!</a:t>
            </a:r>
            <a:br>
              <a:rPr lang="ru-RU" sz="1800"/>
            </a:br>
            <a:r>
              <a:rPr lang="ru-RU" sz="1800"/>
              <a:t>Пониманье – прощенья друг!</a:t>
            </a:r>
            <a:br>
              <a:rPr lang="ru-RU" sz="1800"/>
            </a:br>
            <a:r>
              <a:rPr lang="ru-RU" sz="1800"/>
              <a:t>А надежда - спасенья круг тому,</a:t>
            </a:r>
            <a:br>
              <a:rPr lang="ru-RU" sz="1800"/>
            </a:br>
            <a:r>
              <a:rPr lang="ru-RU" sz="1800"/>
              <a:t>Кто ослаб, оступившись вдруг.</a:t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endParaRPr lang="ru-RU" sz="1800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152400" y="228600"/>
            <a:ext cx="37687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800"/>
              <a:t>Спорим, ссоримся, обижаемся,</a:t>
            </a:r>
            <a:br>
              <a:rPr lang="ru-RU" sz="1800"/>
            </a:br>
            <a:r>
              <a:rPr lang="ru-RU" sz="1800"/>
              <a:t>Не всегда подбирая слова.</a:t>
            </a:r>
            <a:br>
              <a:rPr lang="ru-RU" sz="1800"/>
            </a:br>
            <a:r>
              <a:rPr lang="ru-RU" sz="1800"/>
              <a:t>Не прощаем, когда прощаемся,</a:t>
            </a:r>
            <a:br>
              <a:rPr lang="ru-RU" sz="1800"/>
            </a:br>
            <a:r>
              <a:rPr lang="ru-RU" sz="1800"/>
              <a:t>Веря, разум - всему голова. </a:t>
            </a: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381000" y="5029200"/>
            <a:ext cx="40290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800"/>
              <a:t>И когда мы с тобою простимся,</a:t>
            </a:r>
            <a:br>
              <a:rPr lang="ru-RU" sz="1800"/>
            </a:br>
            <a:r>
              <a:rPr lang="ru-RU" sz="1800"/>
              <a:t>Вскользь, роняя обиды слова.</a:t>
            </a:r>
            <a:br>
              <a:rPr lang="ru-RU" sz="1800"/>
            </a:br>
            <a:r>
              <a:rPr lang="ru-RU" sz="1800"/>
              <a:t>Вспомним истину, не усомнимся:</a:t>
            </a:r>
            <a:br>
              <a:rPr lang="ru-RU" sz="1800"/>
            </a:br>
            <a:r>
              <a:rPr lang="ru-RU" sz="1800"/>
              <a:t>Милость сердца – всему голова.</a:t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5" name="WordArt 9"/>
          <p:cNvSpPr>
            <a:spLocks noChangeArrowheads="1" noChangeShapeType="1" noTextEdit="1"/>
          </p:cNvSpPr>
          <p:nvPr/>
        </p:nvSpPr>
        <p:spPr bwMode="auto">
          <a:xfrm>
            <a:off x="838200" y="152400"/>
            <a:ext cx="7696200" cy="1143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FF66"/>
                </a:solidFill>
                <a:latin typeface="Tahoma"/>
                <a:cs typeface="Tahoma"/>
              </a:rPr>
              <a:t>Что такое милосердие?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228600" y="1447800"/>
            <a:ext cx="4572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FF00"/>
                </a:solidFill>
              </a:rPr>
              <a:t>Милосердие</a:t>
            </a:r>
            <a:r>
              <a:rPr lang="ru-RU" sz="2400"/>
              <a:t> – готовность помочь кому-нибудь или простить кого-нибудь из сострадания, человеколюбия.</a:t>
            </a:r>
          </a:p>
          <a:p>
            <a:r>
              <a:rPr lang="ru-RU" sz="2400"/>
              <a:t>(Толковый словарь </a:t>
            </a:r>
          </a:p>
          <a:p>
            <a:r>
              <a:rPr lang="ru-RU" sz="2400"/>
              <a:t>русского языка Ожегова)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304800" y="4191000"/>
            <a:ext cx="4572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FF00"/>
                </a:solidFill>
              </a:rPr>
              <a:t>Милосердие</a:t>
            </a:r>
            <a:r>
              <a:rPr lang="ru-RU" sz="2400">
                <a:solidFill>
                  <a:schemeClr val="folHlink"/>
                </a:solidFill>
              </a:rPr>
              <a:t> </a:t>
            </a:r>
            <a:r>
              <a:rPr lang="ru-RU" sz="2400"/>
              <a:t>– сострадательная любовь, сердечное участие в жизни немощных и нуждающихся, больных и престарелых людей.</a:t>
            </a:r>
          </a:p>
          <a:p>
            <a:r>
              <a:rPr lang="ru-RU" sz="2400"/>
              <a:t>                                                           </a:t>
            </a:r>
          </a:p>
        </p:txBody>
      </p:sp>
      <p:pic>
        <p:nvPicPr>
          <p:cNvPr id="80902" name="Picture 6" descr="нищий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5638800" y="2590800"/>
            <a:ext cx="1885950" cy="2514600"/>
          </a:xfrm>
          <a:prstGeom prst="rect">
            <a:avLst/>
          </a:prstGeom>
          <a:noFill/>
          <a:ln w="38100" cmpd="dbl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Картинка 30 из 1606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524000"/>
            <a:ext cx="42656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096963" y="152400"/>
            <a:ext cx="804703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i="1">
                <a:solidFill>
                  <a:srgbClr val="FF0000"/>
                </a:solidFill>
              </a:rPr>
              <a:t>Ах, как нам добрые слова нужны! </a:t>
            </a:r>
            <a:endParaRPr lang="ru-RU" sz="3200">
              <a:solidFill>
                <a:srgbClr val="FF0000"/>
              </a:solidFill>
            </a:endParaRPr>
          </a:p>
          <a:p>
            <a:pPr algn="ctr"/>
            <a:r>
              <a:rPr lang="ru-RU" sz="3200" i="1">
                <a:solidFill>
                  <a:srgbClr val="FF0000"/>
                </a:solidFill>
              </a:rPr>
              <a:t>    Не раз мы в этом убедились сами. А может, не слова – дела важны</a:t>
            </a:r>
          </a:p>
          <a:p>
            <a:pPr algn="ctr"/>
            <a:r>
              <a:rPr lang="ru-RU" sz="3200" i="1">
                <a:solidFill>
                  <a:srgbClr val="FF0000"/>
                </a:solidFill>
              </a:rPr>
              <a:t> Дела – делами, а слова – словами</a:t>
            </a:r>
            <a:r>
              <a:rPr lang="ru-RU" sz="3200" i="1"/>
              <a:t>.</a:t>
            </a:r>
            <a:r>
              <a:rPr lang="ru-RU" sz="3200"/>
              <a:t> 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0" y="4191000"/>
            <a:ext cx="695325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3200">
                <a:solidFill>
                  <a:srgbClr val="990000"/>
                </a:solidFill>
              </a:rPr>
              <a:t>Доброта без разума пуста</a:t>
            </a:r>
          </a:p>
          <a:p>
            <a:pPr eaLnBrk="0" hangingPunct="0"/>
            <a:r>
              <a:rPr lang="ru-RU" sz="3200">
                <a:solidFill>
                  <a:srgbClr val="990000"/>
                </a:solidFill>
              </a:rPr>
              <a:t> Недаром поэт  </a:t>
            </a:r>
          </a:p>
          <a:p>
            <a:pPr eaLnBrk="0" hangingPunct="0"/>
            <a:r>
              <a:rPr lang="ru-RU" sz="3200">
                <a:solidFill>
                  <a:srgbClr val="990000"/>
                </a:solidFill>
              </a:rPr>
              <a:t>С.Я.Маршак призывает: </a:t>
            </a:r>
          </a:p>
          <a:p>
            <a:pPr eaLnBrk="0" hangingPunct="0"/>
            <a:r>
              <a:rPr lang="ru-RU" sz="3200">
                <a:solidFill>
                  <a:srgbClr val="990000"/>
                </a:solidFill>
              </a:rPr>
              <a:t>«</a:t>
            </a:r>
            <a:r>
              <a:rPr lang="ru-RU" sz="3200" i="1">
                <a:solidFill>
                  <a:srgbClr val="990000"/>
                </a:solidFill>
              </a:rPr>
              <a:t>Пусть будет добрый ум у вас, </a:t>
            </a:r>
          </a:p>
          <a:p>
            <a:pPr eaLnBrk="0" hangingPunct="0"/>
            <a:r>
              <a:rPr lang="ru-RU" sz="3200" i="1">
                <a:solidFill>
                  <a:srgbClr val="990000"/>
                </a:solidFill>
              </a:rPr>
              <a:t>а сердце умным будет».</a:t>
            </a:r>
            <a:r>
              <a:rPr lang="ru-RU" sz="3200">
                <a:solidFill>
                  <a:srgbClr val="99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WordArt 9"/>
          <p:cNvSpPr>
            <a:spLocks noChangeArrowheads="1" noChangeShapeType="1" noTextEdit="1"/>
          </p:cNvSpPr>
          <p:nvPr/>
        </p:nvSpPr>
        <p:spPr bwMode="auto">
          <a:xfrm>
            <a:off x="381000" y="0"/>
            <a:ext cx="8382000" cy="1143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Tahoma"/>
                <a:cs typeface="Tahoma"/>
              </a:rPr>
              <a:t>Благотворительность в цифрах.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1295400" y="990600"/>
            <a:ext cx="47942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Милосердие – </a:t>
            </a:r>
          </a:p>
          <a:p>
            <a:pPr>
              <a:spcBef>
                <a:spcPct val="50000"/>
              </a:spcBef>
            </a:pPr>
            <a:r>
              <a:rPr lang="ru-RU" sz="2400"/>
              <a:t>традиционная черта россиян.</a:t>
            </a:r>
            <a:r>
              <a:rPr lang="ru-RU" sz="2400" b="0"/>
              <a:t> </a:t>
            </a: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381000" y="2057400"/>
            <a:ext cx="5791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«Вернёмся» на столетие назад. Вот некоторые факты.</a:t>
            </a:r>
          </a:p>
          <a:p>
            <a:endParaRPr lang="ru-RU"/>
          </a:p>
          <a:p>
            <a:r>
              <a:rPr lang="ru-RU"/>
              <a:t>В 1890 – 1894г. в России расходовали на дела милосердные за год:</a:t>
            </a:r>
          </a:p>
          <a:p>
            <a:endParaRPr lang="ru-RU"/>
          </a:p>
          <a:p>
            <a:r>
              <a:rPr lang="ru-RU"/>
              <a:t>     - в Санкт – Петербурге – 1981327 рублей;</a:t>
            </a:r>
          </a:p>
          <a:p>
            <a:r>
              <a:rPr lang="ru-RU"/>
              <a:t>     - в Москве - 1813060 рублей;</a:t>
            </a:r>
          </a:p>
          <a:p>
            <a:r>
              <a:rPr lang="ru-RU"/>
              <a:t>     - в Одессе – 709863 рубля;</a:t>
            </a:r>
          </a:p>
          <a:p>
            <a:r>
              <a:rPr lang="ru-RU"/>
              <a:t>     - в Риге - 504556 рублей.</a:t>
            </a:r>
            <a:r>
              <a:rPr lang="ru-RU" b="0"/>
              <a:t>     </a:t>
            </a: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0" y="5410200"/>
            <a:ext cx="7469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В 1896 году благотворительных</a:t>
            </a:r>
          </a:p>
          <a:p>
            <a:r>
              <a:rPr lang="ru-RU" sz="2400"/>
              <a:t> обществ, братств и попечительств насчитывалось по всей России 3555. </a:t>
            </a:r>
          </a:p>
        </p:txBody>
      </p:sp>
      <p:pic>
        <p:nvPicPr>
          <p:cNvPr id="19463" name="Picture 7" descr="мальчик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6227763" y="1219200"/>
            <a:ext cx="2916237" cy="4495800"/>
          </a:xfrm>
          <a:prstGeom prst="rect">
            <a:avLst/>
          </a:prstGeom>
          <a:noFill/>
          <a:ln w="38100" cmpd="dbl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</p:bld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1084</TotalTime>
  <Words>971</Words>
  <Application>Microsoft Office PowerPoint</Application>
  <PresentationFormat>Экран (4:3)</PresentationFormat>
  <Paragraphs>259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Трава</vt:lpstr>
      <vt:lpstr>Что такое милосердие?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Rai</cp:lastModifiedBy>
  <cp:revision>52</cp:revision>
  <cp:lastPrinted>1601-01-01T00:00:00Z</cp:lastPrinted>
  <dcterms:created xsi:type="dcterms:W3CDTF">1601-01-01T00:00:00Z</dcterms:created>
  <dcterms:modified xsi:type="dcterms:W3CDTF">2012-01-30T18:06:00Z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