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4" r:id="rId2"/>
    <p:sldId id="256" r:id="rId3"/>
    <p:sldId id="265" r:id="rId4"/>
    <p:sldId id="259" r:id="rId5"/>
    <p:sldId id="257" r:id="rId6"/>
    <p:sldId id="258" r:id="rId7"/>
    <p:sldId id="260" r:id="rId8"/>
    <p:sldId id="261" r:id="rId9"/>
    <p:sldId id="262" r:id="rId10"/>
    <p:sldId id="266" r:id="rId11"/>
    <p:sldId id="263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96" y="-4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500174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МБОУ </a:t>
            </a:r>
            <a:b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«Начальная общеобразовательная  школа № 63» </a:t>
            </a:r>
            <a:b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г.Кемерово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4" name="Содержимое 3" descr="таблица-умн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r="14800"/>
          <a:stretch>
            <a:fillRect/>
          </a:stretch>
        </p:blipFill>
        <p:spPr>
          <a:xfrm rot="20973002">
            <a:off x="520319" y="1733594"/>
            <a:ext cx="2906777" cy="3640419"/>
          </a:xfrm>
        </p:spPr>
      </p:pic>
      <p:sp>
        <p:nvSpPr>
          <p:cNvPr id="5" name="Подзаголовок 2"/>
          <p:cNvSpPr txBox="1">
            <a:spLocks/>
          </p:cNvSpPr>
          <p:nvPr/>
        </p:nvSpPr>
        <p:spPr>
          <a:xfrm>
            <a:off x="3286116" y="3143248"/>
            <a:ext cx="5357850" cy="321471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Verdana" pitchFamily="34" charset="0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ru-RU" sz="20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ru-RU" sz="2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Автор проекта:</a:t>
            </a: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ru-RU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Дудка Наталья Юрьевна,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учитель начальных классов,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ru-RU" sz="2200" noProof="0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200" noProof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участник программы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erdana" pitchFamily="34" charset="0"/>
                <a:ea typeface="+mn-ea"/>
                <a:cs typeface="+mn-cs"/>
              </a:rPr>
              <a:t>Intel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erdana" pitchFamily="34" charset="0"/>
                <a:ea typeface="+mn-ea"/>
                <a:cs typeface="+mn-cs"/>
              </a:rPr>
              <a:t> «Обучение для будущего»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erdana" pitchFamily="34" charset="0"/>
                <a:ea typeface="+mn-ea"/>
                <a:cs typeface="+mn-cs"/>
              </a:rPr>
              <a:t>2011/2012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00364" y="2000240"/>
            <a:ext cx="58579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ru-RU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«</a:t>
            </a:r>
            <a:r>
              <a:rPr lang="ru-RU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Таблицы вокруг нас»</a:t>
            </a:r>
            <a:endParaRPr lang="ru-RU" sz="24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428596" y="35716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Существует ли таблица умножения  вокруг</a:t>
            </a:r>
            <a:r>
              <a:rPr kumimoji="0" lang="ru-RU" sz="44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нас?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28596" y="1643050"/>
            <a:ext cx="8229600" cy="64294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Как будем действовать?</a:t>
            </a:r>
            <a:endParaRPr lang="ru-RU" b="1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214282" y="2571744"/>
            <a:ext cx="321471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Наблюдать!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571604" y="3357562"/>
            <a:ext cx="51435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Находить нужное!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3500430" y="4286256"/>
            <a:ext cx="500066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Фотографировать! Рисовать!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4786314" y="5500702"/>
            <a:ext cx="392909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Придумывать задачу!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715000"/>
            <a:ext cx="8229600" cy="11430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Что у нас получится?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85852" y="2714620"/>
            <a:ext cx="6306983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 smtClean="0"/>
              <a:t>Смело ты </a:t>
            </a:r>
            <a:r>
              <a:rPr lang="ru-RU" sz="3600" b="1" dirty="0" smtClean="0">
                <a:solidFill>
                  <a:srgbClr val="C00000"/>
                </a:solidFill>
              </a:rPr>
              <a:t>вокруг посмотри</a:t>
            </a:r>
            <a:r>
              <a:rPr lang="ru-RU" sz="3600" b="1" dirty="0" smtClean="0"/>
              <a:t>!</a:t>
            </a:r>
          </a:p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И найдёшь </a:t>
            </a:r>
            <a:r>
              <a:rPr lang="ru-RU" sz="3600" b="1" dirty="0" smtClean="0"/>
              <a:t>ни одну, и не три!</a:t>
            </a:r>
          </a:p>
          <a:p>
            <a:pPr algn="ctr"/>
            <a:r>
              <a:rPr lang="ru-RU" sz="3600" b="1" dirty="0" smtClean="0"/>
              <a:t>Ты по городу пройди, </a:t>
            </a:r>
          </a:p>
          <a:p>
            <a:pPr algn="ctr"/>
            <a:r>
              <a:rPr lang="ru-RU" sz="3600" b="1" dirty="0" smtClean="0"/>
              <a:t>Дома всё осмотри.</a:t>
            </a:r>
          </a:p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Сделай фото, пример запиши!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0034" y="214290"/>
            <a:ext cx="79228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Где  </a:t>
            </a:r>
            <a:r>
              <a:rPr lang="ru-RU" sz="3600" b="1" dirty="0" smtClean="0">
                <a:latin typeface="+mj-lt"/>
                <a:ea typeface="+mj-ea"/>
                <a:cs typeface="+mj-cs"/>
              </a:rPr>
              <a:t>будем наблюдать?</a:t>
            </a:r>
            <a:endParaRPr lang="ru-RU" sz="3600" b="1" dirty="0" smtClean="0">
              <a:latin typeface="+mj-lt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596" y="928670"/>
            <a:ext cx="79228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Что </a:t>
            </a:r>
            <a:r>
              <a:rPr lang="ru-RU" sz="3600" b="1" dirty="0" smtClean="0">
                <a:latin typeface="+mj-lt"/>
                <a:ea typeface="+mj-ea"/>
                <a:cs typeface="+mj-cs"/>
              </a:rPr>
              <a:t>будем искать?</a:t>
            </a:r>
            <a:endParaRPr lang="ru-RU" sz="3600" b="1" dirty="0" smtClean="0">
              <a:latin typeface="+mj-lt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8596" y="1571612"/>
            <a:ext cx="79228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Как </a:t>
            </a:r>
            <a:r>
              <a:rPr lang="ru-RU" sz="3600" b="1" dirty="0" smtClean="0">
                <a:latin typeface="+mj-lt"/>
                <a:ea typeface="+mj-ea"/>
                <a:cs typeface="+mj-cs"/>
              </a:rPr>
              <a:t>будем помогать другим запомнить?</a:t>
            </a:r>
            <a:endParaRPr lang="ru-RU" sz="3600" b="1" dirty="0" smtClean="0">
              <a:latin typeface="+mj-lt"/>
              <a:ea typeface="+mj-ea"/>
              <a:cs typeface="+mj-cs"/>
            </a:endParaRPr>
          </a:p>
        </p:txBody>
      </p:sp>
      <p:pic>
        <p:nvPicPr>
          <p:cNvPr id="10" name="Рисунок 9" descr="книг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472" y="857232"/>
            <a:ext cx="7711732" cy="5228293"/>
          </a:xfrm>
          <a:prstGeom prst="rect">
            <a:avLst/>
          </a:prstGeom>
        </p:spPr>
      </p:pic>
      <p:sp>
        <p:nvSpPr>
          <p:cNvPr id="11" name="Заголовок 1"/>
          <p:cNvSpPr txBox="1">
            <a:spLocks/>
          </p:cNvSpPr>
          <p:nvPr/>
        </p:nvSpPr>
        <p:spPr>
          <a:xfrm rot="20852428">
            <a:off x="1291047" y="1595068"/>
            <a:ext cx="6036170" cy="26937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Настоящая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книга -         </a:t>
            </a:r>
            <a:r>
              <a:rPr kumimoji="0" lang="ru-RU" sz="4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</a:t>
            </a: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задачник!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4" grpId="1"/>
      <p:bldP spid="5" grpId="0"/>
      <p:bldP spid="5" grpId="1"/>
      <p:bldP spid="6" grpId="0"/>
      <p:bldP spid="6" grpId="1"/>
      <p:bldP spid="7" grpId="0"/>
      <p:bldP spid="7" grpId="1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Кто хочет принять участие?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214546" y="1142984"/>
            <a:ext cx="51435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Начинаем работу!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571472" y="214311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Какой будет план?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571472" y="3357562"/>
            <a:ext cx="81439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800" b="1" dirty="0" smtClean="0">
                <a:latin typeface="+mj-lt"/>
                <a:ea typeface="+mj-ea"/>
                <a:cs typeface="+mj-cs"/>
              </a:rPr>
              <a:t>Как распределимся</a:t>
            </a: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?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571472" y="4500570"/>
            <a:ext cx="81439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800" b="1" dirty="0" smtClean="0">
                <a:latin typeface="+mj-lt"/>
                <a:ea typeface="+mj-ea"/>
                <a:cs typeface="+mj-cs"/>
              </a:rPr>
              <a:t>Кто нам может помочь?</a:t>
            </a:r>
            <a:endParaRPr lang="ru-RU" sz="4800" b="1" dirty="0">
              <a:latin typeface="+mj-lt"/>
              <a:ea typeface="+mj-ea"/>
              <a:cs typeface="+mj-cs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285852" y="5500702"/>
            <a:ext cx="81439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Желаю успехов в работе!</a:t>
            </a:r>
            <a:endParaRPr lang="ru-RU" sz="4400" b="1" dirty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emocii25.jpg"/>
          <p:cNvPicPr>
            <a:picLocks noChangeAspect="1"/>
          </p:cNvPicPr>
          <p:nvPr/>
        </p:nvPicPr>
        <p:blipFill>
          <a:blip r:embed="rId3" cstate="print"/>
          <a:srcRect l="4286" r="4285"/>
          <a:stretch>
            <a:fillRect/>
          </a:stretch>
        </p:blipFill>
        <p:spPr>
          <a:xfrm>
            <a:off x="1857356" y="214290"/>
            <a:ext cx="4929222" cy="346481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3786190"/>
            <a:ext cx="6858048" cy="714380"/>
          </a:xfrm>
        </p:spPr>
        <p:txBody>
          <a:bodyPr>
            <a:noAutofit/>
          </a:bodyPr>
          <a:lstStyle/>
          <a:p>
            <a:r>
              <a:rPr lang="ru-RU" dirty="0" smtClean="0"/>
              <a:t>Что такое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00298" y="4572008"/>
            <a:ext cx="190911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 smtClean="0">
                <a:latin typeface="+mj-lt"/>
                <a:ea typeface="+mj-ea"/>
                <a:cs typeface="+mj-cs"/>
              </a:rPr>
              <a:t>«умно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214810" y="4572008"/>
            <a:ext cx="214353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 smtClean="0">
                <a:latin typeface="+mj-lt"/>
                <a:ea typeface="+mj-ea"/>
                <a:cs typeface="+mj-cs"/>
              </a:rPr>
              <a:t>жить»?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7037E-6 L -0.10886 0.1555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" y="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739 0.00787 L 0.02396 0.1555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" y="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Умно  жить!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928670"/>
            <a:ext cx="8229600" cy="928693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b="1" dirty="0" smtClean="0"/>
              <a:t>Необходимо </a:t>
            </a:r>
            <a:r>
              <a:rPr lang="ru-RU" b="1" dirty="0" smtClean="0"/>
              <a:t>ли современному </a:t>
            </a:r>
            <a:r>
              <a:rPr lang="ru-RU" b="1" dirty="0" smtClean="0"/>
              <a:t>человеку знать </a:t>
            </a:r>
            <a:r>
              <a:rPr lang="ru-RU" b="1" dirty="0" smtClean="0"/>
              <a:t>таблицу умножения</a:t>
            </a:r>
            <a:r>
              <a:rPr lang="ru-RU" b="1" dirty="0" smtClean="0"/>
              <a:t>? Почему?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28564" y="1785926"/>
            <a:ext cx="8715436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000" b="1" dirty="0" smtClean="0"/>
              <a:t>Где в повседневной жизни можно встретить таблицу  умножения</a:t>
            </a:r>
            <a:r>
              <a:rPr lang="ru-RU" sz="3000" b="1" dirty="0" smtClean="0"/>
              <a:t>?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3000" b="1" dirty="0" smtClean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928662" y="2928934"/>
            <a:ext cx="6040308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000" b="1" dirty="0" smtClean="0"/>
              <a:t>Знаете </a:t>
            </a:r>
            <a:r>
              <a:rPr lang="ru-RU" sz="3000" b="1" dirty="0" smtClean="0"/>
              <a:t>ли Вы таблицу умножения?</a:t>
            </a:r>
            <a:endParaRPr lang="ru-RU" sz="3000" b="1" dirty="0" smtClean="0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3571876"/>
            <a:ext cx="892971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000" b="1" dirty="0" smtClean="0"/>
              <a:t>Испытывали ли Вы трудности </a:t>
            </a:r>
            <a:r>
              <a:rPr lang="ru-RU" sz="3000" b="1" dirty="0" smtClean="0"/>
              <a:t>при  заучивании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000" b="1" dirty="0" smtClean="0"/>
              <a:t>таблицы </a:t>
            </a:r>
            <a:r>
              <a:rPr lang="ru-RU" sz="3000" b="1" dirty="0" smtClean="0"/>
              <a:t>умножения?</a:t>
            </a:r>
            <a:endParaRPr lang="ru-RU" sz="3000" b="1" dirty="0" smtClean="0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357158" y="4643446"/>
            <a:ext cx="8358246" cy="1392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152352" rIns="91440" bIns="3808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000" b="1" dirty="0" smtClean="0"/>
              <a:t>Знаете ли Вы способы </a:t>
            </a:r>
            <a:r>
              <a:rPr lang="ru-RU" sz="3000" b="1" dirty="0" smtClean="0"/>
              <a:t>эффективного заучивания </a:t>
            </a:r>
            <a:r>
              <a:rPr lang="ru-RU" sz="3000" b="1" dirty="0" smtClean="0"/>
              <a:t>таблицы умножения?</a:t>
            </a:r>
            <a:endParaRPr lang="ru-RU" sz="3000" b="1" dirty="0" smtClean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28662" y="5842337"/>
            <a:ext cx="659340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000" b="1" dirty="0" smtClean="0"/>
              <a:t>Хочешь  помочь себе и другим </a:t>
            </a:r>
            <a:r>
              <a:rPr lang="ru-RU" sz="3000" b="1" dirty="0" smtClean="0"/>
              <a:t>ребята</a:t>
            </a:r>
          </a:p>
          <a:p>
            <a:r>
              <a:rPr lang="ru-RU" sz="3000" b="1" dirty="0" smtClean="0"/>
              <a:t> </a:t>
            </a:r>
            <a:r>
              <a:rPr lang="ru-RU" sz="3000" b="1" dirty="0" smtClean="0"/>
              <a:t>запомнить таблицу умножения?</a:t>
            </a:r>
            <a:endParaRPr lang="ru-RU" sz="3000" b="1" dirty="0" smtClean="0"/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571472" y="857232"/>
            <a:ext cx="8229600" cy="57864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Тогда вперёд!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800" b="1" dirty="0" smtClean="0">
                <a:latin typeface="+mj-lt"/>
                <a:ea typeface="+mj-ea"/>
                <a:cs typeface="+mj-cs"/>
              </a:rPr>
              <a:t>Приглашаю вас в проект </a:t>
            </a:r>
            <a:r>
              <a:rPr lang="ru-RU" sz="4000" b="1" dirty="0" smtClean="0">
                <a:latin typeface="+mj-lt"/>
                <a:ea typeface="+mj-ea"/>
                <a:cs typeface="+mj-cs"/>
              </a:rPr>
              <a:t>международной программы </a:t>
            </a:r>
            <a:r>
              <a:rPr lang="en-US" sz="4000" b="1" dirty="0" smtClean="0">
                <a:latin typeface="+mj-lt"/>
                <a:ea typeface="+mj-ea"/>
                <a:cs typeface="+mj-cs"/>
              </a:rPr>
              <a:t>INTEL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b="1" noProof="0" dirty="0" smtClean="0">
                <a:latin typeface="+mj-lt"/>
                <a:ea typeface="+mj-ea"/>
                <a:cs typeface="+mj-cs"/>
              </a:rPr>
              <a:t>«Обучение для будущего»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800" b="1" dirty="0" smtClean="0">
                <a:latin typeface="+mj-lt"/>
                <a:ea typeface="+mj-ea"/>
                <a:cs typeface="+mj-cs"/>
              </a:rPr>
              <a:t>«Таблицы вокруг нас»</a:t>
            </a:r>
            <a:endParaRPr lang="ru-RU" sz="4800" b="1" noProof="0" dirty="0" smtClean="0"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800" b="1" i="0" u="none" strike="noStrike" kern="1200" cap="none" spc="0" normalizeH="0" baseline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  <p:bldP spid="1025" grpId="0"/>
      <p:bldP spid="1025" grpId="1"/>
      <p:bldP spid="1026" grpId="0"/>
      <p:bldP spid="1026" grpId="1"/>
      <p:bldP spid="1027" grpId="0"/>
      <p:bldP spid="1027" grpId="1"/>
      <p:bldP spid="1028" grpId="0"/>
      <p:bldP spid="1028" grpId="1"/>
      <p:bldP spid="9" grpId="0"/>
      <p:bldP spid="9" grpId="1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1000" r="-3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1214414" y="1071546"/>
          <a:ext cx="3000396" cy="478634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00132"/>
                <a:gridCol w="1000132"/>
                <a:gridCol w="1000132"/>
              </a:tblGrid>
              <a:tr h="1196585"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196587"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196587"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196587">
                <a:tc>
                  <a:txBody>
                    <a:bodyPr/>
                    <a:lstStyle/>
                    <a:p>
                      <a:endParaRPr lang="ru-RU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74638"/>
            <a:ext cx="8115328" cy="582594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Наведём порядок в комнате. Как?</a:t>
            </a:r>
            <a:endParaRPr lang="ru-RU" b="1" dirty="0"/>
          </a:p>
        </p:txBody>
      </p:sp>
      <p:pic>
        <p:nvPicPr>
          <p:cNvPr id="4" name="Рисунок 3" descr="piram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43636" y="714356"/>
            <a:ext cx="1357322" cy="1357322"/>
          </a:xfrm>
          <a:prstGeom prst="rect">
            <a:avLst/>
          </a:prstGeom>
        </p:spPr>
      </p:pic>
      <p:pic>
        <p:nvPicPr>
          <p:cNvPr id="5" name="Рисунок 4" descr="автобус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497379" y="5929306"/>
            <a:ext cx="1646621" cy="928694"/>
          </a:xfrm>
          <a:prstGeom prst="rect">
            <a:avLst/>
          </a:prstGeom>
        </p:spPr>
      </p:pic>
      <p:pic>
        <p:nvPicPr>
          <p:cNvPr id="6" name="Рисунок 5" descr="вертолёт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 rot="520238">
            <a:off x="-209547" y="606693"/>
            <a:ext cx="1500198" cy="1125149"/>
          </a:xfrm>
          <a:prstGeom prst="rect">
            <a:avLst/>
          </a:prstGeom>
        </p:spPr>
      </p:pic>
      <p:pic>
        <p:nvPicPr>
          <p:cNvPr id="7" name="Рисунок 6" descr="машинка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14546" y="5572116"/>
            <a:ext cx="1285884" cy="1285884"/>
          </a:xfrm>
          <a:prstGeom prst="rect">
            <a:avLst/>
          </a:prstGeom>
        </p:spPr>
      </p:pic>
      <p:pic>
        <p:nvPicPr>
          <p:cNvPr id="8" name="Рисунок 7" descr="мяч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5500702"/>
            <a:ext cx="946359" cy="1071570"/>
          </a:xfrm>
          <a:prstGeom prst="rect">
            <a:avLst/>
          </a:prstGeom>
        </p:spPr>
      </p:pic>
      <p:pic>
        <p:nvPicPr>
          <p:cNvPr id="9" name="Рисунок 8" descr="собачка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 rot="150977">
            <a:off x="5536473" y="5155719"/>
            <a:ext cx="1666502" cy="1666502"/>
          </a:xfrm>
          <a:prstGeom prst="rect">
            <a:avLst/>
          </a:prstGeom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5508661">
            <a:off x="7885302" y="3843838"/>
            <a:ext cx="963791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паровозик.jpg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86182" y="4714884"/>
            <a:ext cx="1142998" cy="1523997"/>
          </a:xfrm>
          <a:prstGeom prst="rect">
            <a:avLst/>
          </a:prstGeom>
          <a:ln w="38100">
            <a:noFill/>
          </a:ln>
        </p:spPr>
      </p:pic>
      <p:pic>
        <p:nvPicPr>
          <p:cNvPr id="13" name="Рисунок 12" descr="кукла2.jpeg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</a:blip>
          <a:stretch>
            <a:fillRect/>
          </a:stretch>
        </p:blipFill>
        <p:spPr>
          <a:xfrm rot="5821921">
            <a:off x="5641217" y="3305190"/>
            <a:ext cx="1247564" cy="153026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857356" y="5715016"/>
            <a:ext cx="452181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/>
              <a:t>2 раза по 3 игрушки</a:t>
            </a:r>
          </a:p>
          <a:p>
            <a:r>
              <a:rPr lang="ru-RU" sz="4000" dirty="0" smtClean="0"/>
              <a:t>2 </a:t>
            </a:r>
            <a:r>
              <a:rPr lang="ru-RU" sz="4000" dirty="0" err="1" smtClean="0"/>
              <a:t>х</a:t>
            </a:r>
            <a:r>
              <a:rPr lang="ru-RU" sz="4000" dirty="0" smtClean="0"/>
              <a:t> 3 = 6</a:t>
            </a:r>
            <a:endParaRPr lang="ru-RU" sz="4000" dirty="0"/>
          </a:p>
        </p:txBody>
      </p:sp>
      <p:sp>
        <p:nvSpPr>
          <p:cNvPr id="16" name="TextBox 15"/>
          <p:cNvSpPr txBox="1"/>
          <p:nvPr/>
        </p:nvSpPr>
        <p:spPr>
          <a:xfrm>
            <a:off x="3143240" y="5715016"/>
            <a:ext cx="256512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/>
              <a:t>3 раза по 3</a:t>
            </a:r>
          </a:p>
          <a:p>
            <a:r>
              <a:rPr lang="ru-RU" sz="4000" dirty="0" smtClean="0"/>
              <a:t>3 </a:t>
            </a:r>
            <a:r>
              <a:rPr lang="ru-RU" sz="4000" dirty="0" err="1" smtClean="0"/>
              <a:t>х</a:t>
            </a:r>
            <a:r>
              <a:rPr lang="ru-RU" sz="4000" dirty="0" smtClean="0"/>
              <a:t> 3 = 9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81481E-6 L -0.03941 -0.0314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" y="-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1.85185E-6 L -0.40122 -0.28912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1" y="-1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500"/>
                            </p:stCondLst>
                            <p:childTnLst>
                              <p:par>
                                <p:cTn id="1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1.48148E-6 L -0.2717 0.0009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500"/>
                            </p:stCondLst>
                            <p:childTnLst>
                              <p:par>
                                <p:cTn id="1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7.40741E-7 L -0.56094 0.59097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1" y="2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500"/>
                            </p:stCondLst>
                            <p:childTnLst>
                              <p:par>
                                <p:cTn id="2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2.59259E-6 L 0.24357 -0.11759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" y="-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500"/>
                            </p:stCondLst>
                            <p:childTnLst>
                              <p:par>
                                <p:cTn id="2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0 L -0.12743 -0.32222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" y="-1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07407E-6 L -0.72483 -0.50579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3" y="-253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3.7037E-7 L 0.23628 0.26667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" y="133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562 0.03495 L -0.50156 -0.25903 " pathEditMode="relative" ptsTypes="AA">
                                      <p:cBhvr>
                                        <p:cTn id="38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1000" r="-3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1214414" y="1071546"/>
          <a:ext cx="3000396" cy="478634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00132"/>
                <a:gridCol w="1000132"/>
                <a:gridCol w="1000132"/>
              </a:tblGrid>
              <a:tr h="1196585"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196587"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196587"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196587">
                <a:tc>
                  <a:txBody>
                    <a:bodyPr/>
                    <a:lstStyle/>
                    <a:p>
                      <a:endParaRPr lang="ru-RU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74638"/>
            <a:ext cx="8115328" cy="582594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Наведём порядок в комнате. </a:t>
            </a:r>
            <a:endParaRPr lang="ru-RU" b="1" dirty="0"/>
          </a:p>
        </p:txBody>
      </p:sp>
      <p:pic>
        <p:nvPicPr>
          <p:cNvPr id="4" name="Рисунок 3" descr="piram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 rot="16403825">
            <a:off x="5182526" y="5111096"/>
            <a:ext cx="1357322" cy="1357322"/>
          </a:xfrm>
          <a:prstGeom prst="rect">
            <a:avLst/>
          </a:prstGeom>
        </p:spPr>
      </p:pic>
      <p:pic>
        <p:nvPicPr>
          <p:cNvPr id="5" name="Рисунок 4" descr="автобус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14810" y="5929306"/>
            <a:ext cx="1646621" cy="928694"/>
          </a:xfrm>
          <a:prstGeom prst="rect">
            <a:avLst/>
          </a:prstGeom>
        </p:spPr>
      </p:pic>
      <p:pic>
        <p:nvPicPr>
          <p:cNvPr id="6" name="Рисунок 5" descr="вертолёт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 rot="520238">
            <a:off x="-209547" y="606693"/>
            <a:ext cx="1500198" cy="1125149"/>
          </a:xfrm>
          <a:prstGeom prst="rect">
            <a:avLst/>
          </a:prstGeom>
        </p:spPr>
      </p:pic>
      <p:pic>
        <p:nvPicPr>
          <p:cNvPr id="7" name="Рисунок 6" descr="машинка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86116" y="5286388"/>
            <a:ext cx="1285884" cy="1285884"/>
          </a:xfrm>
          <a:prstGeom prst="rect">
            <a:avLst/>
          </a:prstGeom>
        </p:spPr>
      </p:pic>
      <p:pic>
        <p:nvPicPr>
          <p:cNvPr id="8" name="Рисунок 7" descr="мяч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00232" y="5572140"/>
            <a:ext cx="946359" cy="1071570"/>
          </a:xfrm>
          <a:prstGeom prst="rect">
            <a:avLst/>
          </a:prstGeom>
        </p:spPr>
      </p:pic>
      <p:pic>
        <p:nvPicPr>
          <p:cNvPr id="9" name="Рисунок 8" descr="собачка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 rot="150977">
            <a:off x="3464770" y="5155719"/>
            <a:ext cx="1666502" cy="1666502"/>
          </a:xfrm>
          <a:prstGeom prst="rect">
            <a:avLst/>
          </a:prstGeom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5508661">
            <a:off x="3027518" y="5443032"/>
            <a:ext cx="963791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паровозик.jpg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43306" y="4572008"/>
            <a:ext cx="1142998" cy="1523997"/>
          </a:xfrm>
          <a:prstGeom prst="rect">
            <a:avLst/>
          </a:prstGeom>
          <a:ln w="38100">
            <a:noFill/>
          </a:ln>
        </p:spPr>
      </p:pic>
      <p:pic>
        <p:nvPicPr>
          <p:cNvPr id="13" name="Рисунок 12" descr="кукла2.jpeg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</a:blip>
          <a:stretch>
            <a:fillRect/>
          </a:stretch>
        </p:blipFill>
        <p:spPr>
          <a:xfrm rot="5821921">
            <a:off x="4212457" y="4805388"/>
            <a:ext cx="1247564" cy="153026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786314" y="1000108"/>
            <a:ext cx="2805961" cy="461665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Что такое порядок?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4786314" y="1714488"/>
            <a:ext cx="4212820" cy="83099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Нужно ли его соблюдать?</a:t>
            </a:r>
          </a:p>
          <a:p>
            <a:r>
              <a:rPr lang="ru-RU" sz="2400" b="1" dirty="0" smtClean="0"/>
              <a:t>Почему?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786314" y="2786058"/>
            <a:ext cx="4143404" cy="83099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Как навести порядок в</a:t>
            </a:r>
          </a:p>
          <a:p>
            <a:r>
              <a:rPr lang="ru-RU" sz="2400" b="1" dirty="0" smtClean="0"/>
              <a:t> комнате?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786314" y="3857628"/>
            <a:ext cx="3336811" cy="830997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Как можно быстро </a:t>
            </a:r>
          </a:p>
          <a:p>
            <a:r>
              <a:rPr lang="ru-RU" sz="2400" b="1" dirty="0" smtClean="0"/>
              <a:t>сосчитать все игрушки?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96 0.00578 L -0.03976 -0.19375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" y="-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1.85185E-6 L -0.29289 -0.65671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" y="-3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1.48148E-6 L -0.35174 -0.36482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6" y="-1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000"/>
                            </p:stCondLst>
                            <p:childTnLst>
                              <p:par>
                                <p:cTn id="3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2.96296E-6 L -0.4559 -0.06065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8" y="-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8000"/>
                            </p:stCondLst>
                            <p:childTnLst>
                              <p:par>
                                <p:cTn id="3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7.40741E-7 L 0.14965 -0.09445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" y="-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0"/>
                            </p:stCondLst>
                            <p:childTnLst>
                              <p:par>
                                <p:cTn id="4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19 -0.14375 L -0.12656 -0.30162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" y="-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715000"/>
            <a:ext cx="8229600" cy="1143000"/>
          </a:xfrm>
        </p:spPr>
        <p:txBody>
          <a:bodyPr/>
          <a:lstStyle/>
          <a:p>
            <a:r>
              <a:rPr lang="ru-RU" dirty="0" smtClean="0"/>
              <a:t>Зачем нужна таблица?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28596" y="5000636"/>
            <a:ext cx="35805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Сколько здесь яиц?</a:t>
            </a:r>
            <a:endParaRPr lang="ru-RU" sz="3200" dirty="0"/>
          </a:p>
        </p:txBody>
      </p:sp>
      <p:pic>
        <p:nvPicPr>
          <p:cNvPr id="2051" name="Picture 3" descr="H:\дистанционное обучение\умножаем на 2\десяток яиц 2.jpg"/>
          <p:cNvPicPr>
            <a:picLocks noChangeAspect="1" noChangeArrowheads="1"/>
          </p:cNvPicPr>
          <p:nvPr/>
        </p:nvPicPr>
        <p:blipFill>
          <a:blip r:embed="rId3" cstate="print"/>
          <a:srcRect t="15217" b="23913"/>
          <a:stretch>
            <a:fillRect/>
          </a:stretch>
        </p:blipFill>
        <p:spPr bwMode="auto">
          <a:xfrm>
            <a:off x="4572000" y="2071678"/>
            <a:ext cx="4381530" cy="2000264"/>
          </a:xfrm>
          <a:prstGeom prst="rect">
            <a:avLst/>
          </a:prstGeom>
          <a:noFill/>
        </p:spPr>
      </p:pic>
      <p:pic>
        <p:nvPicPr>
          <p:cNvPr id="7" name="Рисунок 6" descr="корзинка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034" y="1928802"/>
            <a:ext cx="3286148" cy="264268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857884" y="5000636"/>
            <a:ext cx="16698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А здесь?</a:t>
            </a:r>
            <a:endParaRPr lang="ru-RU" sz="3200" dirty="0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428596" y="35716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А существует ли таблица умножения  вокруг</a:t>
            </a:r>
            <a:r>
              <a:rPr kumimoji="0" lang="ru-RU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нас?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Зачем нужна таблица?</a:t>
            </a:r>
            <a:endParaRPr lang="ru-RU" dirty="0"/>
          </a:p>
        </p:txBody>
      </p:sp>
      <p:pic>
        <p:nvPicPr>
          <p:cNvPr id="3" name="Рисунок 2" descr="кексы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4" y="1500174"/>
            <a:ext cx="4762500" cy="36290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00034" y="5572140"/>
            <a:ext cx="41051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Сколько здесь кексов?</a:t>
            </a:r>
            <a:endParaRPr lang="ru-RU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5500694" y="1643050"/>
            <a:ext cx="2985113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2 ряда  по 3 </a:t>
            </a:r>
          </a:p>
          <a:p>
            <a:r>
              <a:rPr lang="ru-RU" sz="3200" dirty="0" smtClean="0"/>
              <a:t>3 </a:t>
            </a:r>
            <a:r>
              <a:rPr lang="ru-RU" sz="3200" dirty="0" err="1" smtClean="0"/>
              <a:t>х</a:t>
            </a:r>
            <a:r>
              <a:rPr lang="ru-RU" sz="3200" dirty="0" smtClean="0"/>
              <a:t> 2 = 6</a:t>
            </a:r>
          </a:p>
          <a:p>
            <a:endParaRPr lang="ru-RU" sz="3200" dirty="0" smtClean="0"/>
          </a:p>
          <a:p>
            <a:r>
              <a:rPr lang="ru-RU" sz="3200" dirty="0" smtClean="0"/>
              <a:t>или  3 ряда по 2</a:t>
            </a:r>
          </a:p>
          <a:p>
            <a:r>
              <a:rPr lang="ru-RU" sz="3200" dirty="0" smtClean="0"/>
              <a:t>2 </a:t>
            </a:r>
            <a:r>
              <a:rPr lang="ru-RU" sz="3200" dirty="0" err="1" smtClean="0"/>
              <a:t>х</a:t>
            </a:r>
            <a:r>
              <a:rPr lang="ru-RU" sz="3200" dirty="0" smtClean="0"/>
              <a:t> 3 = 6</a:t>
            </a:r>
          </a:p>
          <a:p>
            <a:endParaRPr lang="ru-RU" sz="3200" dirty="0" smtClean="0"/>
          </a:p>
          <a:p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мячи.jpg"/>
          <p:cNvPicPr>
            <a:picLocks noChangeAspect="1"/>
          </p:cNvPicPr>
          <p:nvPr/>
        </p:nvPicPr>
        <p:blipFill>
          <a:blip r:embed="rId3" cstate="print"/>
          <a:srcRect r="13741" b="13740"/>
          <a:stretch>
            <a:fillRect/>
          </a:stretch>
        </p:blipFill>
        <p:spPr>
          <a:xfrm>
            <a:off x="642910" y="1714488"/>
            <a:ext cx="4179488" cy="417948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00034" y="6000768"/>
            <a:ext cx="40310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Сколько здесь мячей?</a:t>
            </a:r>
            <a:endParaRPr lang="ru-RU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5500694" y="2714620"/>
            <a:ext cx="214674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4 ряда по 4</a:t>
            </a:r>
          </a:p>
          <a:p>
            <a:endParaRPr lang="ru-RU" sz="3200" dirty="0" smtClean="0"/>
          </a:p>
          <a:p>
            <a:r>
              <a:rPr lang="ru-RU" sz="3200" dirty="0" smtClean="0"/>
              <a:t>4 </a:t>
            </a:r>
            <a:r>
              <a:rPr lang="ru-RU" sz="3200" dirty="0" err="1" smtClean="0"/>
              <a:t>х</a:t>
            </a:r>
            <a:r>
              <a:rPr lang="ru-RU" sz="3200" dirty="0" smtClean="0"/>
              <a:t> 4 = 16</a:t>
            </a:r>
            <a:endParaRPr lang="ru-RU" sz="3200" dirty="0"/>
          </a:p>
        </p:txBody>
      </p:sp>
      <p:sp>
        <p:nvSpPr>
          <p:cNvPr id="7" name="Заголовок 6"/>
          <p:cNvSpPr txBox="1">
            <a:spLocks noGrp="1"/>
          </p:cNvSpPr>
          <p:nvPr>
            <p:ph type="title"/>
          </p:nvPr>
        </p:nvSpPr>
        <p:spPr>
          <a:xfrm>
            <a:off x="1963337" y="369084"/>
            <a:ext cx="521732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Таблица годится, </a:t>
            </a:r>
            <a:br>
              <a:rPr lang="ru-RU" sz="2800" dirty="0" smtClean="0"/>
            </a:br>
            <a:r>
              <a:rPr lang="ru-RU" sz="2800" dirty="0" smtClean="0"/>
              <a:t>чтобы быстро считать научиться!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пальто.jpg"/>
          <p:cNvPicPr>
            <a:picLocks noChangeAspect="1"/>
          </p:cNvPicPr>
          <p:nvPr/>
        </p:nvPicPr>
        <p:blipFill>
          <a:blip r:embed="rId3" cstate="print"/>
          <a:srcRect l="6667" r="8889"/>
          <a:stretch>
            <a:fillRect/>
          </a:stretch>
        </p:blipFill>
        <p:spPr>
          <a:xfrm>
            <a:off x="714348" y="1500174"/>
            <a:ext cx="2714644" cy="482206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4282" y="6072206"/>
            <a:ext cx="43374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Сколько здесь пуговиц?</a:t>
            </a:r>
            <a:endParaRPr lang="ru-RU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4572000" y="2643182"/>
            <a:ext cx="2839239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2 раза по 4</a:t>
            </a:r>
          </a:p>
          <a:p>
            <a:r>
              <a:rPr lang="ru-RU" sz="3200" dirty="0" smtClean="0"/>
              <a:t>4 </a:t>
            </a:r>
            <a:r>
              <a:rPr lang="ru-RU" sz="3200" dirty="0" err="1" smtClean="0"/>
              <a:t>х</a:t>
            </a:r>
            <a:r>
              <a:rPr lang="ru-RU" sz="3200" dirty="0" smtClean="0"/>
              <a:t> 2 = 8 </a:t>
            </a:r>
          </a:p>
          <a:p>
            <a:endParaRPr lang="ru-RU" sz="3200" dirty="0" smtClean="0"/>
          </a:p>
          <a:p>
            <a:r>
              <a:rPr lang="ru-RU" sz="3200" dirty="0" smtClean="0"/>
              <a:t>или 4 раза по 2</a:t>
            </a:r>
          </a:p>
          <a:p>
            <a:r>
              <a:rPr lang="ru-RU" sz="3200" dirty="0" smtClean="0"/>
              <a:t>2  Х 4 = 8</a:t>
            </a:r>
            <a:endParaRPr lang="ru-RU" sz="3200" dirty="0"/>
          </a:p>
        </p:txBody>
      </p:sp>
      <p:sp>
        <p:nvSpPr>
          <p:cNvPr id="7" name="Заголовок 6"/>
          <p:cNvSpPr txBox="1">
            <a:spLocks noGrp="1"/>
          </p:cNvSpPr>
          <p:nvPr>
            <p:ph type="title"/>
          </p:nvPr>
        </p:nvSpPr>
        <p:spPr>
          <a:xfrm>
            <a:off x="1963337" y="369084"/>
            <a:ext cx="521732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Таблица годится, </a:t>
            </a:r>
            <a:br>
              <a:rPr lang="ru-RU" sz="2800" dirty="0" smtClean="0"/>
            </a:br>
            <a:r>
              <a:rPr lang="ru-RU" sz="2800" dirty="0" smtClean="0"/>
              <a:t>чтобы быстро считать научиться!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Тема Office">
  <a:themeElements>
    <a:clrScheme name="Другая 1">
      <a:dk1>
        <a:sysClr val="windowText" lastClr="000000"/>
      </a:dk1>
      <a:lt1>
        <a:sysClr val="window" lastClr="FFFFFF"/>
      </a:lt1>
      <a:dk2>
        <a:srgbClr val="262626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248</TotalTime>
  <Words>354</Words>
  <Application>Microsoft Office PowerPoint</Application>
  <PresentationFormat>Экран (4:3)</PresentationFormat>
  <Paragraphs>86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МБОУ  «Начальная общеобразовательная  школа № 63»  г.Кемерово</vt:lpstr>
      <vt:lpstr>Что такое</vt:lpstr>
      <vt:lpstr>Умно  жить!</vt:lpstr>
      <vt:lpstr>Наведём порядок в комнате. Как?</vt:lpstr>
      <vt:lpstr>Наведём порядок в комнате. </vt:lpstr>
      <vt:lpstr>Зачем нужна таблица?</vt:lpstr>
      <vt:lpstr>Зачем нужна таблица?</vt:lpstr>
      <vt:lpstr>Таблица годится,  чтобы быстро считать научиться!</vt:lpstr>
      <vt:lpstr>Таблица годится,  чтобы быстро считать научиться!</vt:lpstr>
      <vt:lpstr>Как будем действовать?</vt:lpstr>
      <vt:lpstr>Что у нас получится?</vt:lpstr>
      <vt:lpstr>Кто хочет принять участие?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Что такое</dc:title>
  <dc:creator>Сергей</dc:creator>
  <cp:lastModifiedBy>Сергей</cp:lastModifiedBy>
  <cp:revision>30</cp:revision>
  <dcterms:created xsi:type="dcterms:W3CDTF">2011-12-25T11:10:26Z</dcterms:created>
  <dcterms:modified xsi:type="dcterms:W3CDTF">2012-02-23T05:48:00Z</dcterms:modified>
</cp:coreProperties>
</file>