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26425-AA7E-4663-8E56-8230B09AC622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4328E-EC3A-41AD-9AE5-73A4F1F30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i="1" dirty="0" smtClean="0">
                <a:solidFill>
                  <a:srgbClr val="0000CC"/>
                </a:solidFill>
                <a:latin typeface="Arial Black" pitchFamily="34" charset="0"/>
              </a:rPr>
              <a:t>Н и </a:t>
            </a:r>
            <a:r>
              <a:rPr lang="ru-RU" i="1" dirty="0" err="1" smtClean="0">
                <a:solidFill>
                  <a:srgbClr val="0000CC"/>
                </a:solidFill>
                <a:latin typeface="Arial Black" pitchFamily="34" charset="0"/>
              </a:rPr>
              <a:t>нн</a:t>
            </a:r>
            <a:r>
              <a:rPr lang="ru-RU" i="1" dirty="0" smtClean="0">
                <a:solidFill>
                  <a:srgbClr val="0000CC"/>
                </a:solidFill>
                <a:latin typeface="Arial Black" pitchFamily="34" charset="0"/>
              </a:rPr>
              <a:t> в суффиксах страдательных причастий прошедшего времени и отглагольных прилагательных</a:t>
            </a:r>
            <a:endParaRPr lang="ru-RU" i="1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4800" i="1" dirty="0" smtClean="0">
                <a:solidFill>
                  <a:srgbClr val="800000"/>
                </a:solidFill>
              </a:rPr>
              <a:t>Глагол                      причастие</a:t>
            </a:r>
          </a:p>
          <a:p>
            <a:pPr algn="ctr">
              <a:buNone/>
            </a:pPr>
            <a:endParaRPr lang="ru-RU" sz="4800" dirty="0" smtClean="0">
              <a:solidFill>
                <a:srgbClr val="800000"/>
              </a:solidFill>
            </a:endParaRPr>
          </a:p>
          <a:p>
            <a:pPr algn="ctr">
              <a:buNone/>
            </a:pPr>
            <a:r>
              <a:rPr lang="ru-RU" sz="4400" dirty="0" smtClean="0"/>
              <a:t>Прочитать                  прочитанный</a:t>
            </a:r>
          </a:p>
          <a:p>
            <a:pPr algn="ctr">
              <a:buNone/>
            </a:pPr>
            <a:r>
              <a:rPr lang="ru-RU" sz="4400" dirty="0" smtClean="0"/>
              <a:t>Обидеть                      обиженный</a:t>
            </a:r>
          </a:p>
          <a:p>
            <a:pPr algn="ctr">
              <a:buNone/>
            </a:pPr>
            <a:r>
              <a:rPr lang="ru-RU" sz="4400" dirty="0" smtClean="0"/>
              <a:t>Решить                   решенный</a:t>
            </a:r>
            <a:endParaRPr lang="ru-RU" sz="4400" dirty="0"/>
          </a:p>
        </p:txBody>
      </p:sp>
      <p:sp>
        <p:nvSpPr>
          <p:cNvPr id="8" name="Стрелка вправо 7"/>
          <p:cNvSpPr/>
          <p:nvPr/>
        </p:nvSpPr>
        <p:spPr>
          <a:xfrm flipV="1">
            <a:off x="3214678" y="928670"/>
            <a:ext cx="128588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3428992" y="2643182"/>
            <a:ext cx="128588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flipV="1">
            <a:off x="3286116" y="3500438"/>
            <a:ext cx="128588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flipV="1">
            <a:off x="3286116" y="4286256"/>
            <a:ext cx="128588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786050" y="571480"/>
            <a:ext cx="321471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Глагол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2714620"/>
            <a:ext cx="264320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причастие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29124" y="2786058"/>
            <a:ext cx="392909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прилагательное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5179223" y="1750207"/>
            <a:ext cx="107157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428860" y="1785926"/>
            <a:ext cx="100013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928662" y="3571876"/>
            <a:ext cx="7772400" cy="1470025"/>
          </a:xfrm>
        </p:spPr>
        <p:txBody>
          <a:bodyPr/>
          <a:lstStyle/>
          <a:p>
            <a:r>
              <a:rPr lang="ru-RU" dirty="0" smtClean="0"/>
              <a:t>Рубить</a:t>
            </a:r>
            <a:endParaRPr lang="ru-RU" dirty="0"/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28728" y="4929198"/>
            <a:ext cx="6400800" cy="1752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Рубле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>
                <a:solidFill>
                  <a:schemeClr val="tx1"/>
                </a:solidFill>
              </a:rPr>
              <a:t>ый                        Рубле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ый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</p:spPr>
        <p:txBody>
          <a:bodyPr/>
          <a:lstStyle/>
          <a:p>
            <a:pPr algn="just">
              <a:buNone/>
            </a:pPr>
            <a:r>
              <a:rPr lang="ru-RU" sz="4400" dirty="0" smtClean="0"/>
              <a:t>   Причастия образуются от глаголов совершенного вида с помощью суффиксов</a:t>
            </a:r>
          </a:p>
          <a:p>
            <a:pPr algn="ctr">
              <a:buFontTx/>
              <a:buChar char="-"/>
            </a:pPr>
            <a:r>
              <a:rPr lang="ru-RU" sz="4400" dirty="0" smtClean="0"/>
              <a:t> Е</a:t>
            </a:r>
            <a:r>
              <a:rPr lang="ru-RU" sz="4400" dirty="0" smtClean="0">
                <a:solidFill>
                  <a:srgbClr val="FF0000"/>
                </a:solidFill>
              </a:rPr>
              <a:t>НН</a:t>
            </a:r>
          </a:p>
          <a:p>
            <a:pPr algn="ctr">
              <a:buNone/>
            </a:pPr>
            <a:r>
              <a:rPr lang="ru-RU" sz="4400" dirty="0" smtClean="0"/>
              <a:t>-   </a:t>
            </a:r>
            <a:r>
              <a:rPr lang="ru-RU" sz="4400" dirty="0" smtClean="0">
                <a:solidFill>
                  <a:srgbClr val="FF0000"/>
                </a:solidFill>
              </a:rPr>
              <a:t>НН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Прочитать (</a:t>
            </a:r>
            <a:r>
              <a:rPr lang="ru-RU" sz="4000" dirty="0" err="1" smtClean="0"/>
              <a:t>сов.вид</a:t>
            </a:r>
            <a:r>
              <a:rPr lang="ru-RU" sz="4000" dirty="0" smtClean="0"/>
              <a:t>)  - прочита</a:t>
            </a:r>
            <a:r>
              <a:rPr lang="ru-RU" sz="4000" u="sng" dirty="0" smtClean="0">
                <a:solidFill>
                  <a:srgbClr val="FF0000"/>
                </a:solidFill>
              </a:rPr>
              <a:t>нн</a:t>
            </a:r>
            <a:r>
              <a:rPr lang="ru-RU" sz="4000" dirty="0" smtClean="0"/>
              <a:t>ый </a:t>
            </a:r>
          </a:p>
          <a:p>
            <a:pPr>
              <a:buNone/>
            </a:pPr>
            <a:r>
              <a:rPr lang="ru-RU" sz="4000" dirty="0" smtClean="0"/>
              <a:t>Обидеть (</a:t>
            </a:r>
            <a:r>
              <a:rPr lang="ru-RU" sz="4000" dirty="0" err="1" smtClean="0"/>
              <a:t>сов.вид</a:t>
            </a:r>
            <a:r>
              <a:rPr lang="ru-RU" sz="4000" dirty="0" smtClean="0"/>
              <a:t>) – обиже</a:t>
            </a:r>
            <a:r>
              <a:rPr lang="ru-RU" sz="4000" u="sng" dirty="0" smtClean="0">
                <a:solidFill>
                  <a:srgbClr val="FF0000"/>
                </a:solidFill>
              </a:rPr>
              <a:t>нн</a:t>
            </a:r>
            <a:r>
              <a:rPr lang="ru-RU" sz="4000" dirty="0" smtClean="0"/>
              <a:t>ый</a:t>
            </a:r>
          </a:p>
          <a:p>
            <a:pPr>
              <a:buNone/>
            </a:pPr>
            <a:r>
              <a:rPr lang="ru-RU" sz="4000" dirty="0" smtClean="0"/>
              <a:t>Решить (</a:t>
            </a:r>
            <a:r>
              <a:rPr lang="ru-RU" sz="4000" dirty="0" err="1" smtClean="0"/>
              <a:t>сов.вид</a:t>
            </a:r>
            <a:r>
              <a:rPr lang="ru-RU" sz="4000" dirty="0" smtClean="0"/>
              <a:t>) – реше</a:t>
            </a:r>
            <a:r>
              <a:rPr lang="ru-RU" sz="4000" u="sng" dirty="0" smtClean="0">
                <a:solidFill>
                  <a:srgbClr val="FF0000"/>
                </a:solidFill>
              </a:rPr>
              <a:t>нн</a:t>
            </a:r>
            <a:r>
              <a:rPr lang="ru-RU" sz="4000" dirty="0" smtClean="0"/>
              <a:t>ый </a:t>
            </a:r>
          </a:p>
          <a:p>
            <a:pPr>
              <a:buNone/>
            </a:pP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09600" y="1676400"/>
            <a:ext cx="8077200" cy="21336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9449"/>
                <a:gd name="adj2" fmla="val 78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"/>
                <a:cs typeface="Arial"/>
              </a:rPr>
              <a:t>Гимнастика для глаз</a:t>
            </a:r>
          </a:p>
        </p:txBody>
      </p:sp>
      <p:pic>
        <p:nvPicPr>
          <p:cNvPr id="4101" name="Picture 5" descr="glaz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3434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667000"/>
            <a:ext cx="876300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68 0.07817 C 0.55208 -0.18663 0.36996 -0.41651 0.12621 -0.43154 C -0.1066 -0.45097 -0.32396 -0.27428 -0.33854 -0.01642 C -0.35625 0.22017 -0.204 0.44242 0.01423 0.45814 C 0.21319 0.4704 0.40243 0.32355 0.41718 0.10199 C 0.43159 -0.09967 0.30434 -0.28931 0.11961 -0.3055 C -0.05174 -0.31753 -0.21181 -0.19426 -0.2224 -0.00925 C -0.23316 0.15726 -0.1316 0.31915 0.021 0.32771 C 0.15937 0.33927 0.28993 0.24445 0.30121 0.09413 C 0.30781 -0.0407 0.23142 -0.1709 0.11163 -0.17854 C 0.00642 -0.18663 -0.09896 -0.11471 -0.1066 -0.00046 C -0.11354 0.09852 -0.05903 0.19311 0.0283 0.20097 C 0.10121 0.20907 0.17743 0.16559 0.18125 0.08673 C 0.18802 0.02313 0.15937 -0.04463 0.10503 -0.05249 C 0.06093 -0.05249 0.01701 -0.03677 0.01041 0.00671 C 0.00642 0.03539 0.01423 0.06245 0.03541 0.07447 C 0.04635 0.07817 0.05399 0.07817 0.06475 0.07447 " pathEditMode="relative" rAng="0" ptsTypes="fffffffffffffffff">
                                      <p:cBhvr>
                                        <p:cTn id="6" dur="5000" spd="-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62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 и нн в суффиксах страдательных причастий прошедшего времени и отглагольных прилагательных</vt:lpstr>
      <vt:lpstr>Слайд 2</vt:lpstr>
      <vt:lpstr>Рубить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 и нн в суффиксах страдательных причастий прошедшего времени и отглагольных прилагательных</dc:title>
  <dc:creator>Admin</dc:creator>
  <cp:lastModifiedBy>Admin</cp:lastModifiedBy>
  <cp:revision>5</cp:revision>
  <dcterms:created xsi:type="dcterms:W3CDTF">2010-04-06T00:14:32Z</dcterms:created>
  <dcterms:modified xsi:type="dcterms:W3CDTF">2010-04-06T01:20:22Z</dcterms:modified>
</cp:coreProperties>
</file>