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61" r:id="rId2"/>
    <p:sldId id="256" r:id="rId3"/>
    <p:sldId id="262" r:id="rId4"/>
    <p:sldId id="263" r:id="rId5"/>
    <p:sldId id="264" r:id="rId6"/>
    <p:sldId id="265" r:id="rId7"/>
    <p:sldId id="266" r:id="rId8"/>
    <p:sldId id="271" r:id="rId9"/>
    <p:sldId id="267" r:id="rId10"/>
    <p:sldId id="268" r:id="rId11"/>
    <p:sldId id="269" r:id="rId12"/>
    <p:sldId id="270" r:id="rId13"/>
    <p:sldId id="272" r:id="rId14"/>
    <p:sldId id="273" r:id="rId15"/>
    <p:sldId id="257" r:id="rId16"/>
    <p:sldId id="258" r:id="rId17"/>
    <p:sldId id="260" r:id="rId18"/>
    <p:sldId id="259" r:id="rId19"/>
    <p:sldId id="280" r:id="rId20"/>
    <p:sldId id="274" r:id="rId21"/>
    <p:sldId id="275" r:id="rId22"/>
    <p:sldId id="282" r:id="rId23"/>
    <p:sldId id="281" r:id="rId24"/>
    <p:sldId id="276" r:id="rId25"/>
    <p:sldId id="277" r:id="rId26"/>
    <p:sldId id="278" r:id="rId2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30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41CEC-3EAA-4F4A-8603-85FDA28D1D6F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316B9-B0BA-4825-BB93-D9A3C48D28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F3D1D-4E83-4230-B305-9B94D5A10D52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F146D-FB9A-456D-9921-7E4CD2BCA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0E931-534A-4F63-A6D7-CC9B1196D83C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9F444-DC81-4C67-93FA-056CB578AB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B3F2B-11DC-47A8-A968-974BC0E4012D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EA672F-66E0-48F8-A7E2-AC39CCFA2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831D8-C396-4C31-B035-AFEC15C6532E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2A8F-F128-47E0-A4F6-4FCFEA3F1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trips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4F6E7-DE65-42A9-8654-6CC0DE32AE7E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28772-E472-47AF-AB15-C3D7B08B0C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06959-47C5-4F0B-9680-8B1C71E30800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20C72-F5E3-4296-ABED-11F9A4E47C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BBAC39-64AA-4419-A890-ACDCD9653767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4C44FB-22B4-48F5-A165-52D6E90F5E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89AEE-327A-41E3-A57F-3BC728D4B4FC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4F55B-2C42-41FA-A884-B6E049DE2E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49204-F44A-47A6-99CD-9127319CAD51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D4A5AD-F183-4369-A330-45757A75C7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2FBFD-1A29-4148-B9C5-4283C13FCA0A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416B0-C130-4DCC-A2CD-431D1E01B3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strips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620B6C-C0CA-4213-9E2B-F714ED6A09AE}" type="datetimeFigureOut">
              <a:rPr lang="ru-RU"/>
              <a:pPr>
                <a:defRPr/>
              </a:pPr>
              <a:t>28.03.2010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DE2433D-3756-43D3-A475-9FF1737256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76" r:id="rId4"/>
    <p:sldLayoutId id="2147483782" r:id="rId5"/>
    <p:sldLayoutId id="2147483777" r:id="rId6"/>
    <p:sldLayoutId id="2147483783" r:id="rId7"/>
    <p:sldLayoutId id="2147483784" r:id="rId8"/>
    <p:sldLayoutId id="2147483785" r:id="rId9"/>
    <p:sldLayoutId id="2147483778" r:id="rId10"/>
    <p:sldLayoutId id="2147483786" r:id="rId11"/>
  </p:sldLayoutIdLst>
  <p:transition spd="slow">
    <p:strips dir="ld"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1331913" y="457200"/>
            <a:ext cx="6696075" cy="8382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b="1" i="1" cap="none" smtClean="0">
                <a:effectLst/>
              </a:rPr>
              <a:t>Из стихотворения В. Саянова</a:t>
            </a:r>
          </a:p>
        </p:txBody>
      </p:sp>
      <p:sp>
        <p:nvSpPr>
          <p:cNvPr id="26627" name="Rectangle 3"/>
          <p:cNvSpPr>
            <a:spLocks noGrp="1"/>
          </p:cNvSpPr>
          <p:nvPr>
            <p:ph type="body" idx="4294967295"/>
          </p:nvPr>
        </p:nvSpPr>
        <p:spPr>
          <a:xfrm>
            <a:off x="457200" y="1268413"/>
            <a:ext cx="8362950" cy="4176712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   Он жил среди нас, этот сказочник странный, </a:t>
            </a:r>
            <a:br>
              <a:rPr lang="ru-RU" i="1" smtClean="0"/>
            </a:br>
            <a:r>
              <a:rPr lang="ru-RU" i="1" smtClean="0"/>
              <a:t>Создавший страну, где на берег туманный </a:t>
            </a:r>
            <a:br>
              <a:rPr lang="ru-RU" i="1" smtClean="0"/>
            </a:br>
            <a:r>
              <a:rPr lang="ru-RU" i="1" smtClean="0"/>
              <a:t>С прославленных бригов бегут на заре </a:t>
            </a:r>
            <a:br>
              <a:rPr lang="ru-RU" i="1" smtClean="0"/>
            </a:br>
            <a:r>
              <a:rPr lang="ru-RU" i="1" smtClean="0"/>
              <a:t>Высокие люди с улыбкой обманной, </a:t>
            </a:r>
            <a:br>
              <a:rPr lang="ru-RU" i="1" smtClean="0"/>
            </a:br>
            <a:r>
              <a:rPr lang="ru-RU" i="1" smtClean="0"/>
              <a:t>С глазами, как отзвук морей в январе, </a:t>
            </a:r>
            <a:br>
              <a:rPr lang="ru-RU" i="1" smtClean="0"/>
            </a:br>
            <a:r>
              <a:rPr lang="ru-RU" i="1" smtClean="0"/>
              <a:t>С великою злобой, с великой любовью, </a:t>
            </a:r>
            <a:br>
              <a:rPr lang="ru-RU" i="1" smtClean="0"/>
            </a:br>
            <a:r>
              <a:rPr lang="ru-RU" i="1" smtClean="0"/>
              <a:t>С солёной, как море, бунтующей кровью, </a:t>
            </a:r>
            <a:br>
              <a:rPr lang="ru-RU" i="1" smtClean="0"/>
            </a:br>
            <a:r>
              <a:rPr lang="ru-RU" i="1" smtClean="0"/>
              <a:t>С извечной, как солнце, мечтой о добре.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827088" y="5516563"/>
            <a:ext cx="73453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 i="1"/>
              <a:t>О ком идет речь?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3" name="Picture 5" descr="Марусова Наталия Ассол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7975" y="3603625"/>
            <a:ext cx="2486025" cy="3254375"/>
          </a:xfrm>
          <a:prstGeom prst="rect">
            <a:avLst/>
          </a:prstGeom>
          <a:noFill/>
        </p:spPr>
      </p:pic>
      <p:sp>
        <p:nvSpPr>
          <p:cNvPr id="3789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250825" y="333375"/>
            <a:ext cx="8207375" cy="56356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«Полудетское, в светлом загаре лицо ее  было подвижно и выразительно; прекрасные, несколько серьезные для ее возраста глаза посматривали с робкой сосредоточенностью глубоких душ. … Остальное неподвластно словам, кроме слова очарование».</a:t>
            </a:r>
            <a:br>
              <a:rPr lang="ru-RU" cap="none" smtClean="0">
                <a:effectLst/>
              </a:rPr>
            </a:br>
            <a:r>
              <a:rPr lang="ru-RU" cap="none" smtClean="0">
                <a:effectLst/>
              </a:rPr>
              <a:t/>
            </a:r>
            <a:br>
              <a:rPr lang="ru-RU" cap="none" smtClean="0">
                <a:effectLst/>
              </a:rPr>
            </a:br>
            <a:endParaRPr lang="ru-RU" cap="none" smtClean="0">
              <a:effectLst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2124075" y="5321300"/>
            <a:ext cx="41021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Ассоль, «Алые паруса»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95288" y="457200"/>
            <a:ext cx="8497887" cy="56356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«…На ней были… простая батистовая шляпа, такая же блузка с матросским воротником и шелковая синяя юбка. … Привлекательное, с твердым выражением лицо девушки, длинные ресницы спокойно-веселых темных глаз заставляли думать по направлению чувств, вызываемых ее внешностью».</a:t>
            </a:r>
            <a:br>
              <a:rPr lang="ru-RU" cap="none" smtClean="0">
                <a:effectLst/>
              </a:rPr>
            </a:br>
            <a:r>
              <a:rPr lang="ru-RU" cap="none" smtClean="0">
                <a:effectLst/>
              </a:rPr>
              <a:t/>
            </a:r>
            <a:br>
              <a:rPr lang="ru-RU" cap="none" smtClean="0">
                <a:effectLst/>
              </a:rPr>
            </a:br>
            <a:endParaRPr lang="ru-RU" cap="none" smtClean="0">
              <a:effectLst/>
            </a:endParaRP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339975" y="5537200"/>
            <a:ext cx="63627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Биче Сениэль, «Бегущая по волнам»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23850" y="476250"/>
            <a:ext cx="8362950" cy="52578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«Его профиль шел от корней волос откинутым, нервным лбом – почти отвесной линией длинного носа, тоскливой верхней и упрямо выдающейся нижней губой – к тяжелому, круто завернутому подбородку. … Его черные красивые глаза внушительно двигались под изломом низких бровей». 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endParaRPr lang="ru-RU" sz="3200" cap="none" smtClean="0">
              <a:effectLst/>
            </a:endParaRPr>
          </a:p>
        </p:txBody>
      </p:sp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1331913" y="5373688"/>
            <a:ext cx="7035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Гез, капитан судна «Бегущая по волнам»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9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8313" y="457200"/>
            <a:ext cx="8280400" cy="52768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«Она была темноволосая, небольшого роста, крепкого, но нервного, трепетного сложения. Когда она улыбалась, походила на снежок в розе. У нее были маленькие загорелые руки и босые тонкие ноги…»</a:t>
            </a:r>
            <a:br>
              <a:rPr lang="ru-RU" cap="none" smtClean="0">
                <a:effectLst/>
              </a:rPr>
            </a:br>
            <a:r>
              <a:rPr lang="ru-RU" cap="none" smtClean="0">
                <a:effectLst/>
              </a:rPr>
              <a:t/>
            </a:r>
            <a:br>
              <a:rPr lang="ru-RU" cap="none" smtClean="0">
                <a:effectLst/>
              </a:rPr>
            </a:br>
            <a:endParaRPr lang="ru-RU" cap="none" smtClean="0">
              <a:effectLst/>
            </a:endParaRP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2051050" y="5157788"/>
            <a:ext cx="48069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Дэзи, «Бегущая по волнам»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8313" y="1989138"/>
            <a:ext cx="8351837" cy="3024187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Мы рады, что вы знаете тех, кто живет в стране Грина, - людей, умеющих быть счастливыми и делиться счастьем с другими.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41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84" y="428604"/>
            <a:ext cx="4357708" cy="60862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268" name="AutoShape 4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459788" y="6381750"/>
            <a:ext cx="504825" cy="287338"/>
          </a:xfrm>
          <a:prstGeom prst="actionButtonHome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i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4" y="142852"/>
            <a:ext cx="4071966" cy="4932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" name="Рисунок 2" descr="green_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613148"/>
            <a:ext cx="3112551" cy="32448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grin_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86512" y="142852"/>
            <a:ext cx="2719096" cy="5000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611188" y="457200"/>
            <a:ext cx="8064500" cy="11001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3200" cap="none" smtClean="0">
                <a:effectLst/>
              </a:rPr>
              <a:t>Отзывы взрослых 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>о рассказе А.Грина «Гнев отца»  </a:t>
            </a:r>
          </a:p>
        </p:txBody>
      </p:sp>
      <p:sp>
        <p:nvSpPr>
          <p:cNvPr id="25603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8207375" cy="4451350"/>
          </a:xfrm>
        </p:spPr>
        <p:txBody>
          <a:bodyPr/>
          <a:lstStyle/>
          <a:p>
            <a:r>
              <a:rPr lang="ru-RU" smtClean="0"/>
              <a:t>Любимейший с детства рассказ...</a:t>
            </a:r>
          </a:p>
          <a:p>
            <a:r>
              <a:rPr lang="ru-RU" smtClean="0"/>
              <a:t>«Гнев», оказывающийся любовью!.. </a:t>
            </a:r>
          </a:p>
          <a:p>
            <a:r>
              <a:rPr lang="ru-RU" smtClean="0"/>
              <a:t>Рассказ, запомнившийся с детства. Пусть мальчик никогда не разгневает своего отца. </a:t>
            </a:r>
          </a:p>
          <a:p>
            <a:r>
              <a:rPr lang="ru-RU" smtClean="0"/>
              <a:t>Трогательный светлый рассказ о наивной и чистой детской душе.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/>
          </p:cNvSpPr>
          <p:nvPr>
            <p:ph type="body" idx="4294967295"/>
          </p:nvPr>
        </p:nvSpPr>
        <p:spPr>
          <a:xfrm>
            <a:off x="395288" y="476250"/>
            <a:ext cx="8569325" cy="6192838"/>
          </a:xfrm>
        </p:spPr>
        <p:txBody>
          <a:bodyPr/>
          <a:lstStyle/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1600" smtClean="0"/>
              <a:t>«</a:t>
            </a:r>
            <a:r>
              <a:rPr lang="ru-RU" sz="2400" smtClean="0"/>
              <a:t>О своем отце Том помнил лишь что у него черные усы и большая теплая рука...» — странное совпадение, я когда был маленьким, тоже ждал своего отца, который должен был приехать с Дальнего Востока.  Мне было 3 года, и однажды поздно вечером, когда я уже спал, мой отец вошел в комнату и поцеловал меня. Я проснулся и сказал: «Папа!» У него были большие рыжие усы и теплые руки...  Потом всю жизнь мама и бабушка убеждали меня, что я не мог этого помнить. Но я помнил, и помню до сих пор, это ни с чем не сравнимое ощущение счастья. 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И повесть Грина так необычайно попала в резонанс с моей душой, что мелкие несоответствия — ведь я совсем не был похож на маленького Тома — никак не повлияли на мое восторженное восприятие этого чудесного произведения.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У меня совершенно особое отношение к этой вещи, я не вижу в ней недостатков, я вместе с мальчиком готов кричать: «Я убил твой гнев!»</a:t>
            </a:r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r>
              <a:rPr lang="ru-RU" sz="2400" smtClean="0"/>
              <a:t>И спасибо за то, что я смог еще раз прочитать эту восхитительную повесть.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8313" y="1412875"/>
            <a:ext cx="8064500" cy="38877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/>
            <a:r>
              <a:rPr lang="ru-RU" cap="none" smtClean="0">
                <a:effectLst/>
                <a:latin typeface="Arial" charset="0"/>
              </a:rPr>
              <a:t>Перед вами иллюстрации к книге А.Грина «Алые паруса». </a:t>
            </a:r>
            <a:br>
              <a:rPr lang="ru-RU" cap="none" smtClean="0">
                <a:effectLst/>
                <a:latin typeface="Arial" charset="0"/>
              </a:rPr>
            </a:br>
            <a:r>
              <a:rPr lang="ru-RU" cap="none" smtClean="0">
                <a:effectLst/>
                <a:latin typeface="Arial" charset="0"/>
              </a:rPr>
              <a:t/>
            </a:r>
            <a:br>
              <a:rPr lang="ru-RU" cap="none" smtClean="0">
                <a:effectLst/>
                <a:latin typeface="Arial" charset="0"/>
              </a:rPr>
            </a:br>
            <a:r>
              <a:rPr lang="ru-RU" cap="none" smtClean="0">
                <a:effectLst/>
                <a:latin typeface="Arial" charset="0"/>
              </a:rPr>
              <a:t>Просмотрите их внимательно, попробуйте рассказать о том, какой эпизод изображен на иллюстрации</a:t>
            </a:r>
          </a:p>
        </p:txBody>
      </p:sp>
    </p:spTree>
  </p:cSld>
  <p:clrMapOvr>
    <a:masterClrMapping/>
  </p:clrMapOvr>
  <p:transition spd="slow">
    <p:strips dir="l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ri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5707" y="630218"/>
            <a:ext cx="4143404" cy="54563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TextBox 2"/>
          <p:cNvSpPr txBox="1">
            <a:spLocks noChangeArrowheads="1"/>
          </p:cNvSpPr>
          <p:nvPr/>
        </p:nvSpPr>
        <p:spPr bwMode="auto">
          <a:xfrm>
            <a:off x="4356100" y="333375"/>
            <a:ext cx="4357688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Franklin Gothic Book" pitchFamily="34" charset="0"/>
              </a:rPr>
              <a:t>Александр Степанович Грин</a:t>
            </a:r>
          </a:p>
          <a:p>
            <a:pPr algn="ctr"/>
            <a:r>
              <a:rPr lang="ru-RU" sz="3200" b="1">
                <a:latin typeface="Franklin Gothic Book" pitchFamily="34" charset="0"/>
              </a:rPr>
              <a:t>(1880 – 1932)</a:t>
            </a:r>
          </a:p>
        </p:txBody>
      </p:sp>
      <p:sp>
        <p:nvSpPr>
          <p:cNvPr id="10247" name="Rectangle 7"/>
          <p:cNvSpPr>
            <a:spLocks noGrp="1"/>
          </p:cNvSpPr>
          <p:nvPr>
            <p:ph type="body" sz="half" idx="4294967295"/>
          </p:nvPr>
        </p:nvSpPr>
        <p:spPr>
          <a:xfrm>
            <a:off x="4356100" y="2043113"/>
            <a:ext cx="4392613" cy="481488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000" smtClean="0"/>
              <a:t>     «</a:t>
            </a:r>
            <a:r>
              <a:rPr lang="ru-RU" sz="2400" smtClean="0"/>
              <a:t>Грин прожил тяжелую жизнь. Все в ней, как нарочно, сложилось так, чтобы сделать из Грина преступника или злого обывателя. Было непонятно, как этот угрюмый человек, не запятнав, пронес через мучительное существование дар могучего воображения, чистоту чувств и застенчивую </a:t>
            </a:r>
            <a:r>
              <a:rPr lang="ru-RU" sz="2400" smtClean="0">
                <a:solidFill>
                  <a:schemeClr val="tx1"/>
                </a:solidFill>
                <a:hlinkClick r:id="rId3" action="ppaction://hlinksldjump"/>
              </a:rPr>
              <a:t>улыбку» </a:t>
            </a:r>
            <a:endParaRPr lang="ru-RU" sz="2400" smtClean="0">
              <a:solidFill>
                <a:schemeClr val="tx1"/>
              </a:solidFill>
            </a:endParaRP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400" smtClean="0">
                <a:solidFill>
                  <a:schemeClr val="tx1"/>
                </a:solidFill>
              </a:rPr>
              <a:t>                          </a:t>
            </a:r>
            <a:r>
              <a:rPr lang="ru-RU" sz="2400" b="1" i="1" smtClean="0">
                <a:solidFill>
                  <a:schemeClr val="tx1"/>
                </a:solidFill>
              </a:rPr>
              <a:t>К.Г.Паустовский</a:t>
            </a:r>
            <a:r>
              <a:rPr lang="ru-RU" sz="2400" smtClean="0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8" name="Picture 8" descr="6152e83a9e47d12d2100ffabf1580b8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3810000" cy="5372100"/>
          </a:xfrm>
          <a:prstGeom prst="rect">
            <a:avLst/>
          </a:prstGeom>
          <a:noFill/>
        </p:spPr>
      </p:pic>
      <p:pic>
        <p:nvPicPr>
          <p:cNvPr id="51209" name="Picture 9" descr="f63fccb3065ad2ff02c5fc0e14cad3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1412875"/>
            <a:ext cx="3538538" cy="504031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9" name="Picture 5" descr="507bb9380e2b50ae315dd832e77bb2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04813"/>
            <a:ext cx="3810000" cy="5476875"/>
          </a:xfrm>
          <a:prstGeom prst="rect">
            <a:avLst/>
          </a:prstGeom>
          <a:noFill/>
        </p:spPr>
      </p:pic>
      <p:pic>
        <p:nvPicPr>
          <p:cNvPr id="52230" name="Picture 6" descr="262bc433497755173447c58744090d3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196975"/>
            <a:ext cx="3810000" cy="5372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20" name="Picture 4" descr="27f180a2cb8e5f2ac8573e8f34830e9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333375"/>
            <a:ext cx="3810000" cy="5353050"/>
          </a:xfrm>
          <a:prstGeom prst="rect">
            <a:avLst/>
          </a:prstGeom>
          <a:noFill/>
        </p:spPr>
      </p:pic>
      <p:pic>
        <p:nvPicPr>
          <p:cNvPr id="60422" name="Picture 6" descr="6_570625_Sveshnik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981075"/>
            <a:ext cx="3998912" cy="551656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6" name="Picture 4" descr="292983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333375"/>
            <a:ext cx="3657600" cy="4178300"/>
          </a:xfrm>
          <a:prstGeom prst="rect">
            <a:avLst/>
          </a:prstGeom>
          <a:noFill/>
        </p:spPr>
      </p:pic>
      <p:pic>
        <p:nvPicPr>
          <p:cNvPr id="59397" name="Picture 5" descr="9552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2732088"/>
            <a:ext cx="4175125" cy="37242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46e29ad0607326a0911f0cc1498db5d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908050"/>
            <a:ext cx="3810000" cy="5429250"/>
          </a:xfrm>
          <a:prstGeom prst="rect">
            <a:avLst/>
          </a:prstGeom>
          <a:noFill/>
        </p:spPr>
      </p:pic>
      <p:pic>
        <p:nvPicPr>
          <p:cNvPr id="53254" name="Picture 6" descr="b84044fb9870a8dffc499e55294f6a6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333375"/>
            <a:ext cx="3975100" cy="5616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6" name="Picture 4" descr="38ce075e5eadf3d882900ba955f4b4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981075"/>
            <a:ext cx="3810000" cy="5486400"/>
          </a:xfrm>
          <a:prstGeom prst="rect">
            <a:avLst/>
          </a:prstGeom>
          <a:noFill/>
        </p:spPr>
      </p:pic>
      <p:pic>
        <p:nvPicPr>
          <p:cNvPr id="54279" name="Picture 7" descr="3ef08c70865fd67e75297a858fa3148b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333375"/>
            <a:ext cx="4443412" cy="597693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3" name="Picture 7" descr="89e3f21b8f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636838"/>
            <a:ext cx="5286375" cy="3962400"/>
          </a:xfrm>
          <a:prstGeom prst="rect">
            <a:avLst/>
          </a:prstGeom>
          <a:noFill/>
        </p:spPr>
      </p:pic>
      <p:pic>
        <p:nvPicPr>
          <p:cNvPr id="55304" name="Picture 8" descr="0b2cc491b37fbfb4e9f2958a36acf6e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88913"/>
            <a:ext cx="3810000" cy="52768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l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348038" y="549275"/>
            <a:ext cx="2519362" cy="576263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i="1" cap="none" smtClean="0">
                <a:effectLst/>
              </a:rPr>
              <a:t>Беседа:</a:t>
            </a:r>
            <a:br>
              <a:rPr lang="ru-RU" sz="3200" i="1" cap="none" smtClean="0">
                <a:effectLst/>
              </a:rPr>
            </a:br>
            <a:endParaRPr lang="ru-RU" sz="3200" i="1" cap="none" smtClean="0">
              <a:effectLst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ru-RU" i="1" smtClean="0"/>
              <a:t>- Знаете ли вы, о ком идет речь в стихотворении?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- А что вы знаете о жизни Грине? 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- О какой стране говорится в стихотворении? Как называется эта страна? 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- Что вы знаете о Грин-ландии?</a:t>
            </a:r>
          </a:p>
          <a:p>
            <a:pPr>
              <a:buFont typeface="Wingdings 2" pitchFamily="18" charset="2"/>
              <a:buNone/>
            </a:pPr>
            <a:r>
              <a:rPr lang="ru-RU" i="1" smtClean="0"/>
              <a:t>- Давайте вспомним, какие города находятся в Грин-ландии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alyeparusa_1"/>
          <p:cNvPicPr>
            <a:picLocks noChangeAspect="1" noChangeArrowheads="1"/>
          </p:cNvPicPr>
          <p:nvPr/>
        </p:nvPicPr>
        <p:blipFill>
          <a:blip r:embed="rId2"/>
          <a:srcRect l="48750"/>
          <a:stretch>
            <a:fillRect/>
          </a:stretch>
        </p:blipFill>
        <p:spPr bwMode="auto">
          <a:xfrm>
            <a:off x="7019925" y="3644900"/>
            <a:ext cx="1814513" cy="2779713"/>
          </a:xfrm>
          <a:prstGeom prst="rect">
            <a:avLst/>
          </a:prstGeom>
          <a:noFill/>
        </p:spPr>
      </p:pic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Назовите места, описанные Грином в своих книгах</a:t>
            </a: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304800" y="1554163"/>
            <a:ext cx="8228013" cy="3675062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/>
              <a:t>   «Там, где они плыли, слева волнистым сгущением тьмы проступал берег. Над красным стеклом окон носились искры домовых труб. … Огни деревни напоминали печную дверцу, прогоревшую дырочками, сквозь которые виден пылающий уголь. Направо был океан…»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ru-RU" sz="2800" smtClean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smtClean="0"/>
              <a:t>              </a:t>
            </a:r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2195513" y="4757738"/>
            <a:ext cx="4306887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None/>
            </a:pPr>
            <a:r>
              <a:rPr lang="ru-RU" sz="2800">
                <a:solidFill>
                  <a:schemeClr val="tx2"/>
                </a:solidFill>
              </a:rPr>
              <a:t>Каперна, «Алые паруса»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750" y="457200"/>
            <a:ext cx="7993063" cy="570865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«Я утолял жажду движения… прогулками в гавань… Ее мир полон необнаруженного значения, опускающегося с гигантских кранов пирамидами тюков, рассеянного среди матч, стиснутого у набережных железными боками судов, где в глубоких щелях меж тесно сомкнутыми бортами молчаливо, как закрытая книга, лежит в тени зеленая морская вода»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endParaRPr lang="ru-RU" sz="3200" cap="none" smtClean="0">
              <a:effectLst/>
            </a:endParaRP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2843213" y="5321300"/>
            <a:ext cx="48101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Лисс, «Бегущая по волнам»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323850" y="457200"/>
            <a:ext cx="8496300" cy="57800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«Берег развертывался мрачной перспективой фабричных труб, опоясанных слоями черного дыма. Береговая линия, где угрюмые фасады, акведуки, мосты, краны, цистерны и склады теснились среди рельсовых путей, напоминала затейливый силуэт, - так было здесь все черно от угля и копоти. … У молов… стояли баржи и пароходы, пыля выгружаемым каменным углем » 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endParaRPr lang="ru-RU" sz="3200" cap="none" smtClean="0">
              <a:effectLst/>
            </a:endParaRPr>
          </a:p>
        </p:txBody>
      </p:sp>
      <p:sp>
        <p:nvSpPr>
          <p:cNvPr id="32775" name="Rectangle 7"/>
          <p:cNvSpPr>
            <a:spLocks noChangeArrowheads="1"/>
          </p:cNvSpPr>
          <p:nvPr/>
        </p:nvSpPr>
        <p:spPr bwMode="auto">
          <a:xfrm>
            <a:off x="2987675" y="5465763"/>
            <a:ext cx="4987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Дагон, «Бегущая по волнам»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27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539750" y="692150"/>
            <a:ext cx="8207375" cy="489743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«Это были по большей части двухэтажные каменные постройки, обнесенные навесами веранд и балконов. Они стояли тесно, сияя распахнутыми окнами и дверями. Иногда за углом крыши чернели веера пальм… Изобилие бумажных фонарей всех цветов, форм и рисунков мешало различить подлинные черты города».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endParaRPr lang="ru-RU" sz="3200" cap="none" smtClean="0">
              <a:effectLst/>
            </a:endParaRPr>
          </a:p>
        </p:txBody>
      </p:sp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908175" y="5445125"/>
            <a:ext cx="557053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2800">
                <a:solidFill>
                  <a:schemeClr val="tx2"/>
                </a:solidFill>
              </a:rPr>
              <a:t>Гель-Гью, «Бегущая по волнам»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468313" y="549275"/>
            <a:ext cx="8207375" cy="2447925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cap="none" smtClean="0">
                <a:effectLst/>
              </a:rPr>
              <a:t>А теперь проверим вашу наблюдательность. Попробуйте узнать персонажей по описанию и вспомнить, какую роль они играют в книге.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755650" y="3357563"/>
            <a:ext cx="76327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/>
              <a:t>Конкурс:</a:t>
            </a:r>
          </a:p>
          <a:p>
            <a:pPr algn="ctr">
              <a:spcBef>
                <a:spcPct val="50000"/>
              </a:spcBef>
            </a:pPr>
            <a:r>
              <a:rPr lang="ru-RU" sz="3200" b="1"/>
              <a:t>«Живущие  в стране Грина»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Rectangle 4"/>
          <p:cNvSpPr>
            <a:spLocks noGrp="1"/>
          </p:cNvSpPr>
          <p:nvPr>
            <p:ph type="title" idx="4294967295"/>
          </p:nvPr>
        </p:nvSpPr>
        <p:spPr bwMode="auto">
          <a:xfrm>
            <a:off x="611188" y="549275"/>
            <a:ext cx="8137525" cy="4916488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ru-RU" sz="3200" cap="none" smtClean="0">
                <a:effectLst/>
              </a:rPr>
              <a:t>«Малообщительный по натуре, он после смерти жены стал еще замкнутее и нелюдимее. … Гостей он не выносил, тихо спроваживая их не силой, но такими намеками и вымышленными обстоятельствами, что посетителю не оставалось ничего иного, как выдумать причину, не позволяющую сидеть дольше. Сам он тоже не посещал никого…»</a:t>
            </a:r>
            <a:br>
              <a:rPr lang="ru-RU" sz="3200" cap="none" smtClean="0">
                <a:effectLst/>
              </a:rPr>
            </a:br>
            <a:r>
              <a:rPr lang="ru-RU" sz="3200" cap="none" smtClean="0">
                <a:effectLst/>
              </a:rPr>
              <a:t/>
            </a:r>
            <a:br>
              <a:rPr lang="ru-RU" sz="3200" cap="none" smtClean="0">
                <a:effectLst/>
              </a:rPr>
            </a:br>
            <a:endParaRPr lang="ru-RU" sz="3200" cap="none" smtClean="0">
              <a:effectLst/>
            </a:endParaRPr>
          </a:p>
        </p:txBody>
      </p:sp>
      <p:pic>
        <p:nvPicPr>
          <p:cNvPr id="36870" name="Picture 6" descr="лонгрен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4292600"/>
            <a:ext cx="2143125" cy="1990725"/>
          </a:xfrm>
          <a:prstGeom prst="rect">
            <a:avLst/>
          </a:prstGeom>
          <a:noFill/>
        </p:spPr>
      </p:pic>
      <p:sp>
        <p:nvSpPr>
          <p:cNvPr id="36871" name="Rectangle 7"/>
          <p:cNvSpPr>
            <a:spLocks noChangeArrowheads="1"/>
          </p:cNvSpPr>
          <p:nvPr/>
        </p:nvSpPr>
        <p:spPr bwMode="auto">
          <a:xfrm>
            <a:off x="1187450" y="5300663"/>
            <a:ext cx="73993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solidFill>
                  <a:schemeClr val="tx2"/>
                </a:solidFill>
              </a:rPr>
              <a:t>Лонгрен, отец Ассоль, «Алые паруса»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Другая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FFF98D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FFF98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186</TotalTime>
  <Words>770</Words>
  <Application>Microsoft Office PowerPoint</Application>
  <PresentationFormat>Экран (4:3)</PresentationFormat>
  <Paragraphs>48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Franklin Gothic Book</vt:lpstr>
      <vt:lpstr>Arial</vt:lpstr>
      <vt:lpstr>Franklin Gothic Medium</vt:lpstr>
      <vt:lpstr>Wingdings 2</vt:lpstr>
      <vt:lpstr>Calibri</vt:lpstr>
      <vt:lpstr>Трек</vt:lpstr>
      <vt:lpstr>Из стихотворения В. Саянова</vt:lpstr>
      <vt:lpstr>Слайд 2</vt:lpstr>
      <vt:lpstr>Беседа: </vt:lpstr>
      <vt:lpstr>Назовите места, описанные Грином в своих книгах</vt:lpstr>
      <vt:lpstr>«Я утолял жажду движения… прогулками в гавань… Ее мир полон необнаруженного значения, опускающегося с гигантских кранов пирамидами тюков, рассеянного среди матч, стиснутого у набережных железными боками судов, где в глубоких щелях меж тесно сомкнутыми бортами молчаливо, как закрытая книга, лежит в тени зеленая морская вода»  </vt:lpstr>
      <vt:lpstr>«Берег развертывался мрачной перспективой фабричных труб, опоясанных слоями черного дыма. Береговая линия, где угрюмые фасады, акведуки, мосты, краны, цистерны и склады теснились среди рельсовых путей, напоминала затейливый силуэт, - так было здесь все черно от угля и копоти. … У молов… стояли баржи и пароходы, пыля выгружаемым каменным углем »   </vt:lpstr>
      <vt:lpstr>«Это были по большей части двухэтажные каменные постройки, обнесенные навесами веранд и балконов. Они стояли тесно, сияя распахнутыми окнами и дверями. Иногда за углом крыши чернели веера пальм… Изобилие бумажных фонарей всех цветов, форм и рисунков мешало различить подлинные черты города».  </vt:lpstr>
      <vt:lpstr>А теперь проверим вашу наблюдательность. Попробуйте узнать персонажей по описанию и вспомнить, какую роль они играют в книге.</vt:lpstr>
      <vt:lpstr>«Малообщительный по натуре, он после смерти жены стал еще замкнутее и нелюдимее. … Гостей он не выносил, тихо спроваживая их не силой, но такими намеками и вымышленными обстоятельствами, что посетителю не оставалось ничего иного, как выдумать причину, не позволяющую сидеть дольше. Сам он тоже не посещал никого…»  </vt:lpstr>
      <vt:lpstr>«Полудетское, в светлом загаре лицо ее  было подвижно и выразительно; прекрасные, несколько серьезные для ее возраста глаза посматривали с робкой сосредоточенностью глубоких душ. … Остальное неподвластно словам, кроме слова очарование».  </vt:lpstr>
      <vt:lpstr>«…На ней были… простая батистовая шляпа, такая же блузка с матросским воротником и шелковая синяя юбка. … Привлекательное, с твердым выражением лицо девушки, длинные ресницы спокойно-веселых темных глаз заставляли думать по направлению чувств, вызываемых ее внешностью».  </vt:lpstr>
      <vt:lpstr>«Его профиль шел от корней волос откинутым, нервным лбом – почти отвесной линией длинного носа, тоскливой верхней и упрямо выдающейся нижней губой – к тяжелому, круто завернутому подбородку. … Его черные красивые глаза внушительно двигались под изломом низких бровей».   </vt:lpstr>
      <vt:lpstr>«Она была темноволосая, небольшого роста, крепкого, но нервного, трепетного сложения. Когда она улыбалась, походила на снежок в розе. У нее были маленькие загорелые руки и босые тонкие ноги…»  </vt:lpstr>
      <vt:lpstr>Мы рады, что вы знаете тех, кто живет в стране Грина, - людей, умеющих быть счастливыми и делиться счастьем с другими.</vt:lpstr>
      <vt:lpstr>Слайд 15</vt:lpstr>
      <vt:lpstr>Слайд 16</vt:lpstr>
      <vt:lpstr>Отзывы взрослых  о рассказе А.Грина «Гнев отца»  </vt:lpstr>
      <vt:lpstr>Слайд 18</vt:lpstr>
      <vt:lpstr>Перед вами иллюстрации к книге А.Грина «Алые паруса».   Просмотрите их внимательно, попробуйте рассказать о том, какой эпизод изображен на иллюстрации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$e$3ца</dc:creator>
  <cp:lastModifiedBy>TMD User</cp:lastModifiedBy>
  <cp:revision>7</cp:revision>
  <dcterms:created xsi:type="dcterms:W3CDTF">2010-03-19T05:12:35Z</dcterms:created>
  <dcterms:modified xsi:type="dcterms:W3CDTF">2010-03-28T06:03:14Z</dcterms:modified>
</cp:coreProperties>
</file>