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61" r:id="rId3"/>
    <p:sldId id="262" r:id="rId4"/>
    <p:sldId id="263" r:id="rId5"/>
    <p:sldId id="295" r:id="rId6"/>
    <p:sldId id="333" r:id="rId7"/>
    <p:sldId id="334" r:id="rId8"/>
    <p:sldId id="335" r:id="rId9"/>
    <p:sldId id="326" r:id="rId10"/>
    <p:sldId id="327" r:id="rId11"/>
    <p:sldId id="336" r:id="rId12"/>
    <p:sldId id="328" r:id="rId13"/>
    <p:sldId id="329" r:id="rId14"/>
    <p:sldId id="330" r:id="rId15"/>
    <p:sldId id="297" r:id="rId16"/>
    <p:sldId id="299" r:id="rId17"/>
    <p:sldId id="301" r:id="rId18"/>
    <p:sldId id="311" r:id="rId19"/>
    <p:sldId id="305" r:id="rId20"/>
    <p:sldId id="325" r:id="rId21"/>
    <p:sldId id="317" r:id="rId22"/>
    <p:sldId id="33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0033CC"/>
    <a:srgbClr val="FF6600"/>
    <a:srgbClr val="990099"/>
    <a:srgbClr val="FF0066"/>
    <a:srgbClr val="CCFFFF"/>
    <a:srgbClr val="00CC00"/>
    <a:srgbClr val="FF33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75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7722-C133-4391-95C8-BE672BF1EEB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B8635-A82F-49AB-93CC-1E9CB83F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Дата 2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AC35432-8D07-4C98-A9A9-8C15058B54A8}" type="datetime1">
              <a:rPr lang="ru-RU" sz="12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Tahoma" pitchFamily="34" charset="0"/>
              </a:rPr>
              <a:pPr algn="r"/>
              <a:t>02.02.2015</a:t>
            </a:fld>
            <a:endParaRPr lang="ru-RU" sz="1200">
              <a:solidFill>
                <a:srgbClr val="000000"/>
              </a:solidFill>
              <a:latin typeface="Calibri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4198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21B2C8"/>
          </a:solidFill>
          <a:ln w="25557">
            <a:solidFill>
              <a:srgbClr val="158292"/>
            </a:solidFill>
          </a:ln>
        </p:spPr>
      </p:sp>
      <p:sp>
        <p:nvSpPr>
          <p:cNvPr id="41988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7AC7-0CC9-4EF7-9D73-FEF324F932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42D8-35AE-49E2-8FBD-95890FE7C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7AC7-0CC9-4EF7-9D73-FEF324F932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42D8-35AE-49E2-8FBD-95890FE7C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7AC7-0CC9-4EF7-9D73-FEF324F932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42D8-35AE-49E2-8FBD-95890FE7C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title" idx="4294967295"/>
          </p:nvPr>
        </p:nvSpPr>
        <p:spPr>
          <a:xfrm>
            <a:off x="457200" y="1934998"/>
            <a:ext cx="8229600" cy="4389476"/>
          </a:xfrm>
        </p:spPr>
        <p:txBody>
          <a:bodyPr lIns="91440" rIns="91440" bIns="45720" anchor="t"/>
          <a:lstStyle>
            <a:lvl1pPr marL="272884" indent="-272884">
              <a:spcBef>
                <a:spcPts val="600"/>
              </a:spcBef>
              <a:buClr>
                <a:srgbClr val="1A695C"/>
              </a:buClr>
              <a:buSzPct val="95000"/>
              <a:buFont typeface="Wingdings 2" pitchFamily="18"/>
              <a:buChar char=""/>
              <a:defRPr sz="2600">
                <a:solidFill>
                  <a:srgbClr val="299D8A"/>
                </a:solidFill>
                <a:latin typeface="Constantia" pitchFamily="18"/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7" name="Объект 6"/>
          <p:cNvSpPr txBox="1">
            <a:spLocks noGrp="1"/>
          </p:cNvSpPr>
          <p:nvPr>
            <p:ph idx="1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Дата 9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FF63A-517D-4874-9415-EC5712A7D378}" type="datetime1">
              <a:rPr/>
              <a:pPr>
                <a:defRPr/>
              </a:pPr>
              <a:t>16.07.2013</a:t>
            </a:fld>
            <a:endParaRPr/>
          </a:p>
        </p:txBody>
      </p:sp>
      <p:sp>
        <p:nvSpPr>
          <p:cNvPr id="6" name="Нижний колонтитул 21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Номер слайда 1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A967A-3D53-4585-A835-344B7A1BAE1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strips dir="ru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7AC7-0CC9-4EF7-9D73-FEF324F932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42D8-35AE-49E2-8FBD-95890FE7C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7AC7-0CC9-4EF7-9D73-FEF324F932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42D8-35AE-49E2-8FBD-95890FE7C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7AC7-0CC9-4EF7-9D73-FEF324F932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42D8-35AE-49E2-8FBD-95890FE7C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7AC7-0CC9-4EF7-9D73-FEF324F932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42D8-35AE-49E2-8FBD-95890FE7C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7AC7-0CC9-4EF7-9D73-FEF324F932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42D8-35AE-49E2-8FBD-95890FE7C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7AC7-0CC9-4EF7-9D73-FEF324F932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42D8-35AE-49E2-8FBD-95890FE7C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7AC7-0CC9-4EF7-9D73-FEF324F932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42D8-35AE-49E2-8FBD-95890FE7C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7AC7-0CC9-4EF7-9D73-FEF324F932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42D8-35AE-49E2-8FBD-95890FE7C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C7AC7-0CC9-4EF7-9D73-FEF324F932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C42D8-35AE-49E2-8FBD-95890FE7C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unforkids.ru/pictures/school24/school2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F:\КЛАСС\IMG_07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357562"/>
            <a:ext cx="4929222" cy="328614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87624" y="6093296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357166"/>
            <a:ext cx="4857768" cy="280076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</a:t>
            </a:r>
            <a:b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проект</a:t>
            </a:r>
            <a:b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«Х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всё</a:t>
            </a:r>
            <a: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ru-RU" sz="4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00439"/>
            <a:ext cx="3071834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Барсукова Т. Н.,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методист БОУ г. Омска «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ЦТРиГО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«Перспектива»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64294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Сочинение сказок по серии картинок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395536" y="4581129"/>
            <a:ext cx="7462589" cy="2062560"/>
          </a:xfrm>
        </p:spPr>
        <p:txBody>
          <a:bodyPr>
            <a:no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400" dirty="0" smtClean="0"/>
              <a:t>       Играя с этой книгой разными способами, мы придумываем множество сказок. Рассматривая рисунок, мы обращаем внимание – что же на нем изображено? кого ты здесь увидишь? что они делают? где находятся?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12292" name="Picture 4" descr="C:\Users\Дет.сад\Desktop\ФОТО ЛЕНА\DSC01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435768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Users\Дет.сад\Desktop\ФОТО ЛЕНА\DSC01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071563"/>
            <a:ext cx="4143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85750"/>
            <a:ext cx="30670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714625"/>
            <a:ext cx="2570162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" y="571500"/>
            <a:ext cx="4500563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Наш семейный герб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3286125" y="4000500"/>
            <a:ext cx="5715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>
                <a:latin typeface="Franklin Gothic Book"/>
              </a:rPr>
              <a:t>Выполнил                                                                                        Арсеньев  Степан                                                                                       Подготовительная логопедическая группа</a:t>
            </a:r>
          </a:p>
          <a:p>
            <a:pPr lvl="1"/>
            <a:r>
              <a:rPr lang="ru-RU">
                <a:latin typeface="Franklin Gothic Book"/>
              </a:rPr>
              <a:t>БДОУ «Детский сад №207                                                                                       комбинированного вида»                                                                                       Руководители                                                                                        Гринченко Елена Николаевна                                                                                       воспитатель                                                                                       Польских Светлана Александровна                                                                                       учитель-логопед</a:t>
            </a:r>
          </a:p>
          <a:p>
            <a:endParaRPr lang="ru-RU">
              <a:latin typeface="Franklin Gothic Book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79512" y="1124744"/>
            <a:ext cx="8712968" cy="50061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«Театр кукол «Арлекин» - достопримечательность города Омска»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Кузнецов Артём, </a:t>
            </a:r>
            <a:r>
              <a:rPr lang="ru-RU" sz="4400" dirty="0" smtClean="0">
                <a:solidFill>
                  <a:srgbClr val="002060"/>
                </a:solidFill>
              </a:rPr>
              <a:t>воспитанник БДОУ г. Омска «Детский сад </a:t>
            </a:r>
            <a:r>
              <a:rPr lang="ru-RU" sz="4400" dirty="0" err="1" smtClean="0">
                <a:solidFill>
                  <a:srgbClr val="002060"/>
                </a:solidFill>
              </a:rPr>
              <a:t>общеразвивающего</a:t>
            </a:r>
            <a:r>
              <a:rPr lang="ru-RU" sz="4400" dirty="0" smtClean="0">
                <a:solidFill>
                  <a:srgbClr val="002060"/>
                </a:solidFill>
              </a:rPr>
              <a:t> вида № 293»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Подумать самостоятельно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do.gendocs.ru/pars_docs/tw_refs/198/197318/197318_html_m3c65289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1057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7640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57200" y="1422594"/>
            <a:ext cx="2743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живу на улице Петра Ильичева. Рядом со мной есть театр кукол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Арлекин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2209800"/>
            <a:ext cx="2971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Там люди смотрят спектакли: и взрослые, и дети. Но спектаклей больше для детей. А актеры показывают спектакли с помощью кукол.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5562600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Информации недостаточно о выбранном объекте. Будем искать!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o.gendocs.ru/pars_docs/tw_refs/198/197318/197318_html_m2260c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33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191000"/>
            <a:ext cx="3302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ПК\Desktop\фото для проекта\IMG_38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27660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C:\Users\ПК\Desktop\фото для проекта\DSC09339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6764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160020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хотел бы показать сказку «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Бременские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музыканты»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Портфолио исследовательского проекта\Фото конференции\ФОТО Конференция\DSCN7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Портфолио исследовательского проекта\Фото конференции\ФОТО Конференция\DSCN7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Портфолио исследовательского проекта\Фото конференции\ФОТО Конференция\DSCN7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792" y="466344"/>
            <a:ext cx="7900416" cy="5925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132856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«Мой хореографический словарь»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Григорьева Анастасия, </a:t>
            </a:r>
            <a:r>
              <a:rPr lang="ru-RU" sz="4400" dirty="0" smtClean="0">
                <a:solidFill>
                  <a:srgbClr val="002060"/>
                </a:solidFill>
              </a:rPr>
              <a:t>ученица БОУ г. Омска «Гимназия № 19»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395537" y="285750"/>
            <a:ext cx="8748464" cy="1577975"/>
            <a:chOff x="395605" y="285841"/>
            <a:chExt cx="8748395" cy="1578236"/>
          </a:xfrm>
        </p:grpSpPr>
        <p:sp>
          <p:nvSpPr>
            <p:cNvPr id="3" name="Скругленный прямоугольник 4"/>
            <p:cNvSpPr/>
            <p:nvPr/>
          </p:nvSpPr>
          <p:spPr>
            <a:xfrm>
              <a:off x="654116" y="285841"/>
              <a:ext cx="8215248" cy="1578236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gradFill>
              <a:gsLst>
                <a:gs pos="0">
                  <a:srgbClr val="1BA890"/>
                </a:gs>
                <a:gs pos="100000">
                  <a:srgbClr val="27DBBD"/>
                </a:gs>
              </a:gsLst>
              <a:lin ang="16200000"/>
            </a:gradFill>
            <a:ln>
              <a:noFill/>
              <a:prstDash val="solid"/>
            </a:ln>
            <a:effectLst>
              <a:outerShdw dist="23042" dir="5400000" algn="tl">
                <a:srgbClr val="000000">
                  <a:alpha val="35000"/>
                </a:srgbClr>
              </a:outerShdw>
            </a:effectLst>
          </p:spPr>
          <p:txBody>
            <a:bodyPr lIns="90004" tIns="44997" rIns="90004" bIns="44997" compatLnSpc="0"/>
            <a:lstStyle/>
            <a:p>
              <a:pPr defTabSz="914400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Скругленный прямоугольник 4"/>
            <p:cNvSpPr/>
            <p:nvPr/>
          </p:nvSpPr>
          <p:spPr>
            <a:xfrm>
              <a:off x="395605" y="428740"/>
              <a:ext cx="8748395" cy="1424224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lIns="182880" tIns="182880" rIns="182880" bIns="182880" anchor="ctr" anchorCtr="1" compatLnSpc="0"/>
            <a:lstStyle/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20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800" b="1" kern="0" dirty="0">
                  <a:solidFill>
                    <a:srgbClr val="040E0C"/>
                  </a:solidFill>
                  <a:latin typeface="Constantia" pitchFamily="18"/>
                  <a:ea typeface="Microsoft YaHei" pitchFamily="2"/>
                  <a:cs typeface="Mangal" pitchFamily="2"/>
                </a:rPr>
                <a:t>Творческий продукт:</a:t>
              </a:r>
            </a:p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800" b="1" kern="0" dirty="0">
                  <a:solidFill>
                    <a:srgbClr val="040E0C"/>
                  </a:solidFill>
                  <a:latin typeface="Constantia" pitchFamily="18"/>
                  <a:ea typeface="Microsoft YaHei" pitchFamily="2"/>
                  <a:cs typeface="Mangal" pitchFamily="2"/>
                </a:rPr>
                <a:t>пособие для учащихся начальной школы</a:t>
              </a:r>
            </a:p>
          </p:txBody>
        </p:sp>
      </p:grpSp>
      <p:sp>
        <p:nvSpPr>
          <p:cNvPr id="5" name="Прямоугольник 11"/>
          <p:cNvSpPr/>
          <p:nvPr/>
        </p:nvSpPr>
        <p:spPr>
          <a:xfrm>
            <a:off x="714375" y="2214563"/>
            <a:ext cx="7929563" cy="4214812"/>
          </a:xfrm>
          <a:prstGeom prst="rect">
            <a:avLst/>
          </a:prstGeom>
          <a:gradFill>
            <a:gsLst>
              <a:gs pos="0">
                <a:srgbClr val="0391A7"/>
              </a:gs>
              <a:gs pos="100000">
                <a:srgbClr val="07BEDA"/>
              </a:gs>
            </a:gsLst>
            <a:lin ang="16200000"/>
          </a:gradFill>
          <a:ln w="57241">
            <a:solidFill>
              <a:srgbClr val="0070C0"/>
            </a:solidFill>
            <a:prstDash val="solid"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/>
            <a:endParaRPr lang="ru-RU" sz="1000" dirty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1000" dirty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000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</a:t>
            </a:r>
          </a:p>
          <a:p>
            <a:pPr algn="ctr"/>
            <a:endParaRPr lang="ru-RU" sz="1000" dirty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1000" dirty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1000" dirty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1000" dirty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Автор:    Григорьева Анастасия,  БОУ  «Гимназия № 19», 4 класс</a:t>
            </a:r>
          </a:p>
          <a:p>
            <a:pPr hangingPunct="0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Руководитель:  </a:t>
            </a:r>
            <a:r>
              <a:rPr lang="ru-RU" sz="2000" b="1" dirty="0" err="1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Гришмановская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 Лариса Васильевна</a:t>
            </a:r>
          </a:p>
          <a:p>
            <a:pPr hangingPunct="0"/>
            <a:endParaRPr lang="ru-RU" sz="2000" dirty="0" smtClean="0">
              <a:solidFill>
                <a:srgbClr val="002060"/>
              </a:solidFill>
              <a:latin typeface="Constantia" pitchFamily="18" charset="0"/>
              <a:ea typeface="Microsoft YaHei" pitchFamily="34" charset="-122"/>
            </a:endParaRPr>
          </a:p>
          <a:p>
            <a:pPr algn="ctr"/>
            <a:endParaRPr lang="ru-RU" sz="1000" dirty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Constantia" pitchFamily="18" charset="0"/>
              <a:ea typeface="Microsoft YaHei" pitchFamily="34" charset="-122"/>
            </a:endParaRPr>
          </a:p>
        </p:txBody>
      </p:sp>
      <p:sp>
        <p:nvSpPr>
          <p:cNvPr id="6" name="Схема 12"/>
          <p:cNvSpPr/>
          <p:nvPr/>
        </p:nvSpPr>
        <p:spPr>
          <a:xfrm>
            <a:off x="1928813" y="2370138"/>
            <a:ext cx="5786437" cy="4921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86478"/>
              <a:gd name="f7" fmla="val 492675"/>
              <a:gd name="f8" fmla="val 82114"/>
              <a:gd name="f9" fmla="val 36764"/>
              <a:gd name="f10" fmla="val 5704364"/>
              <a:gd name="f11" fmla="val 5749714"/>
              <a:gd name="f12" fmla="val 410561"/>
              <a:gd name="f13" fmla="val 455911"/>
              <a:gd name="f14" fmla="+- 0 0 0"/>
              <a:gd name="f15" fmla="*/ f3 1 5786478"/>
              <a:gd name="f16" fmla="*/ f4 1 492675"/>
              <a:gd name="f17" fmla="+- f7 0 f5"/>
              <a:gd name="f18" fmla="+- f6 0 f5"/>
              <a:gd name="f19" fmla="*/ f14 f0 1"/>
              <a:gd name="f20" fmla="*/ f18 1 5786478"/>
              <a:gd name="f21" fmla="*/ f17 1 492675"/>
              <a:gd name="f22" fmla="*/ 0 f18 1"/>
              <a:gd name="f23" fmla="*/ 82114 f17 1"/>
              <a:gd name="f24" fmla="*/ 82114 f18 1"/>
              <a:gd name="f25" fmla="*/ 0 f17 1"/>
              <a:gd name="f26" fmla="*/ 5704364 f18 1"/>
              <a:gd name="f27" fmla="*/ 5786478 f18 1"/>
              <a:gd name="f28" fmla="*/ 410561 f17 1"/>
              <a:gd name="f29" fmla="*/ 492675 f17 1"/>
              <a:gd name="f30" fmla="*/ f19 1 f2"/>
              <a:gd name="f31" fmla="*/ f22 1 5786478"/>
              <a:gd name="f32" fmla="*/ f23 1 492675"/>
              <a:gd name="f33" fmla="*/ f24 1 5786478"/>
              <a:gd name="f34" fmla="*/ f25 1 492675"/>
              <a:gd name="f35" fmla="*/ f26 1 5786478"/>
              <a:gd name="f36" fmla="*/ f27 1 5786478"/>
              <a:gd name="f37" fmla="*/ f28 1 492675"/>
              <a:gd name="f38" fmla="*/ f29 1 492675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5786478" h="492675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gradFill>
            <a:gsLst>
              <a:gs pos="0">
                <a:srgbClr val="0391A7"/>
              </a:gs>
              <a:gs pos="100000">
                <a:srgbClr val="07BEDA"/>
              </a:gs>
            </a:gsLst>
            <a:lin ang="16200000"/>
          </a:gradFill>
          <a:ln>
            <a:noFill/>
            <a:prstDash val="solid"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lIns="92518" tIns="92518" rIns="92518" bIns="92518" anchor="ctr" anchorCtr="1" compatLnSpc="0"/>
          <a:lstStyle/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>
                <a:solidFill>
                  <a:srgbClr val="002060"/>
                </a:solidFill>
                <a:latin typeface="Constantia" pitchFamily="18"/>
                <a:ea typeface="Microsoft YaHei" pitchFamily="2"/>
                <a:cs typeface="Mangal" pitchFamily="2"/>
              </a:rPr>
              <a:t>Мой хореографический словарь</a:t>
            </a:r>
          </a:p>
        </p:txBody>
      </p:sp>
      <p:pic>
        <p:nvPicPr>
          <p:cNvPr id="7" name="Рисунок 13" descr="D:\фото\на презент по хореог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75856" y="3212976"/>
            <a:ext cx="2787600" cy="2031430"/>
          </a:xfrm>
          <a:prstGeom prst="rect">
            <a:avLst/>
          </a:prstGeom>
          <a:solidFill>
            <a:srgbClr val="EDEDED"/>
          </a:solidFill>
          <a:ln w="88916">
            <a:solidFill>
              <a:srgbClr val="0070C0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unforkids.ru/pictures/school24/school2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357299"/>
            <a:ext cx="7215238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Аудитория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Старшие дошкольники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младшие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школьники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воспитатели, </a:t>
            </a:r>
            <a: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учителя </a:t>
            </a:r>
          </a:p>
          <a:p>
            <a:pPr algn="ctr"/>
            <a: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педагоги, реализующие </a:t>
            </a:r>
            <a:r>
              <a:rPr lang="ru-RU" sz="28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предшкольное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образование в условиях общеобразовательных учреждений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педагоги дополнительного образования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endParaRPr lang="ru-RU" sz="2800" b="1" i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794" r="16573" b="13920"/>
          <a:stretch>
            <a:fillRect/>
          </a:stretch>
        </p:blipFill>
        <p:spPr bwMode="auto">
          <a:xfrm>
            <a:off x="642910" y="642918"/>
            <a:ext cx="7818093" cy="585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Портфолио исследовательского проекта\Выступление ДОКИ\DSCN2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unforkids.ru/pictures/school24/school2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016" y="0"/>
            <a:ext cx="928801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1357298"/>
            <a:ext cx="7000924" cy="526297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1.Рост профессионального мастерства педагогов в организации ИД 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увеличение количества учителей, применяющих современные образовательные технологии  для успешной организации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ИД и ПД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детей;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обобщение опыта работы  педагогов по проблематике проекта.</a:t>
            </a:r>
          </a:p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2. Качество исследовательских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работ и проектов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3. Позитивная оценка результатов работы над проектом педагогов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городского методического объединения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экспертов извне.  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4. Качественная организация и проведение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конкурса.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500042"/>
            <a:ext cx="550071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проекта</a:t>
            </a:r>
            <a:endParaRPr lang="ru-RU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unforkids.ru/pictures/school24/school2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43042" y="1857364"/>
            <a:ext cx="6572296" cy="397031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563" lvl="0" indent="-182563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524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профессиональной компетентности педагогов в процессе организации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исследовательской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проектной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 старших дошкольников  и младших школьников </a:t>
            </a: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524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интеллектуально-творческого потенциала личности ребёнка старшего дошкольного и младшего школьного возраста.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7422" y="857232"/>
            <a:ext cx="4896544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Цели проекта</a:t>
            </a:r>
            <a:endParaRPr lang="ru-RU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unforkids.ru/pictures/school24/school2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242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1235226">
            <a:off x="2759559" y="1135734"/>
            <a:ext cx="495727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развивать проектно-    исследовательскую               компетентность педагогов;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проследить преемственность  в   организации П и ИД в  ДОУ и  НШ;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способствовать активизации познавательного интереса детей;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стимулировать развитие творческих способностей детей;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расширять их кругозор в различных  областях науки, техники и искусства;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прививать навыки самостоятельной  ИД.</a:t>
            </a:r>
            <a:endParaRPr lang="ru-RU" sz="20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246082">
            <a:off x="2245380" y="807998"/>
            <a:ext cx="386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85728"/>
            <a:ext cx="80318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66"/>
                </a:solidFill>
                <a:latin typeface="Arial Black" pitchFamily="34" charset="0"/>
              </a:rPr>
              <a:t>Открытый </a:t>
            </a:r>
            <a:r>
              <a:rPr lang="ru-RU" sz="4400" b="1" dirty="0" smtClean="0">
                <a:solidFill>
                  <a:srgbClr val="00CC00"/>
                </a:solidFill>
                <a:latin typeface="Arial Black" pitchFamily="34" charset="0"/>
              </a:rPr>
              <a:t>интеллектуально – </a:t>
            </a:r>
            <a:r>
              <a:rPr lang="ru-RU" sz="4400" b="1" dirty="0" smtClean="0">
                <a:solidFill>
                  <a:srgbClr val="990099"/>
                </a:solidFill>
                <a:latin typeface="Arial Black" pitchFamily="34" charset="0"/>
              </a:rPr>
              <a:t>творческий</a:t>
            </a:r>
            <a:r>
              <a:rPr lang="ru-RU" sz="4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latin typeface="Arial Black" pitchFamily="34" charset="0"/>
              </a:rPr>
              <a:t>конкурс</a:t>
            </a:r>
            <a:r>
              <a:rPr lang="ru-RU" sz="4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«</a:t>
            </a:r>
            <a:r>
              <a:rPr lang="ru-RU" sz="4400" b="1" dirty="0" err="1" smtClean="0">
                <a:solidFill>
                  <a:srgbClr val="FF0000"/>
                </a:solidFill>
                <a:latin typeface="Arial Black" pitchFamily="34" charset="0"/>
              </a:rPr>
              <a:t>ЛюбоЗнайка</a:t>
            </a: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G:\Любознайка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214686"/>
            <a:ext cx="3500462" cy="3284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102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</a:rPr>
              <a:t>Заочный этап</a:t>
            </a:r>
          </a:p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Arial Black" pitchFamily="34" charset="0"/>
              </a:rPr>
              <a:t>открытого </a:t>
            </a:r>
            <a:r>
              <a:rPr lang="ru-RU" sz="2400" b="1" dirty="0" smtClean="0">
                <a:solidFill>
                  <a:srgbClr val="00CC00"/>
                </a:solidFill>
                <a:latin typeface="Arial Black" pitchFamily="34" charset="0"/>
              </a:rPr>
              <a:t>интеллектуально – </a:t>
            </a:r>
            <a:r>
              <a:rPr lang="ru-RU" sz="2400" b="1" dirty="0" smtClean="0">
                <a:solidFill>
                  <a:srgbClr val="990099"/>
                </a:solidFill>
                <a:latin typeface="Arial Black" pitchFamily="34" charset="0"/>
              </a:rPr>
              <a:t>творческого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</a:rPr>
              <a:t>конкурса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  <a:latin typeface="Arial Black" pitchFamily="34" charset="0"/>
              </a:rPr>
              <a:t>ЛюбоЗнайка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</a:p>
          <a:p>
            <a:pPr lvl="0" algn="ctr"/>
            <a:r>
              <a:rPr lang="ru-RU" sz="2400" b="1" dirty="0" smtClean="0">
                <a:solidFill>
                  <a:srgbClr val="0033CC"/>
                </a:solidFill>
                <a:latin typeface="Arial Black" pitchFamily="34" charset="0"/>
                <a:cs typeface="Arial" pitchFamily="34" charset="0"/>
              </a:rPr>
              <a:t>Жюри определяет участников второго (очного) этапа конкурса по критериям: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культура оформления исследования или проекта: титульный лист, оглавление, структура работы, библиографический список источников, приложение;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актуальность и обоснованность темы;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наличие цели и задач исследования, соответствие содержания проекта теме, целям, задачам и выводам;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логика исследования, сопровождение проекта наблюдениями, опытами, экспериментами;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наличие выводов по итогам наблюдений и  определение дальнейших перспектив, практическая значимость работы.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sz="1050" b="1" dirty="0" smtClean="0">
              <a:solidFill>
                <a:srgbClr val="002060"/>
              </a:solidFill>
            </a:endParaRPr>
          </a:p>
          <a:p>
            <a:pPr algn="ctr"/>
            <a:endParaRPr lang="ru-RU" sz="1050" b="1" dirty="0" smtClean="0">
              <a:solidFill>
                <a:srgbClr val="002060"/>
              </a:solidFill>
            </a:endParaRPr>
          </a:p>
          <a:p>
            <a:pPr algn="ctr"/>
            <a:endParaRPr lang="ru-RU" sz="1050" b="1" dirty="0" smtClean="0">
              <a:solidFill>
                <a:srgbClr val="002060"/>
              </a:solidFill>
            </a:endParaRPr>
          </a:p>
          <a:p>
            <a:pPr algn="ctr"/>
            <a:endParaRPr lang="ru-RU" sz="1050" b="1" dirty="0" smtClean="0">
              <a:solidFill>
                <a:srgbClr val="002060"/>
              </a:solidFill>
            </a:endParaRPr>
          </a:p>
          <a:p>
            <a:pPr algn="ctr"/>
            <a:endParaRPr lang="ru-RU" sz="105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71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</a:rPr>
              <a:t>Заочный этап</a:t>
            </a:r>
          </a:p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Arial Black" pitchFamily="34" charset="0"/>
              </a:rPr>
              <a:t>открытого </a:t>
            </a:r>
            <a:r>
              <a:rPr lang="ru-RU" sz="2400" b="1" dirty="0" smtClean="0">
                <a:solidFill>
                  <a:srgbClr val="00CC00"/>
                </a:solidFill>
                <a:latin typeface="Arial Black" pitchFamily="34" charset="0"/>
              </a:rPr>
              <a:t>интеллектуально – </a:t>
            </a:r>
            <a:r>
              <a:rPr lang="ru-RU" sz="2400" b="1" dirty="0" smtClean="0">
                <a:solidFill>
                  <a:srgbClr val="990099"/>
                </a:solidFill>
                <a:latin typeface="Arial Black" pitchFamily="34" charset="0"/>
              </a:rPr>
              <a:t>творческого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</a:rPr>
              <a:t>конкурса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  <a:latin typeface="Arial Black" pitchFamily="34" charset="0"/>
              </a:rPr>
              <a:t>ЛюбоЗнайка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</a:p>
          <a:p>
            <a:pPr lvl="0"/>
            <a:endParaRPr lang="ru-RU" sz="2400" b="1" dirty="0" smtClean="0">
              <a:solidFill>
                <a:srgbClr val="0033CC"/>
              </a:solidFill>
              <a:latin typeface="Arial Black" pitchFamily="34" charset="0"/>
              <a:cs typeface="Arial" pitchFamily="34" charset="0"/>
            </a:endParaRPr>
          </a:p>
          <a:p>
            <a:pPr lvl="0" algn="ctr"/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Жюри</a:t>
            </a:r>
            <a:r>
              <a:rPr lang="ru-RU" sz="2800" b="1" dirty="0" smtClean="0">
                <a:solidFill>
                  <a:srgbClr val="0033CC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на основе отобранных работ формирует секции по направлениям (филология, естествознание и краеведение, история и краеведение, математика и технические проекты, искусство, творческие проекты и социальные проекты) в соответствии с возрастом детей (секции старших дошкольников (6-7 лет) и учащихся 1-х классов, секции учащихся 2-х и 3-х классов, секции учащихся 4-х классов).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sz="1050" b="1" dirty="0" smtClean="0">
              <a:solidFill>
                <a:srgbClr val="002060"/>
              </a:solidFill>
            </a:endParaRPr>
          </a:p>
          <a:p>
            <a:pPr algn="ctr"/>
            <a:endParaRPr lang="ru-RU" sz="1050" b="1" dirty="0" smtClean="0">
              <a:solidFill>
                <a:srgbClr val="002060"/>
              </a:solidFill>
            </a:endParaRPr>
          </a:p>
          <a:p>
            <a:pPr algn="ctr"/>
            <a:endParaRPr lang="ru-RU" sz="1050" b="1" dirty="0" smtClean="0">
              <a:solidFill>
                <a:srgbClr val="002060"/>
              </a:solidFill>
            </a:endParaRPr>
          </a:p>
          <a:p>
            <a:pPr algn="ctr"/>
            <a:endParaRPr lang="ru-RU" sz="1050" b="1" dirty="0" smtClean="0">
              <a:solidFill>
                <a:srgbClr val="002060"/>
              </a:solidFill>
            </a:endParaRPr>
          </a:p>
          <a:p>
            <a:pPr algn="ctr"/>
            <a:endParaRPr lang="ru-RU" sz="105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471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</a:rPr>
              <a:t>Очный этап</a:t>
            </a:r>
          </a:p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Arial Black" pitchFamily="34" charset="0"/>
              </a:rPr>
              <a:t>открытого </a:t>
            </a:r>
            <a:r>
              <a:rPr lang="ru-RU" sz="2400" b="1" dirty="0" smtClean="0">
                <a:solidFill>
                  <a:srgbClr val="00CC00"/>
                </a:solidFill>
                <a:latin typeface="Arial Black" pitchFamily="34" charset="0"/>
              </a:rPr>
              <a:t>интеллектуально – </a:t>
            </a:r>
            <a:r>
              <a:rPr lang="ru-RU" sz="2400" b="1" dirty="0" smtClean="0">
                <a:solidFill>
                  <a:srgbClr val="990099"/>
                </a:solidFill>
                <a:latin typeface="Arial Black" pitchFamily="34" charset="0"/>
              </a:rPr>
              <a:t>творческого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</a:rPr>
              <a:t>конкурса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  <a:latin typeface="Arial Black" pitchFamily="34" charset="0"/>
              </a:rPr>
              <a:t>ЛюбоЗнайка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</a:p>
          <a:p>
            <a:pPr lvl="0" algn="ctr"/>
            <a:r>
              <a:rPr lang="ru-RU" sz="2400" b="1" dirty="0" smtClean="0">
                <a:solidFill>
                  <a:srgbClr val="0033CC"/>
                </a:solidFill>
                <a:latin typeface="Arial Black" pitchFamily="34" charset="0"/>
                <a:cs typeface="Arial" pitchFamily="34" charset="0"/>
              </a:rPr>
              <a:t>Жюри оценивает участников очного этапа конкурса и заносит результаты в оценочный лист по критериям:</a:t>
            </a:r>
          </a:p>
          <a:p>
            <a:pPr marL="268288" lvl="0" indent="-268288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речевая культура;</a:t>
            </a:r>
          </a:p>
          <a:p>
            <a:pPr marL="268288" lvl="0" indent="-268288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умение выдерживать регламент до 7 минут;</a:t>
            </a:r>
          </a:p>
          <a:p>
            <a:pPr marL="268288" lvl="0" indent="-268288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умение заинтересовать аудиторию,  эмоциональность;</a:t>
            </a:r>
          </a:p>
          <a:p>
            <a:pPr marL="268288" lvl="0" indent="-268288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полнота изложения, умение отвечать на поставленные вопросы;</a:t>
            </a:r>
          </a:p>
          <a:p>
            <a:pPr marL="268288" lvl="0" indent="-268288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умение формулировать собственные вопросы;</a:t>
            </a:r>
          </a:p>
          <a:p>
            <a:pPr marL="268288" lvl="0" indent="-268288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наличие и умелое использование </a:t>
            </a:r>
            <a:r>
              <a:rPr lang="ru-RU" sz="2400" dirty="0" err="1" smtClean="0">
                <a:solidFill>
                  <a:srgbClr val="0070C0"/>
                </a:solidFill>
                <a:latin typeface="Arial Black" pitchFamily="34" charset="0"/>
              </a:rPr>
              <a:t>мультимедийного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, плакатного или выставочного сопровождения.</a:t>
            </a:r>
          </a:p>
          <a:p>
            <a:pPr marL="268288" lvl="0" indent="-268288" algn="ctr"/>
            <a:r>
              <a:rPr lang="ru-RU" sz="2400" b="1" dirty="0" smtClean="0">
                <a:solidFill>
                  <a:srgbClr val="0033CC"/>
                </a:solidFill>
                <a:latin typeface="Arial Black" pitchFamily="34" charset="0"/>
                <a:cs typeface="Arial" pitchFamily="34" charset="0"/>
              </a:rPr>
              <a:t>Жюри определяет призёров и победителей конкурса</a:t>
            </a:r>
            <a:endParaRPr lang="ru-RU" sz="24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268288" lvl="0" indent="-268288"/>
            <a:endParaRPr lang="ru-RU" sz="24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sz="1050" b="1" dirty="0" smtClean="0">
              <a:solidFill>
                <a:srgbClr val="002060"/>
              </a:solidFill>
            </a:endParaRPr>
          </a:p>
          <a:p>
            <a:pPr algn="ctr"/>
            <a:endParaRPr lang="ru-RU" sz="1050" b="1" dirty="0" smtClean="0">
              <a:solidFill>
                <a:srgbClr val="002060"/>
              </a:solidFill>
            </a:endParaRPr>
          </a:p>
          <a:p>
            <a:pPr algn="ctr"/>
            <a:endParaRPr lang="ru-RU" sz="1050" b="1" dirty="0" smtClean="0">
              <a:solidFill>
                <a:srgbClr val="002060"/>
              </a:solidFill>
            </a:endParaRPr>
          </a:p>
          <a:p>
            <a:pPr algn="ctr"/>
            <a:endParaRPr lang="ru-RU" sz="1050" b="1" dirty="0" smtClean="0">
              <a:solidFill>
                <a:srgbClr val="002060"/>
              </a:solidFill>
            </a:endParaRPr>
          </a:p>
          <a:p>
            <a:pPr algn="ctr"/>
            <a:endParaRPr lang="ru-RU" sz="105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51520" y="1222990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«Как сочинить сказку?»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Шнайдер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Анастасия,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Кислицина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Анастасия,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воспитанницы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БДОУ г. Омска «Центр развития ребёнка – детский сад № 23».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633</Words>
  <Application>Microsoft Office PowerPoint</Application>
  <PresentationFormat>Экран (4:3)</PresentationFormat>
  <Paragraphs>108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Сочинение сказок по серии картинок</vt:lpstr>
      <vt:lpstr>Слайд 11</vt:lpstr>
      <vt:lpstr>Слайд 12</vt:lpstr>
      <vt:lpstr>            Подумать самостоятельно</vt:lpstr>
      <vt:lpstr>Эксперимент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241</cp:revision>
  <dcterms:created xsi:type="dcterms:W3CDTF">2012-05-21T20:31:32Z</dcterms:created>
  <dcterms:modified xsi:type="dcterms:W3CDTF">2015-02-02T09:13:54Z</dcterms:modified>
</cp:coreProperties>
</file>