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006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948" y="86767"/>
            <a:ext cx="5768900" cy="1470025"/>
          </a:xfrm>
          <a:custGeom>
            <a:avLst/>
            <a:gdLst>
              <a:gd name="connsiteX0" fmla="*/ 0 w 5400600"/>
              <a:gd name="connsiteY0" fmla="*/ 0 h 1470025"/>
              <a:gd name="connsiteX1" fmla="*/ 5400600 w 5400600"/>
              <a:gd name="connsiteY1" fmla="*/ 0 h 1470025"/>
              <a:gd name="connsiteX2" fmla="*/ 5400600 w 5400600"/>
              <a:gd name="connsiteY2" fmla="*/ 1470025 h 1470025"/>
              <a:gd name="connsiteX3" fmla="*/ 0 w 5400600"/>
              <a:gd name="connsiteY3" fmla="*/ 1470025 h 1470025"/>
              <a:gd name="connsiteX4" fmla="*/ 0 w 5400600"/>
              <a:gd name="connsiteY4" fmla="*/ 0 h 1470025"/>
              <a:gd name="connsiteX0" fmla="*/ 12700 w 5413300"/>
              <a:gd name="connsiteY0" fmla="*/ 0 h 1470025"/>
              <a:gd name="connsiteX1" fmla="*/ 5413300 w 5413300"/>
              <a:gd name="connsiteY1" fmla="*/ 0 h 1470025"/>
              <a:gd name="connsiteX2" fmla="*/ 5413300 w 5413300"/>
              <a:gd name="connsiteY2" fmla="*/ 1470025 h 1470025"/>
              <a:gd name="connsiteX3" fmla="*/ 0 w 5413300"/>
              <a:gd name="connsiteY3" fmla="*/ 1470025 h 1470025"/>
              <a:gd name="connsiteX4" fmla="*/ 12700 w 5413300"/>
              <a:gd name="connsiteY4" fmla="*/ 0 h 1470025"/>
              <a:gd name="connsiteX0" fmla="*/ 0 w 5667300"/>
              <a:gd name="connsiteY0" fmla="*/ 0 h 1470025"/>
              <a:gd name="connsiteX1" fmla="*/ 5667300 w 5667300"/>
              <a:gd name="connsiteY1" fmla="*/ 0 h 1470025"/>
              <a:gd name="connsiteX2" fmla="*/ 5667300 w 5667300"/>
              <a:gd name="connsiteY2" fmla="*/ 1470025 h 1470025"/>
              <a:gd name="connsiteX3" fmla="*/ 254000 w 5667300"/>
              <a:gd name="connsiteY3" fmla="*/ 1470025 h 1470025"/>
              <a:gd name="connsiteX4" fmla="*/ 0 w 5667300"/>
              <a:gd name="connsiteY4" fmla="*/ 0 h 1470025"/>
              <a:gd name="connsiteX0" fmla="*/ 0 w 5743500"/>
              <a:gd name="connsiteY0" fmla="*/ 0 h 1470025"/>
              <a:gd name="connsiteX1" fmla="*/ 5743500 w 5743500"/>
              <a:gd name="connsiteY1" fmla="*/ 12700 h 1470025"/>
              <a:gd name="connsiteX2" fmla="*/ 5667300 w 5743500"/>
              <a:gd name="connsiteY2" fmla="*/ 1470025 h 1470025"/>
              <a:gd name="connsiteX3" fmla="*/ 254000 w 5743500"/>
              <a:gd name="connsiteY3" fmla="*/ 1470025 h 1470025"/>
              <a:gd name="connsiteX4" fmla="*/ 0 w 5743500"/>
              <a:gd name="connsiteY4" fmla="*/ 0 h 1470025"/>
              <a:gd name="connsiteX0" fmla="*/ 0 w 5845100"/>
              <a:gd name="connsiteY0" fmla="*/ 0 h 1470025"/>
              <a:gd name="connsiteX1" fmla="*/ 5743500 w 5845100"/>
              <a:gd name="connsiteY1" fmla="*/ 12700 h 1470025"/>
              <a:gd name="connsiteX2" fmla="*/ 5845100 w 5845100"/>
              <a:gd name="connsiteY2" fmla="*/ 1457325 h 1470025"/>
              <a:gd name="connsiteX3" fmla="*/ 254000 w 5845100"/>
              <a:gd name="connsiteY3" fmla="*/ 1470025 h 1470025"/>
              <a:gd name="connsiteX4" fmla="*/ 0 w 5845100"/>
              <a:gd name="connsiteY4" fmla="*/ 0 h 1470025"/>
              <a:gd name="connsiteX0" fmla="*/ 0 w 5845100"/>
              <a:gd name="connsiteY0" fmla="*/ 0 h 1470025"/>
              <a:gd name="connsiteX1" fmla="*/ 5616500 w 5845100"/>
              <a:gd name="connsiteY1" fmla="*/ 25400 h 1470025"/>
              <a:gd name="connsiteX2" fmla="*/ 5845100 w 5845100"/>
              <a:gd name="connsiteY2" fmla="*/ 1457325 h 1470025"/>
              <a:gd name="connsiteX3" fmla="*/ 254000 w 5845100"/>
              <a:gd name="connsiteY3" fmla="*/ 1470025 h 1470025"/>
              <a:gd name="connsiteX4" fmla="*/ 0 w 5845100"/>
              <a:gd name="connsiteY4" fmla="*/ 0 h 1470025"/>
              <a:gd name="connsiteX0" fmla="*/ 0 w 5807000"/>
              <a:gd name="connsiteY0" fmla="*/ 0 h 1470025"/>
              <a:gd name="connsiteX1" fmla="*/ 5616500 w 5807000"/>
              <a:gd name="connsiteY1" fmla="*/ 25400 h 1470025"/>
              <a:gd name="connsiteX2" fmla="*/ 5807000 w 5807000"/>
              <a:gd name="connsiteY2" fmla="*/ 1457325 h 1470025"/>
              <a:gd name="connsiteX3" fmla="*/ 254000 w 5807000"/>
              <a:gd name="connsiteY3" fmla="*/ 1470025 h 1470025"/>
              <a:gd name="connsiteX4" fmla="*/ 0 w 5807000"/>
              <a:gd name="connsiteY4" fmla="*/ 0 h 1470025"/>
              <a:gd name="connsiteX0" fmla="*/ 0 w 5768900"/>
              <a:gd name="connsiteY0" fmla="*/ 0 h 1470025"/>
              <a:gd name="connsiteX1" fmla="*/ 5616500 w 5768900"/>
              <a:gd name="connsiteY1" fmla="*/ 25400 h 1470025"/>
              <a:gd name="connsiteX2" fmla="*/ 5768900 w 5768900"/>
              <a:gd name="connsiteY2" fmla="*/ 1470025 h 1470025"/>
              <a:gd name="connsiteX3" fmla="*/ 254000 w 5768900"/>
              <a:gd name="connsiteY3" fmla="*/ 1470025 h 1470025"/>
              <a:gd name="connsiteX4" fmla="*/ 0 w 5768900"/>
              <a:gd name="connsiteY4" fmla="*/ 0 h 1470025"/>
              <a:gd name="connsiteX0" fmla="*/ 0 w 5768900"/>
              <a:gd name="connsiteY0" fmla="*/ 0 h 1470025"/>
              <a:gd name="connsiteX1" fmla="*/ 5527600 w 5768900"/>
              <a:gd name="connsiteY1" fmla="*/ 38100 h 1470025"/>
              <a:gd name="connsiteX2" fmla="*/ 5768900 w 5768900"/>
              <a:gd name="connsiteY2" fmla="*/ 1470025 h 1470025"/>
              <a:gd name="connsiteX3" fmla="*/ 254000 w 5768900"/>
              <a:gd name="connsiteY3" fmla="*/ 1470025 h 1470025"/>
              <a:gd name="connsiteX4" fmla="*/ 0 w 5768900"/>
              <a:gd name="connsiteY4" fmla="*/ 0 h 1470025"/>
              <a:gd name="connsiteX0" fmla="*/ 0 w 5768900"/>
              <a:gd name="connsiteY0" fmla="*/ 0 h 1470025"/>
              <a:gd name="connsiteX1" fmla="*/ 5616500 w 5768900"/>
              <a:gd name="connsiteY1" fmla="*/ 25400 h 1470025"/>
              <a:gd name="connsiteX2" fmla="*/ 5768900 w 5768900"/>
              <a:gd name="connsiteY2" fmla="*/ 1470025 h 1470025"/>
              <a:gd name="connsiteX3" fmla="*/ 254000 w 5768900"/>
              <a:gd name="connsiteY3" fmla="*/ 1470025 h 1470025"/>
              <a:gd name="connsiteX4" fmla="*/ 0 w 5768900"/>
              <a:gd name="connsiteY4" fmla="*/ 0 h 1470025"/>
              <a:gd name="connsiteX0" fmla="*/ 0 w 5768900"/>
              <a:gd name="connsiteY0" fmla="*/ 0 h 1470025"/>
              <a:gd name="connsiteX1" fmla="*/ 5514900 w 5768900"/>
              <a:gd name="connsiteY1" fmla="*/ 25400 h 1470025"/>
              <a:gd name="connsiteX2" fmla="*/ 5768900 w 5768900"/>
              <a:gd name="connsiteY2" fmla="*/ 1470025 h 1470025"/>
              <a:gd name="connsiteX3" fmla="*/ 254000 w 5768900"/>
              <a:gd name="connsiteY3" fmla="*/ 1470025 h 1470025"/>
              <a:gd name="connsiteX4" fmla="*/ 0 w 57689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8900" h="1470025">
                <a:moveTo>
                  <a:pt x="0" y="0"/>
                </a:moveTo>
                <a:lnTo>
                  <a:pt x="5514900" y="25400"/>
                </a:lnTo>
                <a:lnTo>
                  <a:pt x="5768900" y="1470025"/>
                </a:lnTo>
                <a:lnTo>
                  <a:pt x="25400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5380" y="1772816"/>
            <a:ext cx="5243612" cy="1608584"/>
          </a:xfrm>
          <a:custGeom>
            <a:avLst/>
            <a:gdLst>
              <a:gd name="connsiteX0" fmla="*/ 0 w 3808512"/>
              <a:gd name="connsiteY0" fmla="*/ 0 h 1608584"/>
              <a:gd name="connsiteX1" fmla="*/ 3808512 w 3808512"/>
              <a:gd name="connsiteY1" fmla="*/ 0 h 1608584"/>
              <a:gd name="connsiteX2" fmla="*/ 3808512 w 3808512"/>
              <a:gd name="connsiteY2" fmla="*/ 1608584 h 1608584"/>
              <a:gd name="connsiteX3" fmla="*/ 0 w 3808512"/>
              <a:gd name="connsiteY3" fmla="*/ 1608584 h 1608584"/>
              <a:gd name="connsiteX4" fmla="*/ 0 w 3808512"/>
              <a:gd name="connsiteY4" fmla="*/ 0 h 1608584"/>
              <a:gd name="connsiteX0" fmla="*/ 0 w 3846612"/>
              <a:gd name="connsiteY0" fmla="*/ 12700 h 1608584"/>
              <a:gd name="connsiteX1" fmla="*/ 3846612 w 3846612"/>
              <a:gd name="connsiteY1" fmla="*/ 0 h 1608584"/>
              <a:gd name="connsiteX2" fmla="*/ 3846612 w 3846612"/>
              <a:gd name="connsiteY2" fmla="*/ 1608584 h 1608584"/>
              <a:gd name="connsiteX3" fmla="*/ 38100 w 3846612"/>
              <a:gd name="connsiteY3" fmla="*/ 1608584 h 1608584"/>
              <a:gd name="connsiteX4" fmla="*/ 0 w 3846612"/>
              <a:gd name="connsiteY4" fmla="*/ 12700 h 1608584"/>
              <a:gd name="connsiteX0" fmla="*/ 0 w 4748312"/>
              <a:gd name="connsiteY0" fmla="*/ 0 h 1608584"/>
              <a:gd name="connsiteX1" fmla="*/ 4748312 w 4748312"/>
              <a:gd name="connsiteY1" fmla="*/ 0 h 1608584"/>
              <a:gd name="connsiteX2" fmla="*/ 4748312 w 4748312"/>
              <a:gd name="connsiteY2" fmla="*/ 1608584 h 1608584"/>
              <a:gd name="connsiteX3" fmla="*/ 939800 w 4748312"/>
              <a:gd name="connsiteY3" fmla="*/ 1608584 h 1608584"/>
              <a:gd name="connsiteX4" fmla="*/ 0 w 4748312"/>
              <a:gd name="connsiteY4" fmla="*/ 0 h 1608584"/>
              <a:gd name="connsiteX0" fmla="*/ 0 w 5307112"/>
              <a:gd name="connsiteY0" fmla="*/ 0 h 1608584"/>
              <a:gd name="connsiteX1" fmla="*/ 5307112 w 5307112"/>
              <a:gd name="connsiteY1" fmla="*/ 12700 h 1608584"/>
              <a:gd name="connsiteX2" fmla="*/ 4748312 w 5307112"/>
              <a:gd name="connsiteY2" fmla="*/ 1608584 h 1608584"/>
              <a:gd name="connsiteX3" fmla="*/ 939800 w 5307112"/>
              <a:gd name="connsiteY3" fmla="*/ 1608584 h 1608584"/>
              <a:gd name="connsiteX4" fmla="*/ 0 w 5307112"/>
              <a:gd name="connsiteY4" fmla="*/ 0 h 1608584"/>
              <a:gd name="connsiteX0" fmla="*/ 0 w 5243612"/>
              <a:gd name="connsiteY0" fmla="*/ 0 h 1608584"/>
              <a:gd name="connsiteX1" fmla="*/ 5243612 w 5243612"/>
              <a:gd name="connsiteY1" fmla="*/ 12700 h 1608584"/>
              <a:gd name="connsiteX2" fmla="*/ 4684812 w 5243612"/>
              <a:gd name="connsiteY2" fmla="*/ 1608584 h 1608584"/>
              <a:gd name="connsiteX3" fmla="*/ 876300 w 5243612"/>
              <a:gd name="connsiteY3" fmla="*/ 1608584 h 1608584"/>
              <a:gd name="connsiteX4" fmla="*/ 0 w 5243612"/>
              <a:gd name="connsiteY4" fmla="*/ 0 h 16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612" h="1608584">
                <a:moveTo>
                  <a:pt x="0" y="0"/>
                </a:moveTo>
                <a:lnTo>
                  <a:pt x="5243612" y="12700"/>
                </a:lnTo>
                <a:lnTo>
                  <a:pt x="4684812" y="1608584"/>
                </a:lnTo>
                <a:lnTo>
                  <a:pt x="876300" y="160858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3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7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3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3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4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3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1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2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7384"/>
            <a:ext cx="9140552" cy="70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1FF9-CBC3-4BD4-83C0-3DD4DB34CE53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ECD0-B612-4F30-B312-D74D123A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57689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Monotype Corsiva" pitchFamily="66" charset="0"/>
              </a:rPr>
              <a:t>Экология</a:t>
            </a:r>
            <a:endParaRPr lang="ru-RU" sz="7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Что такое экология?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i="1" u="sng" dirty="0" smtClean="0"/>
              <a:t>Экология</a:t>
            </a:r>
            <a:r>
              <a:rPr lang="ru-RU" sz="2400" dirty="0" smtClean="0"/>
              <a:t>—наука </a:t>
            </a:r>
            <a:r>
              <a:rPr lang="ru-RU" sz="2400" dirty="0"/>
              <a:t>об отношениях живых организмов и их сообществ между собой и с окружающей средой. </a:t>
            </a:r>
            <a:r>
              <a:rPr lang="ru-RU" sz="2400" dirty="0" smtClean="0"/>
              <a:t>Познание </a:t>
            </a:r>
            <a:r>
              <a:rPr lang="ru-RU" sz="2400" dirty="0"/>
              <a:t>экономики природы, одновременное исследование всех взаимоотношений живого с органическими и неорганическими компонентами окружающей среды. </a:t>
            </a:r>
            <a:r>
              <a:rPr lang="ru-RU" sz="2400" dirty="0" smtClean="0"/>
              <a:t>Биологическая </a:t>
            </a:r>
            <a:r>
              <a:rPr lang="ru-RU" sz="2400" dirty="0"/>
              <a:t>наука, которая исследует структуру и </a:t>
            </a:r>
            <a:r>
              <a:rPr lang="ru-RU" sz="2400" dirty="0" smtClean="0"/>
              <a:t>функционирование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систем </a:t>
            </a:r>
            <a:r>
              <a:rPr lang="ru-RU" sz="2400" dirty="0" err="1"/>
              <a:t>надорганизменного</a:t>
            </a:r>
            <a:r>
              <a:rPr lang="ru-RU" sz="2400" dirty="0"/>
              <a:t> </a:t>
            </a:r>
            <a:r>
              <a:rPr lang="ru-RU" sz="2400" dirty="0" smtClean="0"/>
              <a:t>уровня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/>
              <a:t>(популяции, сообщества, экосистемы)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в </a:t>
            </a:r>
            <a:r>
              <a:rPr lang="ru-RU" sz="2400" dirty="0"/>
              <a:t>пространстве и времени, в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естественных </a:t>
            </a:r>
            <a:r>
              <a:rPr lang="ru-RU" sz="2400" dirty="0"/>
              <a:t>и изменённых человеком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условиях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96847" l="1802" r="97973">
                        <a14:backgroundMark x1="37613" y1="26126" x2="40315" y2="25676"/>
                        <a14:backgroundMark x1="31757" y1="27027" x2="36261" y2="24775"/>
                        <a14:backgroundMark x1="43919" y1="21622" x2="43919" y2="18468"/>
                        <a14:backgroundMark x1="56306" y1="19820" x2="63514" y2="27477"/>
                        <a14:backgroundMark x1="73423" y1="33784" x2="76577" y2="45721"/>
                        <a14:backgroundMark x1="78378" y1="56532" x2="72072" y2="65090"/>
                        <a14:backgroundMark x1="81982" y1="54279" x2="80180" y2="57883"/>
                        <a14:backgroundMark x1="68919" y1="75450" x2="53604" y2="76351"/>
                        <a14:backgroundMark x1="46622" y1="80405" x2="34009" y2="68243"/>
                        <a14:backgroundMark x1="25000" y1="55631" x2="27252" y2="65991"/>
                        <a14:backgroundMark x1="29505" y1="35586" x2="21847" y2="45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17550"/>
            <a:ext cx="3092477" cy="309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000" y1="29167" x2="47667" y2="26225"/>
                        <a14:foregroundMark x1="48667" y1="25980" x2="58000" y2="25490"/>
                        <a14:foregroundMark x1="60000" y1="25735" x2="68667" y2="25735"/>
                        <a14:foregroundMark x1="69667" y1="26471" x2="79667" y2="29167"/>
                        <a14:foregroundMark x1="71333" y1="26225" x2="86333" y2="29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96952"/>
            <a:ext cx="2857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848" y="0"/>
            <a:ext cx="9172848" cy="1628800"/>
          </a:xfrm>
        </p:spPr>
        <p:txBody>
          <a:bodyPr>
            <a:noAutofit/>
          </a:bodyPr>
          <a:lstStyle/>
          <a:p>
            <a:r>
              <a:rPr lang="ru-RU" sz="4000" b="1" i="1" dirty="0"/>
              <a:t>Классическая экология разделяется на три </a:t>
            </a:r>
            <a:r>
              <a:rPr lang="ru-RU" sz="4000" b="1" i="1" dirty="0" smtClean="0"/>
              <a:t>подраздела: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ru-RU" i="1" u="sng" dirty="0"/>
              <a:t>Аутэкология </a:t>
            </a:r>
            <a:r>
              <a:rPr lang="ru-RU" dirty="0" smtClean="0"/>
              <a:t>— </a:t>
            </a:r>
            <a:r>
              <a:rPr lang="ru-RU" dirty="0"/>
              <a:t>раздел науки, изучающий взаимодействие индивидуального организма или вида с окружающей </a:t>
            </a:r>
            <a:r>
              <a:rPr lang="ru-RU" dirty="0" smtClean="0"/>
              <a:t>средой.</a:t>
            </a:r>
          </a:p>
          <a:p>
            <a:r>
              <a:rPr lang="ru-RU" i="1" u="sng" dirty="0" err="1"/>
              <a:t>Демэкология</a:t>
            </a:r>
            <a:r>
              <a:rPr lang="ru-RU" dirty="0"/>
              <a:t> — раздел науки, изучающий взаимодействие популяций особей одного вида </a:t>
            </a:r>
            <a:r>
              <a:rPr lang="ru-RU" dirty="0" smtClean="0"/>
              <a:t>внутри </a:t>
            </a:r>
            <a:r>
              <a:rPr lang="ru-RU" dirty="0"/>
              <a:t>популяции и с окружающей средой</a:t>
            </a:r>
            <a:r>
              <a:rPr lang="ru-RU" dirty="0" smtClean="0"/>
              <a:t>.</a:t>
            </a:r>
          </a:p>
          <a:p>
            <a:r>
              <a:rPr lang="ru-RU" i="1" u="sng" dirty="0"/>
              <a:t>Синэкология</a:t>
            </a:r>
            <a:r>
              <a:rPr lang="ru-RU" dirty="0"/>
              <a:t> — раздел науки, изучающий функционирование сообществ и их взаимодействия с биотическими и абиотическими </a:t>
            </a:r>
            <a:r>
              <a:rPr lang="ru-RU" dirty="0" smtClean="0"/>
              <a:t>факторами.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Аутэкология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u="sng" dirty="0" smtClean="0"/>
              <a:t>Аутэкология</a:t>
            </a:r>
            <a:r>
              <a:rPr lang="ru-RU" i="1" dirty="0" smtClean="0"/>
              <a:t> –</a:t>
            </a:r>
            <a:r>
              <a:rPr lang="ru-RU" dirty="0" smtClean="0"/>
              <a:t> раздел </a:t>
            </a:r>
            <a:r>
              <a:rPr lang="ru-RU" dirty="0"/>
              <a:t>экологии, изучающий взаимоотношения организма с окружающей средой. В отличие от </a:t>
            </a:r>
            <a:r>
              <a:rPr lang="ru-RU" dirty="0" err="1"/>
              <a:t>демэкологии</a:t>
            </a:r>
            <a:r>
              <a:rPr lang="ru-RU" dirty="0"/>
              <a:t> и синэкологии, сосредоточенных на изучении взаимоотношений со средой популяций и экосистем, состоящих из множества организмов, исследует индивидуальные организмы на стыке с физиологией. Данный термин ныне считается устаревшим (</a:t>
            </a:r>
            <a:r>
              <a:rPr lang="ru-RU" dirty="0" err="1"/>
              <a:t>Odum</a:t>
            </a:r>
            <a:r>
              <a:rPr lang="ru-RU" dirty="0"/>
              <a:t>, 1959), а предмет раздела полагают неотличимым от такового </a:t>
            </a:r>
            <a:r>
              <a:rPr lang="ru-RU" dirty="0" err="1"/>
              <a:t>демэкологии</a:t>
            </a:r>
            <a:r>
              <a:rPr lang="ru-RU" dirty="0"/>
              <a:t>. Это связано с тем, что уровнем организации живого, на котором возможно изучение взаимодействия с косной средой, считают популяцию организмов определенного вида. раздел экологии, изучающий влияние факторов окружающей среды на отдельные организмы, популяции и виды (растений, животных, грибов, бактерий).</a:t>
            </a:r>
          </a:p>
        </p:txBody>
      </p:sp>
    </p:spTree>
    <p:extLst>
      <p:ext uri="{BB962C8B-B14F-4D97-AF65-F5344CB8AC3E}">
        <p14:creationId xmlns:p14="http://schemas.microsoft.com/office/powerpoint/2010/main" val="24891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Демэкология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i="1" u="sng" dirty="0" err="1" smtClean="0"/>
              <a:t>Демэкология</a:t>
            </a:r>
            <a:r>
              <a:rPr lang="ru-RU" dirty="0" smtClean="0"/>
              <a:t> – экология </a:t>
            </a:r>
            <a:r>
              <a:rPr lang="ru-RU" dirty="0"/>
              <a:t>популяций — раздел общей экологии, изучающий динамику численности популяций, внутрипопуляционные группировки и их взаимоотношения. В рамках </a:t>
            </a:r>
            <a:r>
              <a:rPr lang="ru-RU" dirty="0" err="1"/>
              <a:t>демэкологии</a:t>
            </a:r>
            <a:r>
              <a:rPr lang="ru-RU" dirty="0"/>
              <a:t> выясняются условия, при которых формируются популяции. </a:t>
            </a:r>
            <a:r>
              <a:rPr lang="ru-RU" dirty="0" err="1"/>
              <a:t>Демэкология</a:t>
            </a:r>
            <a:r>
              <a:rPr lang="ru-RU" dirty="0"/>
              <a:t> описывает колебания численности различных видов под воздействием экологических факторов и устанавливает их причины, рассматривает особь не изолированно, а в составе группы таких же особей, занимающих определённую территорию и относящихся к одному виду.</a:t>
            </a:r>
          </a:p>
        </p:txBody>
      </p:sp>
    </p:spTree>
    <p:extLst>
      <p:ext uri="{BB962C8B-B14F-4D97-AF65-F5344CB8AC3E}">
        <p14:creationId xmlns:p14="http://schemas.microsoft.com/office/powerpoint/2010/main" val="26462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Синэкология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just"/>
            <a:r>
              <a:rPr lang="ru-RU" i="1" u="sng" dirty="0" smtClean="0"/>
              <a:t>Синэкология</a:t>
            </a:r>
            <a:r>
              <a:rPr lang="ru-RU" dirty="0" smtClean="0"/>
              <a:t> </a:t>
            </a:r>
            <a:r>
              <a:rPr lang="ru-RU" dirty="0"/>
              <a:t>— раздел экологии, изучающий взаимоотношения организмов различных видов внутри сообщества организмов. Часто синэкологию рассматривают как науку о жизни биоценозов, то есть многовидовых сообществ животных, растений и микроорганизмов.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31702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Тема817</Template>
  <TotalTime>35</TotalTime>
  <Words>343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Экология</vt:lpstr>
      <vt:lpstr>Что такое экология?</vt:lpstr>
      <vt:lpstr>Классическая экология разделяется на три подраздела:</vt:lpstr>
      <vt:lpstr>Аутэкология</vt:lpstr>
      <vt:lpstr>Демэкология</vt:lpstr>
      <vt:lpstr>Синэкология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Alexandr</dc:creator>
  <cp:lastModifiedBy>Alexandr</cp:lastModifiedBy>
  <cp:revision>4</cp:revision>
  <dcterms:created xsi:type="dcterms:W3CDTF">2011-09-01T10:06:29Z</dcterms:created>
  <dcterms:modified xsi:type="dcterms:W3CDTF">2011-09-01T10:41:35Z</dcterms:modified>
</cp:coreProperties>
</file>