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82" r:id="rId3"/>
    <p:sldId id="283" r:id="rId4"/>
    <p:sldId id="288" r:id="rId5"/>
    <p:sldId id="258" r:id="rId6"/>
    <p:sldId id="284" r:id="rId7"/>
    <p:sldId id="285" r:id="rId8"/>
    <p:sldId id="286" r:id="rId9"/>
    <p:sldId id="287" r:id="rId10"/>
    <p:sldId id="289" r:id="rId11"/>
    <p:sldId id="290" r:id="rId12"/>
    <p:sldId id="298" r:id="rId13"/>
    <p:sldId id="257" r:id="rId14"/>
    <p:sldId id="296" r:id="rId15"/>
    <p:sldId id="299" r:id="rId16"/>
    <p:sldId id="300" r:id="rId17"/>
    <p:sldId id="309" r:id="rId18"/>
    <p:sldId id="262" r:id="rId19"/>
    <p:sldId id="301" r:id="rId20"/>
    <p:sldId id="317" r:id="rId21"/>
    <p:sldId id="303" r:id="rId22"/>
    <p:sldId id="318" r:id="rId23"/>
    <p:sldId id="305" r:id="rId24"/>
    <p:sldId id="307" r:id="rId25"/>
    <p:sldId id="308" r:id="rId26"/>
    <p:sldId id="312" r:id="rId27"/>
    <p:sldId id="310" r:id="rId28"/>
    <p:sldId id="316" r:id="rId29"/>
    <p:sldId id="311" r:id="rId30"/>
    <p:sldId id="306" r:id="rId31"/>
    <p:sldId id="304" r:id="rId32"/>
    <p:sldId id="313" r:id="rId33"/>
    <p:sldId id="314" r:id="rId34"/>
    <p:sldId id="319" r:id="rId35"/>
    <p:sldId id="275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39CF"/>
    <a:srgbClr val="CDACE6"/>
    <a:srgbClr val="B381D9"/>
    <a:srgbClr val="A568D2"/>
    <a:srgbClr val="8F45C7"/>
    <a:srgbClr val="E164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50" autoAdjust="0"/>
    <p:restoredTop sz="85435" autoAdjust="0"/>
  </p:normalViewPr>
  <p:slideViewPr>
    <p:cSldViewPr>
      <p:cViewPr varScale="1">
        <p:scale>
          <a:sx n="62" d="100"/>
          <a:sy n="6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E3AA5-FC20-45F7-8E6E-184F81BD1CCC}" type="datetimeFigureOut">
              <a:rPr lang="ru-RU" smtClean="0"/>
              <a:pPr/>
              <a:t>31.07.2009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38AEF-5475-4831-AEDA-5E5530BF4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&#1052;&#1091;&#1085;&#1080;&#1094;&#1080;&#1087;&#1072;&#1083;&#1100;&#1085;&#1086;&#1077;_&#1091;&#1087;&#1088;&#1072;&#1074;&#1083;&#1077;&#1085;&#1080;&#1077;" TargetMode="External"/><Relationship Id="rId3" Type="http://schemas.openxmlformats.org/officeDocument/2006/relationships/hyperlink" Target="http://ru.wikipedia.org/wiki/&#1050;&#1072;&#1088;&#1090;&#1086;&#1075;&#1088;&#1072;&#1092;&#1080;&#1103;" TargetMode="External"/><Relationship Id="rId7" Type="http://schemas.openxmlformats.org/officeDocument/2006/relationships/hyperlink" Target="http://ru.wikipedia.org/wiki/&#1069;&#1082;&#1086;&#1083;&#1086;&#1075;&#1080;&#1103;" TargetMode="External"/><Relationship Id="rId12" Type="http://schemas.openxmlformats.org/officeDocument/2006/relationships/hyperlink" Target="http://earth.google.com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&#1047;&#1077;&#1084;&#1083;&#1077;&#1091;&#1089;&#1090;&#1088;&#1086;&#1081;&#1089;&#1090;&#1074;&#1086;" TargetMode="External"/><Relationship Id="rId11" Type="http://schemas.openxmlformats.org/officeDocument/2006/relationships/hyperlink" Target="http://ru.wikipedia.org/wiki/&#1054;&#1073;&#1086;&#1088;&#1086;&#1085;&#1072;" TargetMode="External"/><Relationship Id="rId5" Type="http://schemas.openxmlformats.org/officeDocument/2006/relationships/hyperlink" Target="http://ru.wikipedia.org/wiki/&#1052;&#1077;&#1090;&#1077;&#1086;&#1088;&#1086;&#1083;&#1086;&#1075;&#1080;&#1103;" TargetMode="External"/><Relationship Id="rId10" Type="http://schemas.openxmlformats.org/officeDocument/2006/relationships/hyperlink" Target="http://ru.wikipedia.org/wiki/&#1069;&#1082;&#1086;&#1085;&#1086;&#1084;&#1080;&#1082;&#1072;" TargetMode="External"/><Relationship Id="rId4" Type="http://schemas.openxmlformats.org/officeDocument/2006/relationships/hyperlink" Target="http://ru.wikipedia.org/wiki/&#1043;&#1077;&#1086;&#1083;&#1086;&#1075;&#1080;&#1103;" TargetMode="External"/><Relationship Id="rId9" Type="http://schemas.openxmlformats.org/officeDocument/2006/relationships/hyperlink" Target="http://ru.wikipedia.org/wiki/&#1058;&#1088;&#1072;&#1085;&#1089;&#1087;&#1086;&#1088;&#1090;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org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technofresh.ru/galleries/Link/ru.wikipedia.org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4.ru/web-20_blog.ph4?a=web20" TargetMode="External"/><Relationship Id="rId7" Type="http://schemas.openxmlformats.org/officeDocument/2006/relationships/hyperlink" Target="http://www.ph4.ru/web-20_google.ph4?a=web2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ph4.ru/web-20_ajax.ph4?a=web20" TargetMode="External"/><Relationship Id="rId5" Type="http://schemas.openxmlformats.org/officeDocument/2006/relationships/hyperlink" Target="http://www.ph4.ru/news_rss.ph4?a=web20" TargetMode="External"/><Relationship Id="rId4" Type="http://schemas.openxmlformats.org/officeDocument/2006/relationships/hyperlink" Target="http://www.ph4.ru/web-20_wiki.ph4?a=web20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4.ru/economy_dotcom.ph4?a=web2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Регистрация пользователей для получения возможности размещения информации. При этом необходимо наличие почтового ящика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Публикация материалов в сети Интернет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Возможность просмотра размещенной информации с любого компьютера из любой точки мира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Хранение как в закрытом (доступными только вам), так и открытом режимах (доступными для всех пользователей).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Систематизация и поиск с помощью тэгов (ключевых слов) </a:t>
            </a:r>
            <a:endParaRPr kumimoji="0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新細明體" charset="-12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Обсуждение имеющихся материалов</a:t>
            </a:r>
            <a:endParaRPr kumimoji="0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新細明體" charset="-12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Объединение в тематические группы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Анализ популярности размещенных на сервисе материалов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Предназначен для хранения и дальнейшего личного, либо совместного использования цифровых фотографий. Каждая фотография имеет свое название, так называемую метку, по которой любой пользователь может найти нужное ему фото и использовать в своем проекте. Можно также делать заметки на самих фотографиях. Например, если на фотографии изображено несколько зданий, то можно выделить любой из них и добавить к нему описание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Закачиваешь свои личные фотографии, ставим на них метки типа «семья», «мама», «бытовая техника», «Россия». </a:t>
            </a:r>
          </a:p>
          <a:p>
            <a:pPr>
              <a:buFont typeface="Wingdings" pitchFamily="2" charset="2"/>
              <a:buNone/>
            </a:pPr>
            <a:r>
              <a:rPr lang="en-US" sz="1200" dirty="0" smtClean="0"/>
              <a:t>	</a:t>
            </a:r>
            <a:r>
              <a:rPr lang="ru-RU" sz="1200" dirty="0" smtClean="0"/>
              <a:t>По таким меткам можно тут же увидеть, какие еще фотографии с меткой «мама» есть на сайте. </a:t>
            </a:r>
          </a:p>
          <a:p>
            <a:pPr>
              <a:buFont typeface="Wingdings" pitchFamily="2" charset="2"/>
              <a:buNone/>
            </a:pPr>
            <a:r>
              <a:rPr lang="en-US" sz="1200" dirty="0" smtClean="0"/>
              <a:t>	</a:t>
            </a:r>
            <a:r>
              <a:rPr lang="ru-RU" sz="1200" dirty="0" smtClean="0"/>
              <a:t>Можно вступить в клуб по интересам – например, учителя и ученики российских школ регулярно выкладывают фотографии городов России с описанием и точными координатами.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ГИС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географическая информационная система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инструменты, позволяющие пользователям искать, анализировать и редактировать цифровые карты, а также дополнительную информацию об объектах, например высоту здания, адрес, количество жильцов.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ГИС включают в себя возможности баз данных, графических редакторов и аналитических средств и применяются в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картографии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геологии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метеорологии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землеустройстве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экологии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муниципальном управлении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транспорте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экономике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обороне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Maps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Гугл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Мэпс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)— собирательное название для приложений, построенных на основе бесплатного картографического сервиса и технологии, предоставляемых компанией Google по адресу http://maps.google.com/.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сервисом также связано приложение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Earth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отдельная программа, которую можно бесплатно скачать с сайта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http://earth.google.com/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использовать трехмерную модель Земного шара на локальном компьютере. При условии постоянного подключения компьютера к Интернету программа предоставляет больше возможностей для работы с моделью. </a:t>
            </a:r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сервисы</a:t>
            </a:r>
            <a:r>
              <a:rPr lang="ru-RU" dirty="0" smtClean="0"/>
              <a:t>, которые позволяют находить, отмечать, комментировать, снабжать фотографиями различные объекты в любом месте на изображении Земного шара с достаточно высокой точностью. используются реальные данные, полученные с помощью околоземных спутников.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Самый быстрорастущий сайт в интернете: хранилище видеороликов обо всем на свете, которые может закачать любой желающий.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	http://youtube.com</a:t>
            </a:r>
          </a:p>
          <a:p>
            <a:pPr lvl="1">
              <a:buFont typeface="Wingdings" pitchFamily="2" charset="2"/>
              <a:buNone/>
            </a:pPr>
            <a:r>
              <a:rPr lang="ru-RU" sz="2800" dirty="0" smtClean="0"/>
              <a:t>14 ноября 2007 года  запущена русская версия портала  http://</a:t>
            </a:r>
            <a:r>
              <a:rPr lang="en-US" sz="2800" dirty="0" err="1" smtClean="0"/>
              <a:t>ru</a:t>
            </a:r>
            <a:r>
              <a:rPr lang="en-US" sz="2800" dirty="0" smtClean="0"/>
              <a:t>.</a:t>
            </a:r>
            <a:r>
              <a:rPr lang="ru-RU" sz="2800" dirty="0" err="1" smtClean="0"/>
              <a:t>youtube.com</a:t>
            </a:r>
            <a:endParaRPr lang="ru-RU" sz="2800" dirty="0" smtClean="0"/>
          </a:p>
          <a:p>
            <a:pPr lvl="0">
              <a:buFont typeface="Wingdings" pitchFamily="2" charset="2"/>
              <a:buNone/>
            </a:pPr>
            <a:r>
              <a:rPr lang="ru-RU" sz="2800" dirty="0" smtClean="0"/>
              <a:t>Каждый ролик имеет свое название, по которой любой пользователь может найти нужный ему видеоматериал и использовать на своем сайте.  Также можно подписаться на обновления определенных пользователей и создавать различные </a:t>
            </a:r>
            <a:r>
              <a:rPr lang="ru-RU" sz="2800" dirty="0" err="1" smtClean="0"/>
              <a:t>плей-листы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Еще один социальный сервис БОБРДОБР, </a:t>
            </a:r>
            <a:r>
              <a:rPr lang="ru-RU" sz="1100" dirty="0" smtClean="0"/>
              <a:t>позволяет пользователям хранить коллекцию своих закладок-ссылок на </a:t>
            </a:r>
            <a:r>
              <a:rPr lang="ru-RU" sz="1100" dirty="0" err="1" smtClean="0"/>
              <a:t>веб-страницы</a:t>
            </a:r>
            <a:r>
              <a:rPr lang="ru-RU" sz="1100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Зарегистрировавшийся пользователь сервиса, путешествуя по сети Интернет, может оставлять в системе ссылки на заинтересовавшие его </a:t>
            </a:r>
            <a:r>
              <a:rPr lang="ru-RU" dirty="0" err="1" smtClean="0"/>
              <a:t>веб-страницы</a:t>
            </a:r>
            <a:r>
              <a:rPr lang="ru-RU" dirty="0" smtClean="0"/>
              <a:t>. Делается почти также, как добавляется в избранное на своем собственном компьютере. Отличия состоят в следующем:</a:t>
            </a:r>
          </a:p>
          <a:p>
            <a:pPr>
              <a:buFontTx/>
              <a:buChar char="•"/>
            </a:pPr>
            <a:r>
              <a:rPr lang="ru-RU" dirty="0" smtClean="0"/>
              <a:t>ссылки можно добавлять с любого компьютера, подключенного к сети Интернет;</a:t>
            </a:r>
          </a:p>
          <a:p>
            <a:pPr>
              <a:buFontTx/>
              <a:buChar char="•"/>
            </a:pPr>
            <a:r>
              <a:rPr lang="ru-RU" dirty="0" smtClean="0"/>
              <a:t>каждая закладка имеет описание ее содержания;</a:t>
            </a:r>
          </a:p>
          <a:p>
            <a:pPr>
              <a:buFontTx/>
              <a:buChar char="•"/>
            </a:pPr>
            <a:r>
              <a:rPr lang="ru-RU" dirty="0" smtClean="0"/>
              <a:t>возможность поиска ссылок на интересующие темы не только у себя, но и на всем сайте.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Социальный сервис СКРИБД многие называют «текстовой версией ЮТЬЮБ». Вы можете закачивать туда документы и делиться ими со всем миром. После закачки пользователь может следить за статистикой, наблюдая за интересом публики к его материалу. Подобно </a:t>
            </a:r>
            <a:r>
              <a:rPr lang="ru-RU" dirty="0" err="1" smtClean="0"/>
              <a:t>видео-роликам</a:t>
            </a:r>
            <a:r>
              <a:rPr lang="ru-RU" dirty="0" smtClean="0"/>
              <a:t>, документы показываются в специальном Flash-плеере.</a:t>
            </a:r>
          </a:p>
          <a:p>
            <a:r>
              <a:rPr lang="ru-RU" dirty="0" smtClean="0"/>
              <a:t>Материал можно скачать в текстовом формате и даже в </a:t>
            </a:r>
            <a:r>
              <a:rPr lang="en-US" dirty="0" smtClean="0"/>
              <a:t>MP</a:t>
            </a:r>
            <a:r>
              <a:rPr lang="ru-RU" dirty="0" smtClean="0"/>
              <a:t>3 формате на английском языке.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Позволяет создавать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загружать, редактировать и сохранять текстовые документы (в форматах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txt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html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rtf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или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таблицы (в формате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xls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презентации (в форматах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или PDF-файлы. Вы также можете приглашать других людей для совместного редактирования документов в режиме реального времени, публиковать данные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блогах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сайтах и прочих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интернет-ресурсах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просматривать историю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окументов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многое другое.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Важной особенностью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является поддержка кириллицы не только в оформлении, но и проверке орфографии, что определенно будет нелишним для русскоязычных пользователей.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действуют определенные ограничения: например, максимальный «вес» текста в документе равен 500 Кб (при этом вложенные рисунки могут быть до 2 Мб), таблицы – 256 столбцов (либо 200.000 ячеек, либо 100 листов), презентаций и PDF-файлов – 10 Мб.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Социальные сервис </a:t>
            </a:r>
            <a:r>
              <a:rPr lang="en-US" dirty="0" err="1" smtClean="0"/>
              <a:t>SlideShare</a:t>
            </a:r>
            <a:r>
              <a:rPr lang="ru-RU" dirty="0" smtClean="0"/>
              <a:t> позволяет конвертировать презентации </a:t>
            </a:r>
            <a:r>
              <a:rPr lang="ru-RU" dirty="0" err="1" smtClean="0"/>
              <a:t>PowerPoint</a:t>
            </a:r>
            <a:r>
              <a:rPr lang="ru-RU" dirty="0" smtClean="0"/>
              <a:t> в формат </a:t>
            </a:r>
            <a:r>
              <a:rPr lang="ru-RU" dirty="0" err="1" smtClean="0"/>
              <a:t>Flash</a:t>
            </a:r>
            <a:r>
              <a:rPr lang="ru-RU" dirty="0" smtClean="0"/>
              <a:t> и дает возможность сохранять презентации, а затем использовать их лично, либо совместно с другими участниками проекта. Максимальный размер загружаемого файла – 20 Мб. Любой пользователь сети Интернет может находить презентации, используя для поиска ключевые слова. Найденные презентации можно использовать как пример, или ссылаться на них в своей работе, а также оставлять комментарии.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2600" dirty="0" smtClean="0"/>
              <a:t>Каждый мог сочинить словарную статью о чем угодно, а главное – исправить, дополнить или изменить чужую.</a:t>
            </a:r>
            <a:endParaRPr lang="en-US" sz="2600" dirty="0" smtClean="0"/>
          </a:p>
          <a:p>
            <a:pPr>
              <a:buFont typeface="Wingdings" pitchFamily="2" charset="2"/>
              <a:buNone/>
            </a:pPr>
            <a:r>
              <a:rPr lang="ru-RU" sz="2600" dirty="0" smtClean="0"/>
              <a:t>	Основных правил два: </a:t>
            </a:r>
            <a:endParaRPr lang="en-US" sz="2600" dirty="0" smtClean="0"/>
          </a:p>
          <a:p>
            <a:pPr lvl="1"/>
            <a:r>
              <a:rPr lang="ru-RU" dirty="0" smtClean="0"/>
              <a:t>статья должна быть нейтральной и объективной, </a:t>
            </a:r>
            <a:endParaRPr lang="en-US" dirty="0" smtClean="0"/>
          </a:p>
          <a:p>
            <a:pPr lvl="1"/>
            <a:r>
              <a:rPr lang="ru-RU" dirty="0" smtClean="0"/>
              <a:t>а ее содержание — проверяемым, то есть основываться на уже опубликованных материалах.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ru-RU" sz="2600" dirty="0" smtClean="0"/>
              <a:t>	Там есть всё, а то, чего нет, рано или поздно появится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120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Wikipedia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онлайновая энциклопедия, построенная вокруг неправдоподобной идеи, что энциклопедическая статья может быть добавлена любым пользователем и отредактирована другим. Радикальный эксперимент в области доверия, на практике применивший афоризм Эрика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Реймонда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"у семи тысяч нянек - дитя в шоколаде" для создания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Wikipedia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уже сейчас находится в первой сотне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вебсайтов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 многие думают, что вскоре она окажется и в первой десятке. Чрезвычайное изменение в динамике создания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тех, кто хочет получить «все сразу», есть «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Википедия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(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http://ru.wikipedia.org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Если все материалы «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Википедии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на всех языках попытаться издать, то количество томов  превысит объем «Большой Советской энциклопедии» в несколько сот (а то и тысяч) раз.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Идея проста: «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Википедия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— энциклопедия, которую пользователи интернета составляют сами и добавить туда могут что угодно: информацию о городе, о культурном явлении, о породе любимой собаки или 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фронтмене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любимой группы. Русский сектор «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Википедии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пока не сильно развит, но все необходимое там имеется.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Тим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О’Рейлли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влиятельный американский издатель родом из Ирландии. Его компания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O'Reilly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занимается изданием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компьютерно-ориентированных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книг и сайтов и проведением конференций, посвященных развитию современных информационных технологий.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О'Рейли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сказал, что сегодня Интернет существенно отличается от вчерашнего. Знаете, программы имеют номера своих версий, напр.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Mozilla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Firefox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2.0,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9.10,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Explorer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7.0... Техника имеет первое, второе и т.д. поколения.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как насчет Интернета, ведь появился целый ряд удивительных изобретений, которые неузнаваемо изменили Интернет?</a:t>
            </a:r>
          </a:p>
          <a:p>
            <a:pPr>
              <a:buFont typeface="Wingdings" pitchFamily="2" charset="2"/>
              <a:buChar char="§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Например: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блоги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wiki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Torrent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RSS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Ajax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которую активно использует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Google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Так вот все это (не только перечисленное), включая Google и назвали Веб 2.0. Это концепция сегодняшнего Интернета. Собственно, нет четких определений Веб 2.0, есть споры по их поводу.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– это привычная паутина сайтов, ссылающихся друг на друга, то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Веб 2.0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это, скорее всего, ее развитие или новая версия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Данный сайт основан на технологии вики, которая предоставляет возможность создавать и редактировать записи, связанные между собой гипертекстом, как привычные страницы Интернета. Летописи.ру является международным образовательным проектом с богатой информационной средой для совместного обучения. Все статьи можно не только прочитать, но и редактировать, исправлять, создавать новые. Каждый участник будь то ученик или учитель может с любого компьютера, подключенного к Интернет найти факты, примеры для подражания, материалы для сравнения и анализа, статьи образовательного характера или внести свой вклад в коллективный проект.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 развитием Сети появилась возможность общения слушателей не только посредством традиционных чатов. Наиболее популярной программой на сегодняшний день в этом плане является </a:t>
            </a:r>
            <a:r>
              <a:rPr lang="ru-RU" dirty="0" err="1" smtClean="0"/>
              <a:t>Skype</a:t>
            </a:r>
            <a:r>
              <a:rPr lang="ru-RU" dirty="0" smtClean="0"/>
              <a:t> - сервис, объединяющий в себе простой чат, в котором могут переписываться несколько пользователей, и поддерживается передача файлов; многопользовательская голосовая связь; </a:t>
            </a:r>
            <a:r>
              <a:rPr lang="ru-RU" dirty="0" err="1" smtClean="0"/>
              <a:t>видеозвонок</a:t>
            </a:r>
            <a:r>
              <a:rPr lang="ru-RU" dirty="0" smtClean="0"/>
              <a:t> и видеоконференция. Эти возможности могут использоваться для общения команд разных городов, для одновременного обсуждения проектов или обмена опытом. Связаться через программу можно с любым человеком, где бы он не находился, главное чтобы он тоже пользовался </a:t>
            </a:r>
            <a:r>
              <a:rPr lang="en-US" dirty="0" smtClean="0"/>
              <a:t>Skype-</a:t>
            </a:r>
            <a:r>
              <a:rPr lang="ru-RU" dirty="0" smtClean="0"/>
              <a:t>сервисом.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Web</a:t>
            </a:r>
            <a:r>
              <a:rPr lang="ru-RU" b="1" dirty="0" smtClean="0"/>
              <a:t> 0.0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время начала, когда Интернетом занимались только специалисты. Интернет был сухой и неприглядный, состоял из информации и цифр.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err="1" smtClean="0"/>
              <a:t>Web</a:t>
            </a:r>
            <a:r>
              <a:rPr lang="ru-RU" b="1" dirty="0" smtClean="0"/>
              <a:t> 1.0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Интернет становится общедоступным. Это Интернет, каким мы знаем его сейчас.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Первый веб работал так: один человек или небольшая группа людей (владельцы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веб-ресурса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создавали и публиковали какой-либо материал, а пользователи (в идеале – в большом количестве) посещали этот ресурс и потребляли (читали или скачивали) информацию. Таким образом, работала схема «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один-ко-многим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Авторы энциклопедий раздавали читателям знания, владельцы музыки продавали ее меломанам, и так далее – каждый сайт старался привлечь пользователей и удержать их на своих страницах как можно дольше. Списки сайтов и страниц удобнее всего было хранить в каталогах, поэтому первый веб имел древовидную структуру. Частную почту и прочие данные в то время хранили тоже «древовидно», то есть в виде вложенных друг в друга папок. В каталоге «Входящая почта» находились подкаталоги «Друзья», «Работа», «Семья» и т.д. </a:t>
            </a:r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Это также время бума "</a:t>
            </a:r>
            <a:r>
              <a:rPr lang="ru-RU" u="sng" dirty="0" err="1" smtClean="0">
                <a:hlinkClick r:id="rId3"/>
              </a:rPr>
              <a:t>доткомов</a:t>
            </a:r>
            <a:r>
              <a:rPr lang="ru-RU" dirty="0" smtClean="0"/>
              <a:t>".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 переводе с английского – «точка-ком», «.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»). Так называли компании, чьи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бизнес-модели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целиком были основаны на работе в интернете. Большинство из них обитало в доменной зоне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 что понималось как «компания» или «коммерческий». подавляющее большинство оказалось «мыльными пузырями», неэффективными и нежизнеспособными. И на рубеже нового тысячелетия рынок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доткомов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рухнул. В 2000-2001 годах многие сайты закрылись, а инвесторы начали срочную эвакуацию своих средств. В интернете началась «великая депрессия». В период затишья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веб-разработчики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основательно переосмыслили как технологии, так и концепции построения сетевых ресурсов и их взаимодействия. Что же получилось в результате?</a:t>
            </a:r>
          </a:p>
          <a:p>
            <a:r>
              <a:rPr lang="ru-RU" b="1" dirty="0" err="1" smtClean="0"/>
              <a:t>Web</a:t>
            </a:r>
            <a:r>
              <a:rPr lang="ru-RU" b="1" dirty="0" smtClean="0"/>
              <a:t> 2.0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тот Интернет, которого все ждали, который нужен. </a:t>
            </a:r>
            <a:r>
              <a:rPr lang="ru-RU" b="1" dirty="0" smtClean="0"/>
              <a:t>В </a:t>
            </a:r>
            <a:r>
              <a:rPr lang="ru-RU" b="1" dirty="0" err="1" smtClean="0"/>
              <a:t>Web</a:t>
            </a:r>
            <a:r>
              <a:rPr lang="ru-RU" b="1" dirty="0" smtClean="0"/>
              <a:t> 1.0 определяющим были технические возможности</a:t>
            </a:r>
            <a:r>
              <a:rPr lang="ru-RU" dirty="0" smtClean="0"/>
              <a:t>, а человек подстраивался. </a:t>
            </a:r>
            <a:r>
              <a:rPr lang="ru-RU" b="1" dirty="0" smtClean="0"/>
              <a:t>В </a:t>
            </a:r>
            <a:r>
              <a:rPr lang="ru-RU" b="1" dirty="0" err="1" smtClean="0"/>
              <a:t>Web</a:t>
            </a:r>
            <a:r>
              <a:rPr lang="ru-RU" b="1" dirty="0" smtClean="0"/>
              <a:t> 2.0 определяющим является человек</a:t>
            </a:r>
            <a:r>
              <a:rPr lang="ru-RU" dirty="0" smtClean="0"/>
              <a:t>. Технические возможности не тормозят творчество и служат ему.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Сайты эпохи Веб 2.0 не предлагают посетителям собственный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однако представляют свободную площадь для размещения информации. К примеру,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Живой Журнал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это место, где можно написать что-либо самостоятельно или прочитать творения других людей. При этом владельцы данного ресурса сами ничего не создают (а если им и приходится делать это, то доля такой информации ничтожно мала). Точно так же обстоит дело с фото-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видеохостингами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Например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Flickr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YouTube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предлагают вам выложить собственные фотографии или видеоролики. То есть, пользователи самостоятельно и создают, и потребляют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(здесь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работает схема «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многие-ко-многим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»).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 2.0  - это  ориентация на пользователя, а не на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вебсайт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возможность пользовательской интеракции с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контентом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не предоставление ему документа – будь то нужного, или совершенно бесполезного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Получили развитие базовые протоколы. На смену традиционному HTML и верстке с помощью таблиц пришли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XHTML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(расширяемый HTML),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DHTML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(динамический HTML),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XML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(расширяемый язык разметки) 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CSS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(каскадные таблицы стилей). Это позволило строить сайты таким образом, чтобы отделить логику сайта от его дизайна, а дизайн – от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контента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Таким образом, «движку» сайта, живущему на сервере, можно придать какой угодно вид – дизайн меняется за считанные секунды. 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контент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(наполнение) сайта теперь хранится в базе данных и подгружается по мере надобности.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главным (не)новшеством является, конечно же, технология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Ajax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то есть асинхронный запрос браузера к серверу(асинхронный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JavaScript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XML), которая, по сути, была не самостоятельной разработкой, а идеей использования уже существующих механизмов. При применении AJAX сайту в ответ на действия пользователя не нужно перезагружать страницу полностью. Например, если вы заполнили некую форму и нажали кнопку «отправить», обновляется не страница, а только сама форма. Кроме того, на сайт может динамически догружаться с сервера необходимая информация, в том числе и самостоятельно, предугадывая нужды посетителя (например, если вы листаете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фотогалерею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сайт сочтет логичным подгрузить следующую и предыдущую картинки, чтобы незамедлительно показать их вам, если вы воспользуетесь кнопками навигации).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Т. е. фактически — пользователь сокращает время работы с сайтом, что довольно удобно.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не посвященных это выглядит так: вы нажимаете на странице какую-либо кнопочку или ссылку, а браузер, вместо того, чтобы побелеть и заблокировать вам работу на ближайшие несколько секунд, продолжает работу в нормальном режиме, и обновляется только один или несколько фрагментов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Times New Roman" pitchFamily="18" charset="0"/>
              </a:rPr>
              <a:t>3.</a:t>
            </a:r>
            <a:r>
              <a:rPr kumimoji="0" lang="ru-RU" sz="1200" b="0" i="0" u="none" strike="noStrike" kern="12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Times New Roman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 стала развиваться технология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RSS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 ее помощью сайты «научились» автоматически, без участия человека, обмениваться друг с другом информацией, а пользователи получили возможность подписываться на интересующие их информационные каналы. Например, можно добавить в RSS-«читалку» ленту автомобильных новостей или анонсы концертов классической музыки: каждая новость, полученная по RSS, будет представлена в виде отдельного информационного блока – наподобие электронного письма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Информация из различных источников, представленная в формате RSS, может быть собрана, обработана и представлена пользователю в удобном для него виде специальными </a:t>
            </a:r>
            <a:r>
              <a:rPr lang="ru-RU" b="0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программами-агрегаторами</a:t>
            </a:r>
            <a:r>
              <a:rPr lang="ru-RU" b="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RSS позволяет не просто ссылаться на страницу, но подписываться на нее, получая оповещение каждый раз, когда страница изменяется.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Скрента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называет это "прирастающим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другие - "живым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Сетевые дневники (</a:t>
            </a:r>
            <a:r>
              <a:rPr lang="ru-RU" dirty="0" err="1" smtClean="0"/>
              <a:t>Блоги</a:t>
            </a:r>
            <a:r>
              <a:rPr lang="ru-RU" dirty="0" smtClean="0"/>
              <a:t>) очень популярная технология, пополняемая через Интернет коллекция записей, напоминающих личный дневник. В него могут входить от простого перечисления дел, которые сделаны сегодня, до различных стихотворений, пометок, афоризмов, мыслей в слух при помощи компьютера. </a:t>
            </a:r>
          </a:p>
          <a:p>
            <a:r>
              <a:rPr lang="ru-RU" b="1" i="1" dirty="0" smtClean="0"/>
              <a:t>Характерные черты блоков:</a:t>
            </a:r>
          </a:p>
          <a:p>
            <a:r>
              <a:rPr lang="ru-RU" b="1" dirty="0" smtClean="0"/>
              <a:t>Обратный порядок записей</a:t>
            </a:r>
            <a:r>
              <a:rPr lang="ru-RU" dirty="0" smtClean="0"/>
              <a:t> - самые последние свежие записи публикуются сверху. </a:t>
            </a:r>
          </a:p>
          <a:p>
            <a:r>
              <a:rPr lang="ru-RU" b="1" dirty="0" smtClean="0"/>
              <a:t>Отзывы</a:t>
            </a:r>
            <a:r>
              <a:rPr lang="ru-RU" dirty="0" smtClean="0"/>
              <a:t>. Блог приглашает читателей писать отзывы. Приглашение к отзывам публикуется сразу же вслед за записью. </a:t>
            </a:r>
          </a:p>
          <a:p>
            <a:r>
              <a:rPr lang="ru-RU" b="1" dirty="0" smtClean="0"/>
              <a:t>Единственный автор</a:t>
            </a:r>
            <a:r>
              <a:rPr lang="ru-RU" dirty="0" smtClean="0"/>
              <a:t>. Только авторы </a:t>
            </a:r>
            <a:r>
              <a:rPr lang="ru-RU" dirty="0" err="1" smtClean="0"/>
              <a:t>блога</a:t>
            </a:r>
            <a:r>
              <a:rPr lang="ru-RU" dirty="0" smtClean="0"/>
              <a:t> могут задавать тему и приглашать к  обсуждению. </a:t>
            </a:r>
          </a:p>
          <a:p>
            <a:r>
              <a:rPr lang="ru-RU" b="1" dirty="0" smtClean="0"/>
              <a:t>Возможность объединение</a:t>
            </a:r>
            <a:r>
              <a:rPr lang="ru-RU" dirty="0" smtClean="0"/>
              <a:t>. Формат </a:t>
            </a:r>
            <a:r>
              <a:rPr lang="ru-RU" dirty="0" err="1" smtClean="0"/>
              <a:t>блога</a:t>
            </a:r>
            <a:r>
              <a:rPr lang="ru-RU" dirty="0" smtClean="0"/>
              <a:t> позволяет объединять содержание нескольких авторских </a:t>
            </a:r>
            <a:r>
              <a:rPr lang="ru-RU" dirty="0" err="1" smtClean="0"/>
              <a:t>блогов</a:t>
            </a:r>
            <a:r>
              <a:rPr lang="ru-RU" dirty="0" smtClean="0"/>
              <a:t> в одной странице.</a:t>
            </a:r>
          </a:p>
          <a:p>
            <a:r>
              <a:rPr lang="ru-RU" dirty="0" smtClean="0"/>
              <a:t>Одной из ярких возможностей является.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Устойчивые ссылки</a:t>
            </a:r>
            <a:r>
              <a:rPr lang="ru-RU" dirty="0" smtClean="0"/>
              <a:t>. Каждое сообщение, опубликованное внутри </a:t>
            </a:r>
            <a:r>
              <a:rPr lang="ru-RU" dirty="0" err="1" smtClean="0"/>
              <a:t>блога</a:t>
            </a:r>
            <a:r>
              <a:rPr lang="ru-RU" dirty="0" smtClean="0"/>
              <a:t>, имеет свой URL - адрес, по которому к сообщению можно обратиться. На такое сообщение можно сослаться из другого сетевого документа.</a:t>
            </a:r>
          </a:p>
          <a:p>
            <a:r>
              <a:rPr lang="ru-RU" b="1" dirty="0" smtClean="0"/>
              <a:t>Редактирование</a:t>
            </a:r>
            <a:r>
              <a:rPr lang="ru-RU" dirty="0" smtClean="0"/>
              <a:t> при помощи обычного браузера.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Блоговая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структура информации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— это ленточная подача информации — поток идет по убыванию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сверху-вниз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а метод сортировки задает пользователь.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Блог </a:t>
            </a:r>
            <a:r>
              <a:rPr lang="ru-RU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это </a:t>
            </a:r>
            <a:r>
              <a:rPr lang="ru-RU" sz="18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личный сайт - сетевой дневник пользователя</a:t>
            </a:r>
            <a:r>
              <a:rPr lang="ru-RU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доступный общественному просмотру (по желанию автора), либо доступный ограниченному кругу друзей.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ключевая часть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Веба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2.0 - использование коллективного разума - превращает веб в некое подобие глобального мозга, то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блогосфера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это его внутренний голос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Тэг -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ключевое слово, метка, которая характеризует содержание материала. Используется для систематизации и поиска информации.</a:t>
            </a:r>
          </a:p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Размеры тега зависят от его популярности в отношении к другим тегам.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Что же такое сервисы Веб 2.0? Это сетевые сервисы, которые позволяют пользователям не только путешествовать по сети Интернет, но и совместно работать и размещать в сети текстовую и </a:t>
            </a:r>
            <a:r>
              <a:rPr lang="ru-RU" dirty="0" err="1" smtClean="0"/>
              <a:t>медиа</a:t>
            </a:r>
            <a:r>
              <a:rPr lang="ru-RU" dirty="0" smtClean="0"/>
              <a:t> информацию. В данном определение, главные слова являются «</a:t>
            </a:r>
            <a:r>
              <a:rPr lang="ru-RU" b="1" dirty="0" smtClean="0"/>
              <a:t>совместно работать»</a:t>
            </a:r>
            <a:r>
              <a:rPr lang="ru-RU" dirty="0" smtClean="0"/>
              <a:t>. Уже не интересно выкладывать различную информацию в Интернет, не зная нужна она кому то или нет, намного интереснее создавать коллективное информационное пространство, которое подлежит обсуждению, критике и видоизменению, т.к. учение происходит вовремя обмена знаниями и возможности посмотреть на событие с другой точки зрения. Таким образом совместная работа начинает формировать сетевые сообщества людей по определенным характеристикам.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/>
              <a:t>… использование открытых, бесплатных и свободных электронных ресурсов. В результате распространения социальных сервисов в Интернете оказывается огромное количество материалов, которые могут быть использованы в учебных целях. </a:t>
            </a:r>
          </a:p>
          <a:p>
            <a:r>
              <a:rPr lang="en-US" dirty="0" smtClean="0"/>
              <a:t>2) </a:t>
            </a:r>
            <a:r>
              <a:rPr lang="ru-RU" dirty="0" smtClean="0"/>
              <a:t>Самостоятельное создание сетевого учебного пространства. Новые сервисы радикально упростили процесс создания материалов и публикаций их в сети. Теперь каждый может не только получить доступ к цифровым коллекциям, но и принять участие в формирования собственного сетевого информационного пространства. </a:t>
            </a:r>
          </a:p>
          <a:p>
            <a:r>
              <a:rPr lang="en-US" dirty="0" smtClean="0"/>
              <a:t>3) </a:t>
            </a:r>
            <a:r>
              <a:rPr lang="ru-RU" dirty="0" smtClean="0"/>
              <a:t>Освоение информационных знаний и навыков. Сервисы Веб 2.0 вовлекают людей, которые не обладают никакими специальными знаниями в области информатики. И участие в новых формах деятельности позволяют осваивать важные информационные навыки.</a:t>
            </a:r>
          </a:p>
          <a:p>
            <a:r>
              <a:rPr lang="en-US" dirty="0" smtClean="0"/>
              <a:t>4) </a:t>
            </a:r>
            <a:r>
              <a:rPr lang="ru-RU" dirty="0" smtClean="0"/>
              <a:t>Наблюдение за деятельностью участников сообщества. Сеть Интернет открывают новые возможности для участия школьников в ПРОФЕССИОНАЛЬНЫХ НАУЧНЫХ сообществах, расширяя не только мысленные способности, но и поле для совместной деятельности и сотрудничества с другими людьми.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38AEF-5475-4831-AEDA-5E5530BF422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B2DD40A-559D-4FA2-8D26-513ABE774410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462A6-AE3C-4225-9049-0E7632710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AB681-CCED-4E3C-A798-A40687367A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9C40B97-F9DF-4A98-9808-2954558319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0F6B1-79DD-4FEF-8287-8853EB292C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3AB1A-A2BA-4A59-AEB3-5B2DEA2679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F89CF-9472-404A-91BB-58276543A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733ED-31EB-4C01-AE64-2FB4FF3BD2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302F9-C016-4192-831C-FC986C516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A8855-3CCA-4B9A-9006-180C8661A7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3C285-E8FD-41BA-8DCB-DFA031FD4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BD2CD-CA31-4847-927D-A2EEAC5D7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p:oleObj spid="_x0000_s1041" name="Image" r:id="rId15" imgW="10793651" imgH="1498413" progId="">
              <p:embed/>
            </p:oleObj>
          </a:graphicData>
        </a:graphic>
      </p:graphicFrame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9C5CCD-9103-48A6-861A-E54BBB8D665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4.ru/web-20_video.ph4?a=web20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www.ph4.ru/web-20_flickr.ph4?a=web2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h4.ru/web-20_phone.ph4?a=web20" TargetMode="External"/><Relationship Id="rId5" Type="http://schemas.openxmlformats.org/officeDocument/2006/relationships/hyperlink" Target="http://www.ph4.ru/web-20_wiki.ph4?a=web20" TargetMode="External"/><Relationship Id="rId4" Type="http://schemas.openxmlformats.org/officeDocument/2006/relationships/hyperlink" Target="http://www.ph4.ru/web-20_lastfm.ph4?a=web2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.in/imgres?imgurl=http://www.elertgadget.com/images/RSS.jpg&amp;imgrefurl=http://www.elertgadget.com/&amp;h=348&amp;w=348&amp;sz=12&amp;hl=en&amp;start=2&amp;um=1&amp;tbnid=Smg9Lu7n0J5IPM:&amp;tbnh=120&amp;tbnw=120&amp;prev=/images?q=rss&amp;um=1&amp;hl=en&amp;sa=N" TargetMode="Externa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h4.ru/web-20_oreily1.ph4?a=web20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altraffica.ru/" TargetMode="External"/><Relationship Id="rId2" Type="http://schemas.openxmlformats.org/officeDocument/2006/relationships/hyperlink" Target="http://www.computerra.ru/think/234100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earchengines.ru/articles/005081.html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ya.org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hyperlink" Target="http://www.flickr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etopisi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4910" y="1285860"/>
            <a:ext cx="7739090" cy="1257296"/>
          </a:xfrm>
        </p:spPr>
        <p:txBody>
          <a:bodyPr/>
          <a:lstStyle/>
          <a:p>
            <a:r>
              <a:rPr lang="ru-RU" dirty="0" smtClean="0"/>
              <a:t>Сервисы Веб 2.0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428992" y="5572140"/>
            <a:ext cx="5482398" cy="785818"/>
            <a:chOff x="3661602" y="4357694"/>
            <a:chExt cx="5482398" cy="78581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61602" y="4357694"/>
              <a:ext cx="54823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atin typeface="+mn-lt"/>
                </a:rPr>
                <a:t>©Брендина Наталья Владимировна,</a:t>
              </a:r>
            </a:p>
            <a:p>
              <a:pPr algn="ctr"/>
              <a:r>
                <a:rPr lang="ru-RU" sz="2000" b="1" dirty="0" smtClean="0">
                  <a:latin typeface="+mn-lt"/>
                </a:rPr>
                <a:t>  учитель физики, МОУ </a:t>
              </a:r>
              <a:r>
                <a:rPr lang="ru-RU" sz="2000" b="1" dirty="0" err="1" smtClean="0">
                  <a:latin typeface="+mn-lt"/>
                </a:rPr>
                <a:t>сош</a:t>
              </a:r>
              <a:r>
                <a:rPr lang="ru-RU" sz="2000" b="1" dirty="0" smtClean="0">
                  <a:latin typeface="+mn-lt"/>
                </a:rPr>
                <a:t> №56 г.Кирова</a:t>
              </a:r>
              <a:endParaRPr lang="ru-RU" sz="20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57158" y="1214422"/>
            <a:ext cx="671517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tx2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Если сайт стремится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собрать все фото мира 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E90FF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  <a:hlinkClick r:id="rId2"/>
              </a:rPr>
              <a:t>Flickr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все видео мира               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E90FF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  <a:hlinkClick r:id="rId3"/>
              </a:rPr>
              <a:t>YouTube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Если это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90FF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  <a:hlinkClick r:id="rId4"/>
              </a:rPr>
              <a:t>радиостанция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которая собирает всю музыку мира и подстраивается под слушателя, предлагая новинки соответственно его вкуса.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eaLnBrk="0" hangingPunct="0"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всеобщая мировая энциклопедия, в которой участвовать может каждый      </a:t>
            </a:r>
          </a:p>
          <a:p>
            <a:pPr lvl="0" eaLnBrk="0" hangingPunct="0">
              <a:tabLst>
                <a:tab pos="457200" algn="l"/>
              </a:tabLs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solidFill>
                  <a:srgbClr val="1E90FF"/>
                </a:solidFill>
                <a:ea typeface="Times New Roman" pitchFamily="18" charset="0"/>
                <a:cs typeface="Times New Roman" pitchFamily="18" charset="0"/>
                <a:hlinkClick r:id="rId5"/>
              </a:rPr>
              <a:t>Wikipedia</a:t>
            </a:r>
            <a:r>
              <a:rPr lang="ru-RU" sz="2800" b="1" dirty="0" smtClean="0">
                <a:solidFill>
                  <a:srgbClr val="1E90FF"/>
                </a:solidFill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Бесплатный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90FF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  <a:hlinkClick r:id="rId6"/>
              </a:rPr>
              <a:t>телефон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без границ, 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26101" y="4436276"/>
              <a:ext cx="5391343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Что такое сервисы Веб 2.0?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4071934" y="5929330"/>
            <a:ext cx="3720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0" dirty="0" smtClean="0"/>
              <a:t> это тоже </a:t>
            </a:r>
            <a:r>
              <a:rPr lang="ru-RU" sz="3200" b="1" kern="0" dirty="0" err="1" smtClean="0">
                <a:solidFill>
                  <a:schemeClr val="tx2"/>
                </a:solidFill>
              </a:rPr>
              <a:t>Web</a:t>
            </a:r>
            <a:r>
              <a:rPr lang="ru-RU" sz="3200" b="1" kern="0" dirty="0" smtClean="0">
                <a:solidFill>
                  <a:schemeClr val="tx2"/>
                </a:solidFill>
              </a:rPr>
              <a:t> 2.0</a:t>
            </a:r>
            <a:endParaRPr lang="ru-RU" sz="32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2143116"/>
            <a:ext cx="25420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4282" y="3000372"/>
            <a:ext cx="23574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Блоговая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структура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информации 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143208" y="0"/>
            <a:ext cx="6111288" cy="714380"/>
            <a:chOff x="3726101" y="4357694"/>
            <a:chExt cx="5517662" cy="78581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26101" y="4436276"/>
              <a:ext cx="551766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„Визитные карточки веб 2.0”</a:t>
              </a:r>
              <a:endParaRPr lang="ru-RU" sz="3200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 rot="198905">
            <a:off x="2142855" y="1294618"/>
            <a:ext cx="4994293" cy="4433662"/>
            <a:chOff x="2143108" y="1294625"/>
            <a:chExt cx="4994293" cy="4433662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 rot="18879060">
              <a:off x="5271430" y="2810581"/>
              <a:ext cx="792163" cy="288925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tx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 rot="2448153">
              <a:off x="5223771" y="4125249"/>
              <a:ext cx="792162" cy="288925"/>
            </a:xfrm>
            <a:prstGeom prst="rightArrow">
              <a:avLst>
                <a:gd name="adj1" fmla="val 35167"/>
                <a:gd name="adj2" fmla="val 111028"/>
              </a:avLst>
            </a:prstGeom>
            <a:gradFill rotWithShape="1">
              <a:gsLst>
                <a:gs pos="0">
                  <a:schemeClr val="tx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gray">
            <a:xfrm rot="15239820">
              <a:off x="3858552" y="2270352"/>
              <a:ext cx="792163" cy="288925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tx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gray">
            <a:xfrm rot="7535209">
              <a:off x="3520281" y="4461669"/>
              <a:ext cx="792163" cy="288925"/>
            </a:xfrm>
            <a:prstGeom prst="rightArrow">
              <a:avLst>
                <a:gd name="adj1" fmla="val 35167"/>
                <a:gd name="adj2" fmla="val 111029"/>
              </a:avLst>
            </a:prstGeom>
            <a:gradFill rotWithShape="1">
              <a:gsLst>
                <a:gs pos="0">
                  <a:schemeClr val="tx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gray">
            <a:xfrm rot="11212048">
              <a:off x="2943102" y="3336719"/>
              <a:ext cx="863600" cy="288925"/>
            </a:xfrm>
            <a:prstGeom prst="rightArrow">
              <a:avLst>
                <a:gd name="adj1" fmla="val 35167"/>
                <a:gd name="adj2" fmla="val 121041"/>
              </a:avLst>
            </a:prstGeom>
            <a:gradFill rotWithShape="1">
              <a:gsLst>
                <a:gs pos="0">
                  <a:schemeClr val="tx2">
                    <a:gamma/>
                    <a:shade val="89020"/>
                    <a:invGamma/>
                    <a:alpha val="0"/>
                  </a:schemeClr>
                </a:gs>
                <a:gs pos="100000">
                  <a:schemeClr val="tx2"/>
                </a:gs>
              </a:gsLst>
              <a:lin ang="0" scaled="1"/>
            </a:gradFill>
            <a:ln w="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9"/>
            <p:cNvSpPr>
              <a:spLocks noChangeArrowheads="1"/>
            </p:cNvSpPr>
            <p:nvPr/>
          </p:nvSpPr>
          <p:spPr bwMode="gray">
            <a:xfrm>
              <a:off x="2692400" y="1690688"/>
              <a:ext cx="3743325" cy="3744912"/>
            </a:xfrm>
            <a:prstGeom prst="ellipse">
              <a:avLst/>
            </a:prstGeom>
            <a:noFill/>
            <a:ln w="38100" algn="ctr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3857626" y="1571624"/>
              <a:ext cx="360363" cy="360363"/>
              <a:chOff x="2243" y="1594"/>
              <a:chExt cx="227" cy="227"/>
            </a:xfrm>
          </p:grpSpPr>
          <p:sp>
            <p:nvSpPr>
              <p:cNvPr id="46" name="Oval 11"/>
              <p:cNvSpPr>
                <a:spLocks noChangeArrowheads="1"/>
              </p:cNvSpPr>
              <p:nvPr/>
            </p:nvSpPr>
            <p:spPr bwMode="gray">
              <a:xfrm>
                <a:off x="2243" y="159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Oval 12"/>
              <p:cNvSpPr>
                <a:spLocks noChangeArrowheads="1"/>
              </p:cNvSpPr>
              <p:nvPr/>
            </p:nvSpPr>
            <p:spPr bwMode="gray">
              <a:xfrm>
                <a:off x="2288" y="1639"/>
                <a:ext cx="141" cy="14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2500313" y="3143251"/>
              <a:ext cx="360362" cy="360362"/>
              <a:chOff x="1575" y="2494"/>
              <a:chExt cx="227" cy="227"/>
            </a:xfrm>
          </p:grpSpPr>
          <p:sp>
            <p:nvSpPr>
              <p:cNvPr id="44" name="Oval 14"/>
              <p:cNvSpPr>
                <a:spLocks noChangeArrowheads="1"/>
              </p:cNvSpPr>
              <p:nvPr/>
            </p:nvSpPr>
            <p:spPr bwMode="gray">
              <a:xfrm>
                <a:off x="1575" y="249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gray">
              <a:xfrm>
                <a:off x="1575" y="2539"/>
                <a:ext cx="141" cy="14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3348038" y="4948238"/>
              <a:ext cx="360362" cy="360362"/>
              <a:chOff x="2109" y="3612"/>
              <a:chExt cx="227" cy="227"/>
            </a:xfrm>
          </p:grpSpPr>
          <p:sp>
            <p:nvSpPr>
              <p:cNvPr id="42" name="Oval 17"/>
              <p:cNvSpPr>
                <a:spLocks noChangeArrowheads="1"/>
              </p:cNvSpPr>
              <p:nvPr/>
            </p:nvSpPr>
            <p:spPr bwMode="gray">
              <a:xfrm>
                <a:off x="2109" y="3612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Oval 18"/>
              <p:cNvSpPr>
                <a:spLocks noChangeArrowheads="1"/>
              </p:cNvSpPr>
              <p:nvPr/>
            </p:nvSpPr>
            <p:spPr bwMode="gray">
              <a:xfrm>
                <a:off x="2119" y="3631"/>
                <a:ext cx="141" cy="14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5929312" y="2357438"/>
              <a:ext cx="360362" cy="360362"/>
              <a:chOff x="3880" y="2102"/>
              <a:chExt cx="227" cy="227"/>
            </a:xfrm>
          </p:grpSpPr>
          <p:sp>
            <p:nvSpPr>
              <p:cNvPr id="40" name="Oval 20"/>
              <p:cNvSpPr>
                <a:spLocks noChangeArrowheads="1"/>
              </p:cNvSpPr>
              <p:nvPr/>
            </p:nvSpPr>
            <p:spPr bwMode="gray">
              <a:xfrm>
                <a:off x="3880" y="2102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Oval 21"/>
              <p:cNvSpPr>
                <a:spLocks noChangeArrowheads="1"/>
              </p:cNvSpPr>
              <p:nvPr/>
            </p:nvSpPr>
            <p:spPr bwMode="gray">
              <a:xfrm>
                <a:off x="3925" y="2102"/>
                <a:ext cx="141" cy="14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5857876" y="4429126"/>
              <a:ext cx="360363" cy="360362"/>
              <a:chOff x="3845" y="3158"/>
              <a:chExt cx="227" cy="227"/>
            </a:xfrm>
          </p:grpSpPr>
          <p:sp>
            <p:nvSpPr>
              <p:cNvPr id="36" name="Oval 26"/>
              <p:cNvSpPr>
                <a:spLocks noChangeArrowheads="1"/>
              </p:cNvSpPr>
              <p:nvPr/>
            </p:nvSpPr>
            <p:spPr bwMode="gray">
              <a:xfrm>
                <a:off x="3845" y="3158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Oval 27"/>
              <p:cNvSpPr>
                <a:spLocks noChangeArrowheads="1"/>
              </p:cNvSpPr>
              <p:nvPr/>
            </p:nvSpPr>
            <p:spPr bwMode="gray">
              <a:xfrm>
                <a:off x="3890" y="3203"/>
                <a:ext cx="141" cy="14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3725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1" name="Oval 28"/>
            <p:cNvSpPr>
              <a:spLocks noChangeArrowheads="1"/>
            </p:cNvSpPr>
            <p:nvPr/>
          </p:nvSpPr>
          <p:spPr bwMode="gray">
            <a:xfrm>
              <a:off x="3624263" y="2643188"/>
              <a:ext cx="1944687" cy="19446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2" name="Oval 29"/>
            <p:cNvSpPr>
              <a:spLocks noChangeArrowheads="1"/>
            </p:cNvSpPr>
            <p:nvPr/>
          </p:nvSpPr>
          <p:spPr bwMode="gray">
            <a:xfrm>
              <a:off x="3617913" y="2627313"/>
              <a:ext cx="1944687" cy="19446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3" name="Oval 30"/>
            <p:cNvSpPr>
              <a:spLocks noChangeArrowheads="1"/>
            </p:cNvSpPr>
            <p:nvPr/>
          </p:nvSpPr>
          <p:spPr bwMode="gray">
            <a:xfrm>
              <a:off x="3751263" y="2770188"/>
              <a:ext cx="1690687" cy="16906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4" name="Oval 31"/>
            <p:cNvSpPr>
              <a:spLocks noChangeArrowheads="1"/>
            </p:cNvSpPr>
            <p:nvPr/>
          </p:nvSpPr>
          <p:spPr bwMode="gray">
            <a:xfrm>
              <a:off x="3733800" y="2743200"/>
              <a:ext cx="1690688" cy="16906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5" name="Group 44"/>
            <p:cNvGrpSpPr>
              <a:grpSpLocks/>
            </p:cNvGrpSpPr>
            <p:nvPr/>
          </p:nvGrpSpPr>
          <p:grpSpPr bwMode="auto">
            <a:xfrm>
              <a:off x="3835400" y="2854325"/>
              <a:ext cx="1522413" cy="1522413"/>
              <a:chOff x="2416" y="1798"/>
              <a:chExt cx="959" cy="959"/>
            </a:xfrm>
          </p:grpSpPr>
          <p:sp>
            <p:nvSpPr>
              <p:cNvPr id="31" name="Oval 32"/>
              <p:cNvSpPr>
                <a:spLocks noChangeArrowheads="1"/>
              </p:cNvSpPr>
              <p:nvPr/>
            </p:nvSpPr>
            <p:spPr bwMode="gray">
              <a:xfrm>
                <a:off x="2416" y="1798"/>
                <a:ext cx="959" cy="95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32" name="Oval 33"/>
              <p:cNvSpPr>
                <a:spLocks noChangeArrowheads="1"/>
              </p:cNvSpPr>
              <p:nvPr/>
            </p:nvSpPr>
            <p:spPr bwMode="gray">
              <a:xfrm>
                <a:off x="2430" y="1810"/>
                <a:ext cx="927" cy="92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3" name="Oval 34"/>
              <p:cNvSpPr>
                <a:spLocks noChangeArrowheads="1"/>
              </p:cNvSpPr>
              <p:nvPr/>
            </p:nvSpPr>
            <p:spPr bwMode="gray">
              <a:xfrm>
                <a:off x="2441" y="1816"/>
                <a:ext cx="906" cy="90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4" name="Oval 35"/>
              <p:cNvSpPr>
                <a:spLocks noChangeArrowheads="1"/>
              </p:cNvSpPr>
              <p:nvPr/>
            </p:nvSpPr>
            <p:spPr bwMode="gray">
              <a:xfrm>
                <a:off x="2451" y="1825"/>
                <a:ext cx="861" cy="84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5" name="Oval 36"/>
              <p:cNvSpPr>
                <a:spLocks noChangeArrowheads="1"/>
              </p:cNvSpPr>
              <p:nvPr/>
            </p:nvSpPr>
            <p:spPr bwMode="gray">
              <a:xfrm>
                <a:off x="2502" y="1848"/>
                <a:ext cx="765" cy="68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26" name="Text Box 37"/>
            <p:cNvSpPr txBox="1">
              <a:spLocks noChangeArrowheads="1"/>
            </p:cNvSpPr>
            <p:nvPr/>
          </p:nvSpPr>
          <p:spPr bwMode="auto">
            <a:xfrm rot="21401095">
              <a:off x="3864190" y="3360397"/>
              <a:ext cx="1460721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800" b="1" dirty="0" smtClean="0">
                  <a:solidFill>
                    <a:srgbClr val="000000"/>
                  </a:solidFill>
                </a:rPr>
                <a:t>Веб 2.0</a:t>
              </a:r>
              <a:endParaRPr lang="en-US" sz="2800" b="1" dirty="0">
                <a:solidFill>
                  <a:srgbClr val="000000"/>
                </a:solidFill>
              </a:endParaRPr>
            </a:p>
          </p:txBody>
        </p:sp>
        <p:sp>
          <p:nvSpPr>
            <p:cNvPr id="27" name="Text Box 38"/>
            <p:cNvSpPr txBox="1">
              <a:spLocks noChangeArrowheads="1"/>
            </p:cNvSpPr>
            <p:nvPr/>
          </p:nvSpPr>
          <p:spPr bwMode="auto">
            <a:xfrm rot="21401095">
              <a:off x="5857884" y="1714488"/>
              <a:ext cx="1279517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3200" b="1" dirty="0" smtClean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AJAX</a:t>
              </a:r>
              <a:endParaRPr lang="en-US" sz="3200" b="1" dirty="0"/>
            </a:p>
          </p:txBody>
        </p:sp>
        <p:sp>
          <p:nvSpPr>
            <p:cNvPr id="28" name="Text Box 39"/>
            <p:cNvSpPr txBox="1">
              <a:spLocks noChangeArrowheads="1"/>
            </p:cNvSpPr>
            <p:nvPr/>
          </p:nvSpPr>
          <p:spPr bwMode="auto">
            <a:xfrm rot="21401095">
              <a:off x="2672605" y="1294625"/>
              <a:ext cx="1050288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ru-RU" sz="3200" b="1" dirty="0" smtClean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XML</a:t>
              </a:r>
              <a:endParaRPr lang="en-US" sz="3200" b="1" dirty="0"/>
            </a:p>
          </p:txBody>
        </p:sp>
        <p:sp>
          <p:nvSpPr>
            <p:cNvPr id="29" name="Text Box 41"/>
            <p:cNvSpPr txBox="1">
              <a:spLocks noChangeArrowheads="1"/>
            </p:cNvSpPr>
            <p:nvPr/>
          </p:nvSpPr>
          <p:spPr bwMode="auto">
            <a:xfrm>
              <a:off x="5715000" y="5029200"/>
              <a:ext cx="184731" cy="2539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lvl="0" eaLnBrk="0" hangingPunct="0"/>
              <a:endParaRPr lang="ru-RU" sz="1050" dirty="0" smtClean="0">
                <a:latin typeface="Arial" pitchFamily="34" charset="0"/>
              </a:endParaRPr>
            </a:p>
          </p:txBody>
        </p:sp>
        <p:sp>
          <p:nvSpPr>
            <p:cNvPr id="30" name="Text Box 43"/>
            <p:cNvSpPr txBox="1">
              <a:spLocks noChangeArrowheads="1"/>
            </p:cNvSpPr>
            <p:nvPr/>
          </p:nvSpPr>
          <p:spPr bwMode="auto">
            <a:xfrm rot="21401095">
              <a:off x="2143108" y="5143512"/>
              <a:ext cx="1029449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ru-RU" sz="3200" b="1" dirty="0" smtClean="0"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RSS</a:t>
              </a:r>
              <a:endParaRPr lang="en-US" sz="3200" b="1" dirty="0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6357950" y="4357694"/>
            <a:ext cx="1178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32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Теги </a:t>
            </a:r>
            <a:endParaRPr lang="ru-RU" b="1" dirty="0" smtClean="0">
              <a:latin typeface="Arial" pitchFamily="34" charset="0"/>
            </a:endParaRPr>
          </a:p>
        </p:txBody>
      </p:sp>
      <p:pic>
        <p:nvPicPr>
          <p:cNvPr id="50" name="Picture 231" descr="RS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214950"/>
            <a:ext cx="1143000" cy="1143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2050" name="Picture 2" descr="C:\Documents and Settings\User\Рабочий стол\Мои рисунки\Swiki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929198"/>
            <a:ext cx="2313217" cy="1619252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Мои рисунки\blogs_jpg_13676783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357298"/>
            <a:ext cx="1587511" cy="1714512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Мои рисунки\3G_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15206" y="1285860"/>
            <a:ext cx="1661421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143208" y="0"/>
            <a:ext cx="6111288" cy="714380"/>
            <a:chOff x="3726101" y="4357694"/>
            <a:chExt cx="5517662" cy="78581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26101" y="4436276"/>
              <a:ext cx="551766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„Визитные карточки веб 2.0”</a:t>
              </a:r>
              <a:endParaRPr lang="ru-RU" sz="3200" b="1" dirty="0"/>
            </a:p>
          </p:txBody>
        </p:sp>
      </p:grpSp>
      <p:sp>
        <p:nvSpPr>
          <p:cNvPr id="36" name="Скругленный прямоугольник 35"/>
          <p:cNvSpPr/>
          <p:nvPr/>
        </p:nvSpPr>
        <p:spPr>
          <a:xfrm>
            <a:off x="428596" y="3214686"/>
            <a:ext cx="8229600" cy="1143008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TextBox 41"/>
          <p:cNvSpPr txBox="1"/>
          <p:nvPr/>
        </p:nvSpPr>
        <p:spPr>
          <a:xfrm>
            <a:off x="571472" y="3357562"/>
            <a:ext cx="77153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AJAX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— технология позволяющая подгружать данные без перезагрузки страницы</a:t>
            </a:r>
            <a:endParaRPr lang="ru-RU" sz="2400" b="1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428596" y="4786322"/>
            <a:ext cx="8429684" cy="1714512"/>
            <a:chOff x="71438" y="1619181"/>
            <a:chExt cx="8358246" cy="695565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71438" y="1619181"/>
              <a:ext cx="8229600" cy="695565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3241512"/>
                <a:satOff val="6667"/>
                <a:lumOff val="-510"/>
                <a:alphaOff val="0"/>
              </a:schemeClr>
            </a:fillRef>
            <a:effectRef idx="2">
              <a:schemeClr val="accent2">
                <a:hueOff val="-3241512"/>
                <a:satOff val="6667"/>
                <a:lumOff val="-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71438" y="1735109"/>
              <a:ext cx="8358246" cy="4405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/>
              <a:r>
                <a:rPr lang="ru-RU" sz="2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RSS (</a:t>
              </a:r>
              <a:r>
                <a:rPr lang="ru-RU" sz="2400" b="1" dirty="0" err="1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Really</a:t>
              </a:r>
              <a:r>
                <a:rPr lang="ru-RU" sz="2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err="1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Simple</a:t>
              </a:r>
              <a:r>
                <a:rPr lang="ru-RU" sz="2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err="1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Syndication</a:t>
              </a:r>
              <a:r>
                <a:rPr lang="ru-RU" sz="2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) — семейство XML-форматов, предназначенных для описания лент новостей, анонсов статей, изменений в </a:t>
              </a:r>
              <a:r>
                <a:rPr lang="ru-RU" sz="2400" b="1" dirty="0" err="1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блогах</a:t>
              </a:r>
              <a:r>
                <a:rPr lang="ru-RU" sz="2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 и т. п. </a:t>
              </a:r>
              <a:endParaRPr lang="ru-RU" sz="2400" b="1" dirty="0" smtClean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428596" y="1428736"/>
            <a:ext cx="8215370" cy="1571636"/>
          </a:xfrm>
          <a:prstGeom prst="roundRect">
            <a:avLst/>
          </a:prstGeom>
          <a:gradFill flip="none" rotWithShape="1">
            <a:gsLst>
              <a:gs pos="0">
                <a:srgbClr val="DB39CF"/>
              </a:gs>
              <a:gs pos="100000">
                <a:srgbClr val="CDACE6"/>
              </a:gs>
            </a:gsLst>
            <a:lin ang="16200000" scaled="1"/>
            <a:tileRect/>
          </a:gra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vl="0" algn="ctr"/>
            <a:r>
              <a:rPr lang="en-US" sz="2400" b="1" dirty="0" smtClean="0"/>
              <a:t>XML</a:t>
            </a:r>
            <a:r>
              <a:rPr lang="en-US" sz="2400" dirty="0" smtClean="0"/>
              <a:t>(</a:t>
            </a:r>
            <a:r>
              <a:rPr lang="en-US" sz="2400" dirty="0" err="1" smtClean="0"/>
              <a:t>eXtensible</a:t>
            </a:r>
            <a:r>
              <a:rPr lang="en-US" sz="2400" dirty="0" smtClean="0"/>
              <a:t> Markup Language) — </a:t>
            </a:r>
            <a:r>
              <a:rPr lang="ru-RU" sz="2400" b="1" dirty="0" smtClean="0"/>
              <a:t>язык разметки </a:t>
            </a:r>
          </a:p>
          <a:p>
            <a:pPr lvl="0" algn="ctr"/>
            <a:r>
              <a:rPr lang="ru-RU" sz="2400" b="1" dirty="0" smtClean="0"/>
              <a:t>данных</a:t>
            </a:r>
            <a:r>
              <a:rPr lang="en-US" sz="2400" b="1" dirty="0" smtClean="0"/>
              <a:t>. </a:t>
            </a:r>
            <a:r>
              <a:rPr lang="ru-RU" sz="2400" b="1" dirty="0" smtClean="0"/>
              <a:t>Он представляет собой свод общих </a:t>
            </a:r>
          </a:p>
          <a:p>
            <a:pPr lvl="0" algn="ctr"/>
            <a:r>
              <a:rPr lang="ru-RU" sz="2400" b="1" dirty="0" smtClean="0"/>
              <a:t>синтаксических правил, что делает его существенно</a:t>
            </a:r>
          </a:p>
          <a:p>
            <a:pPr lvl="0" algn="ctr"/>
            <a:r>
              <a:rPr lang="ru-RU" sz="2400" b="1" dirty="0" smtClean="0"/>
              <a:t> лучше </a:t>
            </a:r>
            <a:r>
              <a:rPr lang="ru-RU" sz="2400" b="1" dirty="0" err="1" smtClean="0"/>
              <a:t>html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214282" y="2143116"/>
            <a:ext cx="571504" cy="571504"/>
            <a:chOff x="3174" y="2656"/>
            <a:chExt cx="1549" cy="1351"/>
          </a:xfrm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642910" y="514351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000100" y="4643446"/>
            <a:ext cx="4180953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200" b="1" i="1" kern="0" dirty="0" smtClean="0"/>
              <a:t>Возможность объединения</a:t>
            </a:r>
            <a:endParaRPr lang="en-US" sz="2200" dirty="0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642910" y="271462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785786" y="2214554"/>
            <a:ext cx="4211409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200" b="1" i="1" kern="0" dirty="0" smtClean="0"/>
              <a:t>Обратный порядок записей</a:t>
            </a:r>
            <a:endParaRPr lang="en-US" sz="2200" dirty="0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2025650" y="288448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0977" name="Group 17"/>
          <p:cNvGrpSpPr>
            <a:grpSpLocks/>
          </p:cNvGrpSpPr>
          <p:nvPr/>
        </p:nvGrpSpPr>
        <p:grpSpPr bwMode="auto">
          <a:xfrm>
            <a:off x="214282" y="2928934"/>
            <a:ext cx="571504" cy="571504"/>
            <a:chOff x="1110" y="2656"/>
            <a:chExt cx="1549" cy="1351"/>
          </a:xfrm>
        </p:grpSpPr>
        <p:sp>
          <p:nvSpPr>
            <p:cNvPr id="40978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9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0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642910" y="350043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1714480" y="3071810"/>
            <a:ext cx="156645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i="1" kern="0" dirty="0" smtClean="0"/>
              <a:t>Отзывы</a:t>
            </a:r>
            <a:endParaRPr lang="en-US" sz="2400" dirty="0"/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>
            <a:off x="642910" y="428625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1142976" y="3857628"/>
            <a:ext cx="367119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i="1" kern="0" dirty="0" smtClean="0"/>
              <a:t>Единственный автор</a:t>
            </a:r>
            <a:endParaRPr lang="en-US" sz="24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26101" y="4436276"/>
              <a:ext cx="382589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       </a:t>
              </a:r>
              <a:r>
                <a:rPr lang="ru-RU" sz="3200" b="1" dirty="0" smtClean="0"/>
                <a:t>ИСТОРИЯ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143208" y="0"/>
            <a:ext cx="6111288" cy="714380"/>
            <a:chOff x="3726101" y="4357694"/>
            <a:chExt cx="5517662" cy="785818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26101" y="4436276"/>
              <a:ext cx="551766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„Визитные карточки веб 2.0”</a:t>
              </a:r>
              <a:endParaRPr lang="ru-RU" sz="3200" b="1" dirty="0"/>
            </a:p>
          </p:txBody>
        </p:sp>
      </p:grp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3116"/>
            <a:ext cx="368503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9" name="Group 7"/>
          <p:cNvGrpSpPr>
            <a:grpSpLocks/>
          </p:cNvGrpSpPr>
          <p:nvPr/>
        </p:nvGrpSpPr>
        <p:grpSpPr bwMode="auto">
          <a:xfrm>
            <a:off x="214282" y="3714752"/>
            <a:ext cx="642942" cy="571504"/>
            <a:chOff x="3174" y="2656"/>
            <a:chExt cx="1549" cy="1351"/>
          </a:xfrm>
        </p:grpSpPr>
        <p:sp>
          <p:nvSpPr>
            <p:cNvPr id="4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7"/>
          <p:cNvGrpSpPr>
            <a:grpSpLocks/>
          </p:cNvGrpSpPr>
          <p:nvPr/>
        </p:nvGrpSpPr>
        <p:grpSpPr bwMode="auto">
          <a:xfrm>
            <a:off x="214282" y="4572008"/>
            <a:ext cx="571504" cy="571504"/>
            <a:chOff x="1110" y="2656"/>
            <a:chExt cx="1549" cy="1351"/>
          </a:xfrm>
        </p:grpSpPr>
        <p:sp>
          <p:nvSpPr>
            <p:cNvPr id="44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285852" y="5429264"/>
            <a:ext cx="3425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kern="0" dirty="0" smtClean="0"/>
              <a:t>Устойчивые ссылки</a:t>
            </a:r>
            <a:endParaRPr lang="ru-RU" sz="2400" dirty="0"/>
          </a:p>
        </p:txBody>
      </p:sp>
      <p:grpSp>
        <p:nvGrpSpPr>
          <p:cNvPr id="48" name="Group 7"/>
          <p:cNvGrpSpPr>
            <a:grpSpLocks/>
          </p:cNvGrpSpPr>
          <p:nvPr/>
        </p:nvGrpSpPr>
        <p:grpSpPr bwMode="auto">
          <a:xfrm>
            <a:off x="214282" y="5357826"/>
            <a:ext cx="571504" cy="571504"/>
            <a:chOff x="3174" y="2656"/>
            <a:chExt cx="1549" cy="1351"/>
          </a:xfrm>
        </p:grpSpPr>
        <p:sp>
          <p:nvSpPr>
            <p:cNvPr id="49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2" name="Line 14"/>
          <p:cNvSpPr>
            <a:spLocks noChangeShapeType="1"/>
          </p:cNvSpPr>
          <p:nvPr/>
        </p:nvSpPr>
        <p:spPr bwMode="auto">
          <a:xfrm>
            <a:off x="571472" y="592933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Line 14"/>
          <p:cNvSpPr>
            <a:spLocks noChangeShapeType="1"/>
          </p:cNvSpPr>
          <p:nvPr/>
        </p:nvSpPr>
        <p:spPr bwMode="auto">
          <a:xfrm>
            <a:off x="500034" y="657227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4" name="Group 17"/>
          <p:cNvGrpSpPr>
            <a:grpSpLocks/>
          </p:cNvGrpSpPr>
          <p:nvPr/>
        </p:nvGrpSpPr>
        <p:grpSpPr bwMode="auto">
          <a:xfrm>
            <a:off x="214282" y="6072206"/>
            <a:ext cx="571504" cy="571504"/>
            <a:chOff x="1110" y="2656"/>
            <a:chExt cx="1549" cy="1351"/>
          </a:xfrm>
        </p:grpSpPr>
        <p:sp>
          <p:nvSpPr>
            <p:cNvPr id="55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1714480" y="6143644"/>
            <a:ext cx="2818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kern="0" dirty="0" smtClean="0"/>
              <a:t>Редактирование</a:t>
            </a:r>
            <a:endParaRPr lang="ru-RU" sz="2400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57158" y="1214422"/>
            <a:ext cx="8229600" cy="695565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9724536"/>
              <a:satOff val="20000"/>
              <a:lumOff val="-1529"/>
              <a:alphaOff val="0"/>
            </a:schemeClr>
          </a:fillRef>
          <a:effectRef idx="2">
            <a:schemeClr val="accent2">
              <a:hueOff val="-9724536"/>
              <a:satOff val="20000"/>
              <a:lumOff val="-1529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Прямоугольник 36"/>
          <p:cNvSpPr/>
          <p:nvPr/>
        </p:nvSpPr>
        <p:spPr>
          <a:xfrm>
            <a:off x="500034" y="1214422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 smtClean="0">
                <a:solidFill>
                  <a:schemeClr val="tx2"/>
                </a:solidFill>
              </a:rPr>
              <a:t>Блог (</a:t>
            </a:r>
            <a:r>
              <a:rPr lang="ru-RU" sz="2000" b="1" i="1" kern="0" dirty="0" err="1" smtClean="0">
                <a:solidFill>
                  <a:schemeClr val="tx2"/>
                </a:solidFill>
              </a:rPr>
              <a:t>web-log</a:t>
            </a:r>
            <a:r>
              <a:rPr lang="ru-RU" sz="2000" b="1" i="1" kern="0" dirty="0" smtClean="0">
                <a:solidFill>
                  <a:schemeClr val="tx2"/>
                </a:solidFill>
              </a:rPr>
              <a:t>) - это пополняемая через </a:t>
            </a:r>
            <a:r>
              <a:rPr lang="ru-RU" sz="2000" b="1" i="1" kern="0" dirty="0" err="1" smtClean="0">
                <a:solidFill>
                  <a:schemeClr val="tx2"/>
                </a:solidFill>
              </a:rPr>
              <a:t>веб-интерфейс</a:t>
            </a:r>
            <a:r>
              <a:rPr lang="ru-RU" sz="2000" b="1" i="1" kern="0" dirty="0" smtClean="0">
                <a:solidFill>
                  <a:schemeClr val="tx2"/>
                </a:solidFill>
              </a:rPr>
              <a:t> коллекция записей, напоминающих личный дневник</a:t>
            </a:r>
            <a:endParaRPr lang="ru-RU" sz="2000" b="1" i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143208" y="0"/>
            <a:ext cx="6111288" cy="714380"/>
            <a:chOff x="3726101" y="4357694"/>
            <a:chExt cx="5517662" cy="78581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26101" y="4436276"/>
              <a:ext cx="551766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„Визитные карточки веб 2.0”</a:t>
              </a:r>
              <a:endParaRPr lang="ru-RU" sz="32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28596" y="1357298"/>
            <a:ext cx="8286808" cy="1214446"/>
            <a:chOff x="285720" y="1714488"/>
            <a:chExt cx="8286808" cy="121444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85720" y="1714488"/>
              <a:ext cx="8286808" cy="1214446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2966049"/>
                <a:satOff val="26667"/>
                <a:lumOff val="-2039"/>
                <a:alphaOff val="0"/>
              </a:schemeClr>
            </a:fillRef>
            <a:effectRef idx="2">
              <a:schemeClr val="accent2">
                <a:hueOff val="-12966049"/>
                <a:satOff val="26667"/>
                <a:lumOff val="-203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extBox 11"/>
            <p:cNvSpPr txBox="1"/>
            <p:nvPr/>
          </p:nvSpPr>
          <p:spPr>
            <a:xfrm>
              <a:off x="285720" y="1857364"/>
              <a:ext cx="7907742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600" b="1" dirty="0" smtClean="0"/>
                <a:t>Тэг - ключевое слово, метка, </a:t>
              </a:r>
            </a:p>
            <a:p>
              <a:pPr algn="ctr"/>
              <a:r>
                <a:rPr lang="ru-RU" sz="2600" b="1" dirty="0" smtClean="0"/>
                <a:t>которая характеризует содержание материала</a:t>
              </a:r>
              <a:endParaRPr lang="ru-RU" sz="2600" b="1" dirty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428860" y="2786058"/>
            <a:ext cx="4638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 сайте выводится облако тегов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pic>
        <p:nvPicPr>
          <p:cNvPr id="15" name="Рисунок 14" descr="Облако тего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2400300" cy="321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3571876"/>
            <a:ext cx="4786346" cy="274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низ 14"/>
          <p:cNvSpPr/>
          <p:nvPr/>
        </p:nvSpPr>
        <p:spPr>
          <a:xfrm rot="1843746">
            <a:off x="1932415" y="2260277"/>
            <a:ext cx="278509" cy="370316"/>
          </a:xfrm>
          <a:prstGeom prst="downArrow">
            <a:avLst/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9301762">
            <a:off x="2101467" y="3465369"/>
            <a:ext cx="284413" cy="1808470"/>
          </a:xfrm>
          <a:prstGeom prst="downArrow">
            <a:avLst>
              <a:gd name="adj1" fmla="val 54845"/>
              <a:gd name="adj2" fmla="val 50000"/>
            </a:avLst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332038"/>
            <a:ext cx="8229600" cy="452596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41317" name="AutoShape 5"/>
          <p:cNvSpPr>
            <a:spLocks noChangeArrowheads="1"/>
          </p:cNvSpPr>
          <p:nvPr/>
        </p:nvSpPr>
        <p:spPr bwMode="auto">
          <a:xfrm>
            <a:off x="214282" y="2643182"/>
            <a:ext cx="2786082" cy="1000132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/>
              <a:t>Совместная работа</a:t>
            </a:r>
          </a:p>
        </p:txBody>
      </p:sp>
      <p:sp>
        <p:nvSpPr>
          <p:cNvPr id="141318" name="AutoShape 6"/>
          <p:cNvSpPr>
            <a:spLocks noChangeArrowheads="1"/>
          </p:cNvSpPr>
          <p:nvPr/>
        </p:nvSpPr>
        <p:spPr bwMode="auto">
          <a:xfrm>
            <a:off x="5638800" y="2643182"/>
            <a:ext cx="3219480" cy="928694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/>
              <a:t>Обмен информацией</a:t>
            </a:r>
          </a:p>
        </p:txBody>
      </p:sp>
      <p:sp>
        <p:nvSpPr>
          <p:cNvPr id="141319" name="AutoShape 7"/>
          <p:cNvSpPr>
            <a:spLocks noChangeArrowheads="1"/>
          </p:cNvSpPr>
          <p:nvPr/>
        </p:nvSpPr>
        <p:spPr bwMode="auto">
          <a:xfrm>
            <a:off x="2928926" y="3643314"/>
            <a:ext cx="3124200" cy="10668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/>
              <a:t>Массовые публикации</a:t>
            </a:r>
          </a:p>
        </p:txBody>
      </p:sp>
      <p:sp>
        <p:nvSpPr>
          <p:cNvPr id="141326" name="AutoShape 14"/>
          <p:cNvSpPr>
            <a:spLocks noChangeArrowheads="1"/>
          </p:cNvSpPr>
          <p:nvPr/>
        </p:nvSpPr>
        <p:spPr bwMode="auto">
          <a:xfrm>
            <a:off x="285720" y="5181600"/>
            <a:ext cx="8553480" cy="15240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/>
              <a:t>Социальные сервисы - сетевое программное обеспечение, поддерживающее </a:t>
            </a:r>
            <a:r>
              <a:rPr lang="ru-RU" sz="2800" b="1" dirty="0">
                <a:solidFill>
                  <a:schemeClr val="tx2"/>
                </a:solidFill>
              </a:rPr>
              <a:t>групповое взаимодействие</a:t>
            </a:r>
          </a:p>
        </p:txBody>
      </p:sp>
      <p:sp>
        <p:nvSpPr>
          <p:cNvPr id="16" name="Стрелка вниз 15"/>
          <p:cNvSpPr/>
          <p:nvPr/>
        </p:nvSpPr>
        <p:spPr>
          <a:xfrm rot="18958753">
            <a:off x="6455325" y="2261727"/>
            <a:ext cx="297697" cy="400589"/>
          </a:xfrm>
          <a:prstGeom prst="downArrow">
            <a:avLst/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43746">
            <a:off x="6777627" y="3468125"/>
            <a:ext cx="351420" cy="1739198"/>
          </a:xfrm>
          <a:prstGeom prst="downArrow">
            <a:avLst/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14810" y="2285992"/>
            <a:ext cx="444631" cy="1285884"/>
          </a:xfrm>
          <a:prstGeom prst="downArrow">
            <a:avLst/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316" name="AutoShape 4"/>
          <p:cNvSpPr>
            <a:spLocks noChangeArrowheads="1"/>
          </p:cNvSpPr>
          <p:nvPr/>
        </p:nvSpPr>
        <p:spPr bwMode="auto">
          <a:xfrm>
            <a:off x="571472" y="1285860"/>
            <a:ext cx="8001000" cy="990600"/>
          </a:xfrm>
          <a:prstGeom prst="roundRect">
            <a:avLst>
              <a:gd name="adj" fmla="val 16667"/>
            </a:avLst>
          </a:prstGeom>
          <a:solidFill>
            <a:srgbClr val="00FFFF">
              <a:alpha val="38000"/>
            </a:srgbClr>
          </a:solidFill>
          <a:ln w="34925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/>
              <a:t>Второе поколение сетевых сервисов в Интернет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4214810" y="4714884"/>
            <a:ext cx="444631" cy="428628"/>
          </a:xfrm>
          <a:prstGeom prst="downArrow">
            <a:avLst/>
          </a:prstGeom>
          <a:gradFill>
            <a:gsLst>
              <a:gs pos="1500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26101" y="4436276"/>
              <a:ext cx="470243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Что такое Веб 2.0?</a:t>
              </a:r>
              <a:endParaRPr lang="ru-RU" sz="3200" b="1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43208" y="1"/>
            <a:ext cx="6000792" cy="1148655"/>
            <a:chOff x="3726101" y="4357696"/>
            <a:chExt cx="5417899" cy="1263521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7"/>
              <a:ext cx="5039766" cy="11849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Возможности 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социальных сервисов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428596" y="1571612"/>
            <a:ext cx="8229600" cy="857256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16207560"/>
              <a:satOff val="33334"/>
              <a:lumOff val="-2549"/>
              <a:alphaOff val="0"/>
            </a:schemeClr>
          </a:fillRef>
          <a:effectRef idx="2">
            <a:schemeClr val="accent2">
              <a:hueOff val="-16207560"/>
              <a:satOff val="33334"/>
              <a:lumOff val="-2549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Скругленный прямоугольник 5"/>
          <p:cNvSpPr/>
          <p:nvPr/>
        </p:nvSpPr>
        <p:spPr>
          <a:xfrm>
            <a:off x="428596" y="2714620"/>
            <a:ext cx="8229600" cy="785818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500034" y="3857628"/>
            <a:ext cx="8229600" cy="857256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3241512"/>
              <a:satOff val="6667"/>
              <a:lumOff val="-510"/>
              <a:alphaOff val="0"/>
            </a:schemeClr>
          </a:fillRef>
          <a:effectRef idx="2">
            <a:schemeClr val="accent2">
              <a:hueOff val="-3241512"/>
              <a:satOff val="6667"/>
              <a:lumOff val="-51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Скругленный прямоугольник 9"/>
          <p:cNvSpPr/>
          <p:nvPr/>
        </p:nvSpPr>
        <p:spPr>
          <a:xfrm>
            <a:off x="428596" y="5072074"/>
            <a:ext cx="8229600" cy="857256"/>
          </a:xfrm>
          <a:prstGeom prst="roundRect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9724536"/>
              <a:satOff val="20000"/>
              <a:lumOff val="-1529"/>
              <a:alphaOff val="0"/>
            </a:schemeClr>
          </a:fillRef>
          <a:effectRef idx="2">
            <a:schemeClr val="accent2">
              <a:hueOff val="-9724536"/>
              <a:satOff val="20000"/>
              <a:lumOff val="-1529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1214414" y="1571612"/>
            <a:ext cx="6551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Использование открытых, бесплатных и </a:t>
            </a:r>
          </a:p>
          <a:p>
            <a:pPr algn="ctr"/>
            <a:r>
              <a:rPr lang="ru-RU" sz="2400" b="1" dirty="0" smtClean="0"/>
              <a:t>свободных электронных ресурсов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28662" y="2714620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Самостоятельное создание сетевого </a:t>
            </a:r>
          </a:p>
          <a:p>
            <a:pPr algn="ctr"/>
            <a:r>
              <a:rPr lang="ru-RU" sz="2400" b="1" dirty="0" smtClean="0"/>
              <a:t>учебного пространства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85786" y="4000504"/>
            <a:ext cx="7406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Освоение информационных знаний и навыков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28794" y="5072074"/>
            <a:ext cx="5102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Наблюдение за деятельностью </a:t>
            </a:r>
          </a:p>
          <a:p>
            <a:pPr algn="ctr"/>
            <a:r>
              <a:rPr lang="ru-RU" sz="2400" b="1" dirty="0" smtClean="0"/>
              <a:t>участников сообщества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34" y="1349375"/>
            <a:ext cx="8964612" cy="55086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Регистрация пользователей 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получения возможности размещения информации.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Публикация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материалов в сети Интернет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Возможность просмотра 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размещенной информации с любого компьютера из любой точки мира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Хранение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 в закрытом, так и открытом режимах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Систематизация и поиск 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помощью тэгов</a:t>
            </a:r>
            <a:endParaRPr kumimoji="0" lang="en-US" altLang="zh-TW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新細明體" charset="-12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Обсуждение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имеющихся материалов</a:t>
            </a:r>
            <a:endParaRPr kumimoji="0" lang="en-US" altLang="zh-TW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新細明體" charset="-12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Объединение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тематические группы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ru-RU" altLang="zh-TW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Анализ</a:t>
            </a:r>
            <a:r>
              <a:rPr kumimoji="0" lang="ru-RU" altLang="zh-TW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популярности размещенных на сервисе материалов</a:t>
            </a:r>
            <a:endParaRPr kumimoji="0" lang="ru-RU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643174" y="1"/>
            <a:ext cx="6500826" cy="1148655"/>
            <a:chOff x="3726101" y="4357696"/>
            <a:chExt cx="5417899" cy="1263521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26101" y="4436277"/>
              <a:ext cx="4557261" cy="11849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Общие черты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социальных сервисов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135729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7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285720" y="2000240"/>
            <a:ext cx="571504" cy="571504"/>
            <a:chOff x="3174" y="2656"/>
            <a:chExt cx="1549" cy="1351"/>
          </a:xfrm>
          <a:solidFill>
            <a:srgbClr val="FFC000"/>
          </a:solidFill>
        </p:grpSpPr>
        <p:sp>
          <p:nvSpPr>
            <p:cNvPr id="11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7"/>
          <p:cNvGrpSpPr>
            <a:grpSpLocks/>
          </p:cNvGrpSpPr>
          <p:nvPr/>
        </p:nvGrpSpPr>
        <p:grpSpPr bwMode="auto">
          <a:xfrm>
            <a:off x="285720" y="2643182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5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solidFill>
            <a:srgbClr val="FFC000"/>
          </a:solidFill>
        </p:grpSpPr>
        <p:sp>
          <p:nvSpPr>
            <p:cNvPr id="19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7"/>
          <p:cNvGrpSpPr>
            <a:grpSpLocks/>
          </p:cNvGrpSpPr>
          <p:nvPr/>
        </p:nvGrpSpPr>
        <p:grpSpPr bwMode="auto">
          <a:xfrm>
            <a:off x="285720" y="392906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3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7"/>
          <p:cNvGrpSpPr>
            <a:grpSpLocks/>
          </p:cNvGrpSpPr>
          <p:nvPr/>
        </p:nvGrpSpPr>
        <p:grpSpPr bwMode="auto">
          <a:xfrm>
            <a:off x="285720" y="4572008"/>
            <a:ext cx="571504" cy="571504"/>
            <a:chOff x="3174" y="2656"/>
            <a:chExt cx="1549" cy="1351"/>
          </a:xfrm>
          <a:solidFill>
            <a:srgbClr val="FFC000"/>
          </a:solidFill>
        </p:grpSpPr>
        <p:sp>
          <p:nvSpPr>
            <p:cNvPr id="27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285720" y="521495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7"/>
          <p:cNvGrpSpPr>
            <a:grpSpLocks/>
          </p:cNvGrpSpPr>
          <p:nvPr/>
        </p:nvGrpSpPr>
        <p:grpSpPr bwMode="auto">
          <a:xfrm>
            <a:off x="285720" y="5857892"/>
            <a:ext cx="571504" cy="571504"/>
            <a:chOff x="3174" y="2656"/>
            <a:chExt cx="1549" cy="1351"/>
          </a:xfrm>
          <a:solidFill>
            <a:srgbClr val="FFC000"/>
          </a:solidFill>
        </p:grpSpPr>
        <p:sp>
          <p:nvSpPr>
            <p:cNvPr id="35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2857488" y="2285992"/>
            <a:ext cx="3197225" cy="2563813"/>
            <a:chOff x="1872" y="1824"/>
            <a:chExt cx="2014" cy="1615"/>
          </a:xfrm>
        </p:grpSpPr>
        <p:sp>
          <p:nvSpPr>
            <p:cNvPr id="46084" name="AutoShape 4"/>
            <p:cNvSpPr>
              <a:spLocks noChangeArrowheads="1"/>
            </p:cNvSpPr>
            <p:nvPr/>
          </p:nvSpPr>
          <p:spPr bwMode="gray">
            <a:xfrm rot="16200000" flipH="1">
              <a:off x="1820" y="2528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5" name="AutoShape 5"/>
            <p:cNvSpPr>
              <a:spLocks noChangeArrowheads="1"/>
            </p:cNvSpPr>
            <p:nvPr/>
          </p:nvSpPr>
          <p:spPr bwMode="gray">
            <a:xfrm rot="5400000" flipH="1">
              <a:off x="3628" y="2494"/>
              <a:ext cx="309" cy="206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39216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2078" y="1824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2170" y="1915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9" name="Oval 9"/>
            <p:cNvSpPr>
              <a:spLocks noChangeArrowheads="1"/>
            </p:cNvSpPr>
            <p:nvPr/>
          </p:nvSpPr>
          <p:spPr bwMode="gray">
            <a:xfrm>
              <a:off x="2254" y="2000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6090" name="Oval 10"/>
            <p:cNvSpPr>
              <a:spLocks noChangeArrowheads="1"/>
            </p:cNvSpPr>
            <p:nvPr/>
          </p:nvSpPr>
          <p:spPr bwMode="gray">
            <a:xfrm>
              <a:off x="2254" y="2000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46091" name="Oval 11"/>
            <p:cNvSpPr>
              <a:spLocks noChangeArrowheads="1"/>
            </p:cNvSpPr>
            <p:nvPr/>
          </p:nvSpPr>
          <p:spPr bwMode="gray">
            <a:xfrm>
              <a:off x="2337" y="2083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6092" name="Oval 12"/>
            <p:cNvSpPr>
              <a:spLocks noChangeArrowheads="1"/>
            </p:cNvSpPr>
            <p:nvPr/>
          </p:nvSpPr>
          <p:spPr bwMode="gray">
            <a:xfrm>
              <a:off x="2337" y="2083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46093" name="AutoShape 13"/>
          <p:cNvSpPr>
            <a:spLocks noChangeArrowheads="1"/>
          </p:cNvSpPr>
          <p:nvPr/>
        </p:nvSpPr>
        <p:spPr bwMode="gray">
          <a:xfrm>
            <a:off x="500034" y="4786322"/>
            <a:ext cx="2357454" cy="1643074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gray">
          <a:xfrm>
            <a:off x="500034" y="4071942"/>
            <a:ext cx="2357454" cy="82392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gray">
          <a:xfrm>
            <a:off x="500034" y="3286124"/>
            <a:ext cx="2357454" cy="82392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8" name="AutoShape 18"/>
          <p:cNvSpPr>
            <a:spLocks noChangeArrowheads="1"/>
          </p:cNvSpPr>
          <p:nvPr/>
        </p:nvSpPr>
        <p:spPr bwMode="gray">
          <a:xfrm>
            <a:off x="6357950" y="3290894"/>
            <a:ext cx="1905000" cy="1995494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gray">
          <a:xfrm>
            <a:off x="3571868" y="3214686"/>
            <a:ext cx="19359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/>
              <a:t>групповые </a:t>
            </a:r>
          </a:p>
          <a:p>
            <a:pPr algn="ctr" eaLnBrk="0" hangingPunct="0"/>
            <a:r>
              <a:rPr lang="ru-RU" sz="2400" b="1" dirty="0" smtClean="0"/>
              <a:t>действия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6100" name="AutoShape 20"/>
          <p:cNvSpPr>
            <a:spLocks noChangeArrowheads="1"/>
          </p:cNvSpPr>
          <p:nvPr/>
        </p:nvSpPr>
        <p:spPr bwMode="auto">
          <a:xfrm>
            <a:off x="1000100" y="1357298"/>
            <a:ext cx="7429552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sz="2400" b="1" dirty="0" smtClean="0"/>
              <a:t>Сетевое программное обеспечение, </a:t>
            </a:r>
          </a:p>
          <a:p>
            <a:pPr algn="ctr" eaLnBrk="0" hangingPunct="0"/>
            <a:r>
              <a:rPr lang="ru-RU" sz="2400" b="1" dirty="0" smtClean="0"/>
              <a:t>поддерживающее групповые взаимодействия</a:t>
            </a:r>
            <a:endParaRPr lang="en-US" sz="2400" dirty="0">
              <a:latin typeface="Verdana" pitchFamily="34" charset="0"/>
            </a:endParaRP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gray">
          <a:xfrm>
            <a:off x="285720" y="3500438"/>
            <a:ext cx="27668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 smtClean="0"/>
              <a:t>записи мыслей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3143208" y="0"/>
            <a:ext cx="6000792" cy="857232"/>
            <a:chOff x="3726101" y="4357696"/>
            <a:chExt cx="5417899" cy="1257283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26101" y="4436277"/>
              <a:ext cx="506871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Социальные сервисы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214282" y="2357430"/>
            <a:ext cx="29736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персональные </a:t>
            </a:r>
          </a:p>
          <a:p>
            <a:pPr algn="ctr"/>
            <a:r>
              <a:rPr lang="ru-RU" sz="2000" b="1" dirty="0" smtClean="0"/>
              <a:t>действия участников </a:t>
            </a:r>
            <a:endParaRPr lang="ru-RU" sz="20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215074" y="2428868"/>
            <a:ext cx="21060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коммуникации </a:t>
            </a:r>
          </a:p>
          <a:p>
            <a:pPr algn="ctr"/>
            <a:r>
              <a:rPr lang="ru-RU" sz="2000" b="1" dirty="0" smtClean="0"/>
              <a:t>участников </a:t>
            </a:r>
            <a:endParaRPr lang="ru-RU" sz="2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142976" y="3786190"/>
            <a:ext cx="1377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блог</a:t>
            </a:r>
            <a:r>
              <a:rPr lang="ru-RU" b="1" dirty="0" smtClean="0">
                <a:solidFill>
                  <a:schemeClr val="bg1"/>
                </a:solidFill>
              </a:rPr>
              <a:t>, Вики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28662" y="4214818"/>
            <a:ext cx="1393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заметки</a:t>
            </a:r>
            <a:endParaRPr lang="ru-RU" sz="24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428728" y="4572008"/>
            <a:ext cx="1215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Делишес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5214950"/>
            <a:ext cx="18260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размещение </a:t>
            </a:r>
          </a:p>
          <a:p>
            <a:pPr algn="ctr"/>
            <a:r>
              <a:rPr lang="ru-RU" sz="2000" b="1" dirty="0" err="1" smtClean="0"/>
              <a:t>медийных</a:t>
            </a:r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файлов 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71472" y="6000768"/>
            <a:ext cx="921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Фликр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71604" y="6072206"/>
            <a:ext cx="1016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Ютьюб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286512" y="3714752"/>
            <a:ext cx="20377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обмен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сообщениями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643702" y="4429132"/>
            <a:ext cx="9076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почта</a:t>
            </a:r>
            <a:endParaRPr lang="ru-RU" sz="20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429520" y="4643446"/>
            <a:ext cx="6014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чат</a:t>
            </a:r>
            <a:endParaRPr lang="ru-RU" sz="20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572264" y="4857760"/>
            <a:ext cx="10449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форум</a:t>
            </a:r>
            <a:endParaRPr lang="ru-RU" sz="2000" b="1" dirty="0"/>
          </a:p>
        </p:txBody>
      </p:sp>
      <p:pic>
        <p:nvPicPr>
          <p:cNvPr id="2050" name="Picture 2" descr="C:\Documents and Settings\User\Рабочий стол\Мои рисунки\gadgetland_r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5136918"/>
            <a:ext cx="1522860" cy="1292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" name="Группа 248"/>
          <p:cNvGrpSpPr/>
          <p:nvPr/>
        </p:nvGrpSpPr>
        <p:grpSpPr>
          <a:xfrm rot="16200000">
            <a:off x="4572000" y="3929066"/>
            <a:ext cx="1071570" cy="1071570"/>
            <a:chOff x="6442075" y="1970088"/>
            <a:chExt cx="1730375" cy="1727200"/>
          </a:xfrm>
        </p:grpSpPr>
        <p:sp>
          <p:nvSpPr>
            <p:cNvPr id="250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51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52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253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54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55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56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257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58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59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60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7</a:t>
                  </a:r>
                  <a:endParaRPr lang="ru-RU" b="1" dirty="0"/>
                </a:p>
              </p:txBody>
            </p:sp>
          </p:grpSp>
        </p:grpSp>
      </p:grpSp>
      <p:grpSp>
        <p:nvGrpSpPr>
          <p:cNvPr id="225" name="Группа 224"/>
          <p:cNvGrpSpPr/>
          <p:nvPr/>
        </p:nvGrpSpPr>
        <p:grpSpPr>
          <a:xfrm rot="16200000">
            <a:off x="4500562" y="1357298"/>
            <a:ext cx="1071570" cy="1071570"/>
            <a:chOff x="6442075" y="1970088"/>
            <a:chExt cx="1730375" cy="1727200"/>
          </a:xfrm>
        </p:grpSpPr>
        <p:sp>
          <p:nvSpPr>
            <p:cNvPr id="226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27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28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229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30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31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32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233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34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35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36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5</a:t>
                  </a:r>
                  <a:endParaRPr lang="ru-RU" b="1" dirty="0"/>
                </a:p>
              </p:txBody>
            </p:sp>
          </p:grpSp>
        </p:grpSp>
      </p:grpSp>
      <p:grpSp>
        <p:nvGrpSpPr>
          <p:cNvPr id="180" name="Группа 179"/>
          <p:cNvGrpSpPr/>
          <p:nvPr/>
        </p:nvGrpSpPr>
        <p:grpSpPr>
          <a:xfrm rot="16200000">
            <a:off x="214282" y="4143380"/>
            <a:ext cx="1071570" cy="1071570"/>
            <a:chOff x="6442075" y="1970088"/>
            <a:chExt cx="1730375" cy="1727200"/>
          </a:xfrm>
        </p:grpSpPr>
        <p:sp>
          <p:nvSpPr>
            <p:cNvPr id="181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82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83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184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85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86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87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188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89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0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91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en-US" sz="3200" b="1" dirty="0" smtClean="0"/>
                    <a:t> 3</a:t>
                  </a:r>
                  <a:endParaRPr lang="ru-RU" sz="3200" b="1" dirty="0"/>
                </a:p>
              </p:txBody>
            </p:sp>
          </p:grpSp>
        </p:grpSp>
      </p:grpSp>
      <p:grpSp>
        <p:nvGrpSpPr>
          <p:cNvPr id="2" name="Группа 1"/>
          <p:cNvGrpSpPr/>
          <p:nvPr/>
        </p:nvGrpSpPr>
        <p:grpSpPr>
          <a:xfrm>
            <a:off x="3143208" y="1"/>
            <a:ext cx="6000792" cy="1148655"/>
            <a:chOff x="3726101" y="4357696"/>
            <a:chExt cx="5417899" cy="1263521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7"/>
              <a:ext cx="5039766" cy="11849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Примеры 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социальных сервисов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 rot="16200000">
            <a:off x="214282" y="1357298"/>
            <a:ext cx="1071570" cy="1071570"/>
            <a:chOff x="6442075" y="1970088"/>
            <a:chExt cx="1730375" cy="1727200"/>
          </a:xfrm>
        </p:grpSpPr>
        <p:sp>
          <p:nvSpPr>
            <p:cNvPr id="66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7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8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69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1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72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73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4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5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76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1</a:t>
                  </a:r>
                  <a:endParaRPr lang="ru-RU" b="1" dirty="0"/>
                </a:p>
              </p:txBody>
            </p:sp>
          </p:grpSp>
        </p:grpSp>
      </p:grpSp>
      <p:grpSp>
        <p:nvGrpSpPr>
          <p:cNvPr id="127" name="Group 23"/>
          <p:cNvGrpSpPr>
            <a:grpSpLocks/>
          </p:cNvGrpSpPr>
          <p:nvPr/>
        </p:nvGrpSpPr>
        <p:grpSpPr bwMode="auto">
          <a:xfrm>
            <a:off x="1142976" y="2571744"/>
            <a:ext cx="3000396" cy="1548592"/>
            <a:chOff x="2290" y="2720"/>
            <a:chExt cx="1832" cy="672"/>
          </a:xfrm>
        </p:grpSpPr>
        <p:grpSp>
          <p:nvGrpSpPr>
            <p:cNvPr id="128" name="Group 24"/>
            <p:cNvGrpSpPr>
              <a:grpSpLocks/>
            </p:cNvGrpSpPr>
            <p:nvPr/>
          </p:nvGrpSpPr>
          <p:grpSpPr bwMode="auto">
            <a:xfrm>
              <a:off x="2290" y="2942"/>
              <a:ext cx="1832" cy="450"/>
              <a:chOff x="2290" y="2942"/>
              <a:chExt cx="1832" cy="450"/>
            </a:xfrm>
          </p:grpSpPr>
          <p:sp>
            <p:nvSpPr>
              <p:cNvPr id="132" name="Freeform 25"/>
              <p:cNvSpPr>
                <a:spLocks/>
              </p:cNvSpPr>
              <p:nvPr/>
            </p:nvSpPr>
            <p:spPr bwMode="gray">
              <a:xfrm>
                <a:off x="2290" y="2942"/>
                <a:ext cx="1832" cy="341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9" name="Group 27"/>
            <p:cNvGrpSpPr>
              <a:grpSpLocks/>
            </p:cNvGrpSpPr>
            <p:nvPr/>
          </p:nvGrpSpPr>
          <p:grpSpPr bwMode="auto">
            <a:xfrm flipV="1">
              <a:off x="2291" y="2720"/>
              <a:ext cx="1390" cy="290"/>
              <a:chOff x="2288" y="3058"/>
              <a:chExt cx="1810" cy="377"/>
            </a:xfrm>
          </p:grpSpPr>
          <p:sp>
            <p:nvSpPr>
              <p:cNvPr id="130" name="Freeform 28"/>
              <p:cNvSpPr>
                <a:spLocks/>
              </p:cNvSpPr>
              <p:nvPr/>
            </p:nvSpPr>
            <p:spPr bwMode="gray">
              <a:xfrm>
                <a:off x="2288" y="3152"/>
                <a:ext cx="1704" cy="283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41" name="Group 23"/>
          <p:cNvGrpSpPr>
            <a:grpSpLocks/>
          </p:cNvGrpSpPr>
          <p:nvPr/>
        </p:nvGrpSpPr>
        <p:grpSpPr bwMode="auto">
          <a:xfrm>
            <a:off x="5500694" y="2643182"/>
            <a:ext cx="3428630" cy="928244"/>
            <a:chOff x="2290" y="2725"/>
            <a:chExt cx="2509" cy="679"/>
          </a:xfrm>
        </p:grpSpPr>
        <p:grpSp>
          <p:nvGrpSpPr>
            <p:cNvPr id="142" name="Group 24"/>
            <p:cNvGrpSpPr>
              <a:grpSpLocks/>
            </p:cNvGrpSpPr>
            <p:nvPr/>
          </p:nvGrpSpPr>
          <p:grpSpPr bwMode="auto">
            <a:xfrm>
              <a:off x="2290" y="3030"/>
              <a:ext cx="2509" cy="374"/>
              <a:chOff x="2290" y="3030"/>
              <a:chExt cx="2509" cy="374"/>
            </a:xfrm>
          </p:grpSpPr>
          <p:sp>
            <p:nvSpPr>
              <p:cNvPr id="146" name="Freeform 25"/>
              <p:cNvSpPr>
                <a:spLocks/>
              </p:cNvSpPr>
              <p:nvPr/>
            </p:nvSpPr>
            <p:spPr bwMode="gray">
              <a:xfrm>
                <a:off x="2290" y="3030"/>
                <a:ext cx="2509" cy="374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sz="2400" b="1" dirty="0" smtClean="0">
                    <a:solidFill>
                      <a:schemeClr val="bg1"/>
                    </a:solidFill>
                  </a:rPr>
                  <a:t>презентации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7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" name="Group 27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144" name="Freeform 2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0" name="Group 23"/>
          <p:cNvGrpSpPr>
            <a:grpSpLocks/>
          </p:cNvGrpSpPr>
          <p:nvPr/>
        </p:nvGrpSpPr>
        <p:grpSpPr bwMode="auto">
          <a:xfrm>
            <a:off x="1142976" y="5357826"/>
            <a:ext cx="4159026" cy="1316543"/>
            <a:chOff x="2297" y="2685"/>
            <a:chExt cx="1801" cy="730"/>
          </a:xfrm>
        </p:grpSpPr>
        <p:grpSp>
          <p:nvGrpSpPr>
            <p:cNvPr id="121" name="Group 24"/>
            <p:cNvGrpSpPr>
              <a:grpSpLocks/>
            </p:cNvGrpSpPr>
            <p:nvPr/>
          </p:nvGrpSpPr>
          <p:grpSpPr bwMode="auto">
            <a:xfrm>
              <a:off x="2297" y="2967"/>
              <a:ext cx="1801" cy="448"/>
              <a:chOff x="2297" y="2967"/>
              <a:chExt cx="1801" cy="448"/>
            </a:xfrm>
          </p:grpSpPr>
          <p:sp>
            <p:nvSpPr>
              <p:cNvPr id="125" name="Freeform 25"/>
              <p:cNvSpPr>
                <a:spLocks/>
              </p:cNvSpPr>
              <p:nvPr/>
            </p:nvSpPr>
            <p:spPr bwMode="gray">
              <a:xfrm>
                <a:off x="2297" y="2967"/>
                <a:ext cx="1244" cy="44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2" name="Group 27"/>
            <p:cNvGrpSpPr>
              <a:grpSpLocks/>
            </p:cNvGrpSpPr>
            <p:nvPr/>
          </p:nvGrpSpPr>
          <p:grpSpPr bwMode="auto">
            <a:xfrm flipV="1">
              <a:off x="2297" y="2685"/>
              <a:ext cx="1382" cy="324"/>
              <a:chOff x="2298" y="3058"/>
              <a:chExt cx="1800" cy="421"/>
            </a:xfrm>
          </p:grpSpPr>
          <p:sp>
            <p:nvSpPr>
              <p:cNvPr id="123" name="Freeform 28"/>
              <p:cNvSpPr>
                <a:spLocks/>
              </p:cNvSpPr>
              <p:nvPr/>
            </p:nvSpPr>
            <p:spPr bwMode="gray">
              <a:xfrm>
                <a:off x="2298" y="3118"/>
                <a:ext cx="1339" cy="361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5" name="Text Box 43"/>
          <p:cNvSpPr txBox="1">
            <a:spLocks noChangeArrowheads="1"/>
          </p:cNvSpPr>
          <p:nvPr/>
        </p:nvSpPr>
        <p:spPr bwMode="gray">
          <a:xfrm>
            <a:off x="1428728" y="5357826"/>
            <a:ext cx="144244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err="1"/>
              <a:t>WikiWiki</a:t>
            </a:r>
            <a:endParaRPr lang="en-US" sz="2400" b="1" dirty="0"/>
          </a:p>
        </p:txBody>
      </p:sp>
      <p:sp>
        <p:nvSpPr>
          <p:cNvPr id="156" name="Text Box 10"/>
          <p:cNvSpPr txBox="1">
            <a:spLocks noChangeArrowheads="1"/>
          </p:cNvSpPr>
          <p:nvPr/>
        </p:nvSpPr>
        <p:spPr bwMode="gray">
          <a:xfrm>
            <a:off x="1214414" y="5857892"/>
            <a:ext cx="251652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>
                <a:solidFill>
                  <a:schemeClr val="bg1"/>
                </a:solidFill>
              </a:rPr>
              <a:t>Коллективный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400" b="1" dirty="0" smtClean="0">
                <a:solidFill>
                  <a:schemeClr val="bg1"/>
                </a:solidFill>
              </a:rPr>
              <a:t>гипертекст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8" name="Text Box 51"/>
          <p:cNvSpPr txBox="1">
            <a:spLocks noChangeArrowheads="1"/>
          </p:cNvSpPr>
          <p:nvPr/>
        </p:nvSpPr>
        <p:spPr bwMode="gray">
          <a:xfrm>
            <a:off x="1643042" y="2643182"/>
            <a:ext cx="996852" cy="4569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err="1">
                <a:solidFill>
                  <a:srgbClr val="000000"/>
                </a:solidFill>
              </a:rPr>
              <a:t>Flickr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59" name="Text Box 18"/>
          <p:cNvSpPr txBox="1">
            <a:spLocks noChangeArrowheads="1"/>
          </p:cNvSpPr>
          <p:nvPr/>
        </p:nvSpPr>
        <p:spPr bwMode="gray">
          <a:xfrm>
            <a:off x="1428728" y="3071810"/>
            <a:ext cx="225254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bg1"/>
                </a:solidFill>
              </a:rPr>
              <a:t>Социальный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eaLnBrk="0" hangingPunct="0"/>
            <a:r>
              <a:rPr lang="ru-RU" sz="2400" b="1" dirty="0" err="1" smtClean="0">
                <a:solidFill>
                  <a:schemeClr val="bg1"/>
                </a:solidFill>
              </a:rPr>
              <a:t>фотосервис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178" name="Группа 177"/>
          <p:cNvGrpSpPr/>
          <p:nvPr/>
        </p:nvGrpSpPr>
        <p:grpSpPr>
          <a:xfrm>
            <a:off x="1142976" y="4071942"/>
            <a:ext cx="3143272" cy="1143008"/>
            <a:chOff x="1428728" y="1500174"/>
            <a:chExt cx="3143272" cy="1143008"/>
          </a:xfrm>
        </p:grpSpPr>
        <p:grpSp>
          <p:nvGrpSpPr>
            <p:cNvPr id="134" name="Group 23"/>
            <p:cNvGrpSpPr>
              <a:grpSpLocks/>
            </p:cNvGrpSpPr>
            <p:nvPr/>
          </p:nvGrpSpPr>
          <p:grpSpPr bwMode="auto">
            <a:xfrm>
              <a:off x="1428728" y="1500174"/>
              <a:ext cx="3143272" cy="1143008"/>
              <a:chOff x="2290" y="2725"/>
              <a:chExt cx="1832" cy="713"/>
            </a:xfrm>
          </p:grpSpPr>
          <p:grpSp>
            <p:nvGrpSpPr>
              <p:cNvPr id="135" name="Group 24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139" name="Freeform 25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0" name="Freeform 26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6" name="Group 27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137" name="Freeform 28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699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" name="Freeform 2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60" name="Text Box 59"/>
            <p:cNvSpPr txBox="1">
              <a:spLocks noChangeArrowheads="1"/>
            </p:cNvSpPr>
            <p:nvPr/>
          </p:nvSpPr>
          <p:spPr bwMode="gray">
            <a:xfrm>
              <a:off x="1785918" y="1500174"/>
              <a:ext cx="1114842" cy="4569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>
                  <a:solidFill>
                    <a:srgbClr val="000000"/>
                  </a:solidFill>
                </a:rPr>
                <a:t>Blogs </a:t>
              </a:r>
            </a:p>
          </p:txBody>
        </p:sp>
        <p:sp>
          <p:nvSpPr>
            <p:cNvPr id="161" name="Text Box 26"/>
            <p:cNvSpPr txBox="1">
              <a:spLocks noChangeArrowheads="1"/>
            </p:cNvSpPr>
            <p:nvPr/>
          </p:nvSpPr>
          <p:spPr bwMode="gray">
            <a:xfrm>
              <a:off x="1428728" y="2071678"/>
              <a:ext cx="3041637" cy="4576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1" dirty="0">
                  <a:solidFill>
                    <a:schemeClr val="bg1"/>
                  </a:solidFill>
                </a:rPr>
                <a:t>Сетевые дневники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2" name="Группа 161"/>
          <p:cNvGrpSpPr/>
          <p:nvPr/>
        </p:nvGrpSpPr>
        <p:grpSpPr>
          <a:xfrm rot="16200000">
            <a:off x="214282" y="2714620"/>
            <a:ext cx="1071570" cy="1071570"/>
            <a:chOff x="6442075" y="1970088"/>
            <a:chExt cx="1730375" cy="1727200"/>
          </a:xfrm>
        </p:grpSpPr>
        <p:sp>
          <p:nvSpPr>
            <p:cNvPr id="163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64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65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68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69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170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1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2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73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2</a:t>
                  </a:r>
                  <a:endParaRPr lang="ru-RU" b="1" dirty="0"/>
                </a:p>
              </p:txBody>
            </p:sp>
          </p:grpSp>
        </p:grpSp>
      </p:grpSp>
      <p:sp>
        <p:nvSpPr>
          <p:cNvPr id="174" name="Text Box 43"/>
          <p:cNvSpPr txBox="1">
            <a:spLocks noChangeArrowheads="1"/>
          </p:cNvSpPr>
          <p:nvPr/>
        </p:nvSpPr>
        <p:spPr bwMode="gray">
          <a:xfrm>
            <a:off x="5500694" y="2643182"/>
            <a:ext cx="174118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err="1" smtClean="0"/>
              <a:t>Slideshare</a:t>
            </a:r>
            <a:endParaRPr lang="en-US" sz="2400" b="1" dirty="0"/>
          </a:p>
        </p:txBody>
      </p:sp>
      <p:grpSp>
        <p:nvGrpSpPr>
          <p:cNvPr id="179" name="Группа 178"/>
          <p:cNvGrpSpPr/>
          <p:nvPr/>
        </p:nvGrpSpPr>
        <p:grpSpPr>
          <a:xfrm>
            <a:off x="1142976" y="1357298"/>
            <a:ext cx="2503487" cy="974725"/>
            <a:chOff x="1071538" y="4357694"/>
            <a:chExt cx="2503487" cy="974725"/>
          </a:xfrm>
        </p:grpSpPr>
        <p:grpSp>
          <p:nvGrpSpPr>
            <p:cNvPr id="113" name="Group 23"/>
            <p:cNvGrpSpPr>
              <a:grpSpLocks/>
            </p:cNvGrpSpPr>
            <p:nvPr/>
          </p:nvGrpSpPr>
          <p:grpSpPr bwMode="auto">
            <a:xfrm>
              <a:off x="1071538" y="4357694"/>
              <a:ext cx="2503487" cy="974725"/>
              <a:chOff x="2290" y="2725"/>
              <a:chExt cx="1832" cy="713"/>
            </a:xfrm>
          </p:grpSpPr>
          <p:grpSp>
            <p:nvGrpSpPr>
              <p:cNvPr id="114" name="Group 24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118" name="Freeform 25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" name="Freeform 26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5" name="Group 27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116" name="Freeform 28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699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" name="Freeform 2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76" name="Text Box 43"/>
            <p:cNvSpPr txBox="1">
              <a:spLocks noChangeArrowheads="1"/>
            </p:cNvSpPr>
            <p:nvPr/>
          </p:nvSpPr>
          <p:spPr bwMode="gray">
            <a:xfrm>
              <a:off x="1214414" y="4357694"/>
              <a:ext cx="14991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dirty="0" err="1" smtClean="0"/>
                <a:t>Bubbl.us</a:t>
              </a:r>
              <a:endParaRPr lang="en-US" sz="2400" b="1" dirty="0"/>
            </a:p>
          </p:txBody>
        </p:sp>
        <p:sp>
          <p:nvSpPr>
            <p:cNvPr id="177" name="Прямоугольник 176"/>
            <p:cNvSpPr/>
            <p:nvPr/>
          </p:nvSpPr>
          <p:spPr>
            <a:xfrm>
              <a:off x="1142976" y="4786322"/>
              <a:ext cx="23885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Карты знаний 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2" name="Группа 191"/>
          <p:cNvGrpSpPr/>
          <p:nvPr/>
        </p:nvGrpSpPr>
        <p:grpSpPr>
          <a:xfrm rot="16200000">
            <a:off x="214282" y="5429264"/>
            <a:ext cx="1071570" cy="1071570"/>
            <a:chOff x="6442075" y="1970088"/>
            <a:chExt cx="1730375" cy="1727200"/>
          </a:xfrm>
        </p:grpSpPr>
        <p:sp>
          <p:nvSpPr>
            <p:cNvPr id="193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94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95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196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97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98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99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200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01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02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03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en-US" sz="3200" b="1" dirty="0" smtClean="0"/>
                    <a:t>4</a:t>
                  </a:r>
                  <a:endParaRPr lang="ru-RU" b="1" dirty="0"/>
                </a:p>
              </p:txBody>
            </p:sp>
          </p:grpSp>
        </p:grpSp>
      </p:grpSp>
      <p:grpSp>
        <p:nvGrpSpPr>
          <p:cNvPr id="204" name="Group 23"/>
          <p:cNvGrpSpPr>
            <a:grpSpLocks/>
          </p:cNvGrpSpPr>
          <p:nvPr/>
        </p:nvGrpSpPr>
        <p:grpSpPr bwMode="auto">
          <a:xfrm>
            <a:off x="5572132" y="3786189"/>
            <a:ext cx="3071834" cy="1357522"/>
            <a:chOff x="2290" y="2725"/>
            <a:chExt cx="1832" cy="797"/>
          </a:xfrm>
        </p:grpSpPr>
        <p:grpSp>
          <p:nvGrpSpPr>
            <p:cNvPr id="205" name="Group 24"/>
            <p:cNvGrpSpPr>
              <a:grpSpLocks/>
            </p:cNvGrpSpPr>
            <p:nvPr/>
          </p:nvGrpSpPr>
          <p:grpSpPr bwMode="auto">
            <a:xfrm>
              <a:off x="2290" y="3030"/>
              <a:ext cx="1832" cy="492"/>
              <a:chOff x="2290" y="3030"/>
              <a:chExt cx="1832" cy="492"/>
            </a:xfrm>
          </p:grpSpPr>
          <p:sp>
            <p:nvSpPr>
              <p:cNvPr id="209" name="Freeform 25"/>
              <p:cNvSpPr>
                <a:spLocks/>
              </p:cNvSpPr>
              <p:nvPr/>
            </p:nvSpPr>
            <p:spPr bwMode="gray">
              <a:xfrm>
                <a:off x="2290" y="3030"/>
                <a:ext cx="1832" cy="492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ru-RU" sz="2400" b="1" dirty="0" smtClean="0">
                    <a:solidFill>
                      <a:schemeClr val="bg1"/>
                    </a:solidFill>
                  </a:rPr>
                  <a:t>Хранилище </a:t>
                </a:r>
              </a:p>
              <a:p>
                <a:r>
                  <a:rPr lang="ru-RU" sz="2400" b="1" dirty="0" smtClean="0">
                    <a:solidFill>
                      <a:schemeClr val="bg1"/>
                    </a:solidFill>
                  </a:rPr>
                  <a:t> документов</a:t>
                </a:r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0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6" name="Group 27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7" name="Freeform 2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08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3" name="Группа 212"/>
          <p:cNvGrpSpPr/>
          <p:nvPr/>
        </p:nvGrpSpPr>
        <p:grpSpPr>
          <a:xfrm>
            <a:off x="5429256" y="1357298"/>
            <a:ext cx="3143240" cy="1071570"/>
            <a:chOff x="5572132" y="2714620"/>
            <a:chExt cx="3143240" cy="1071570"/>
          </a:xfrm>
        </p:grpSpPr>
        <p:grpSp>
          <p:nvGrpSpPr>
            <p:cNvPr id="148" name="Group 23"/>
            <p:cNvGrpSpPr>
              <a:grpSpLocks/>
            </p:cNvGrpSpPr>
            <p:nvPr/>
          </p:nvGrpSpPr>
          <p:grpSpPr bwMode="auto">
            <a:xfrm>
              <a:off x="5572132" y="2714620"/>
              <a:ext cx="3143240" cy="1071570"/>
              <a:chOff x="2290" y="2725"/>
              <a:chExt cx="1832" cy="713"/>
            </a:xfrm>
          </p:grpSpPr>
          <p:grpSp>
            <p:nvGrpSpPr>
              <p:cNvPr id="149" name="Group 24"/>
              <p:cNvGrpSpPr>
                <a:grpSpLocks/>
              </p:cNvGrpSpPr>
              <p:nvPr/>
            </p:nvGrpSpPr>
            <p:grpSpPr bwMode="auto"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153" name="Freeform 25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0066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" name="Freeform 26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0" name="Group 27"/>
              <p:cNvGrpSpPr>
                <a:grpSpLocks/>
              </p:cNvGrpSpPr>
              <p:nvPr/>
            </p:nvGrpSpPr>
            <p:grpSpPr bwMode="auto">
              <a:xfrm flipV="1">
                <a:off x="2290" y="2725"/>
                <a:ext cx="1406" cy="313"/>
                <a:chOff x="2290" y="3030"/>
                <a:chExt cx="1832" cy="408"/>
              </a:xfrm>
            </p:grpSpPr>
            <p:sp>
              <p:nvSpPr>
                <p:cNvPr id="151" name="Freeform 28"/>
                <p:cNvSpPr>
                  <a:spLocks/>
                </p:cNvSpPr>
                <p:nvPr/>
              </p:nvSpPr>
              <p:spPr bwMode="gray">
                <a:xfrm>
                  <a:off x="2290" y="3030"/>
                  <a:ext cx="1832" cy="408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rgbClr val="6699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52" name="Freeform 29"/>
                <p:cNvSpPr>
                  <a:spLocks/>
                </p:cNvSpPr>
                <p:nvPr/>
              </p:nvSpPr>
              <p:spPr bwMode="gray">
                <a:xfrm>
                  <a:off x="3810" y="3058"/>
                  <a:ext cx="288" cy="334"/>
                </a:xfrm>
                <a:custGeom>
                  <a:avLst/>
                  <a:gdLst/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01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11" name="Text Box 34"/>
            <p:cNvSpPr txBox="1">
              <a:spLocks noChangeArrowheads="1"/>
            </p:cNvSpPr>
            <p:nvPr/>
          </p:nvSpPr>
          <p:spPr bwMode="gray">
            <a:xfrm>
              <a:off x="5572132" y="3214686"/>
              <a:ext cx="292233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1" dirty="0" err="1">
                  <a:solidFill>
                    <a:schemeClr val="bg1"/>
                  </a:solidFill>
                </a:rPr>
                <a:t>Он-лайн</a:t>
              </a:r>
              <a:r>
                <a:rPr lang="ru-RU" sz="2400" b="1" dirty="0">
                  <a:solidFill>
                    <a:schemeClr val="bg1"/>
                  </a:solidFill>
                </a:rPr>
                <a:t> закладки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5786446" y="2714620"/>
              <a:ext cx="1760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БобрДобр</a:t>
              </a:r>
              <a:endParaRPr lang="ru-RU" sz="2400" b="1" dirty="0"/>
            </a:p>
          </p:txBody>
        </p:sp>
      </p:grpSp>
      <p:sp>
        <p:nvSpPr>
          <p:cNvPr id="214" name="Прямоугольник 213"/>
          <p:cNvSpPr/>
          <p:nvPr/>
        </p:nvSpPr>
        <p:spPr>
          <a:xfrm>
            <a:off x="7500958" y="3071810"/>
            <a:ext cx="1200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он-лайн</a:t>
            </a:r>
            <a:endParaRPr lang="ru-RU" sz="2000" dirty="0"/>
          </a:p>
        </p:txBody>
      </p:sp>
      <p:grpSp>
        <p:nvGrpSpPr>
          <p:cNvPr id="215" name="Group 23"/>
          <p:cNvGrpSpPr>
            <a:grpSpLocks/>
          </p:cNvGrpSpPr>
          <p:nvPr/>
        </p:nvGrpSpPr>
        <p:grpSpPr bwMode="auto">
          <a:xfrm>
            <a:off x="5572132" y="5357826"/>
            <a:ext cx="3071965" cy="1285884"/>
            <a:chOff x="2290" y="2725"/>
            <a:chExt cx="2248" cy="836"/>
          </a:xfrm>
        </p:grpSpPr>
        <p:grpSp>
          <p:nvGrpSpPr>
            <p:cNvPr id="216" name="Group 24"/>
            <p:cNvGrpSpPr>
              <a:grpSpLocks/>
            </p:cNvGrpSpPr>
            <p:nvPr/>
          </p:nvGrpSpPr>
          <p:grpSpPr bwMode="auto">
            <a:xfrm>
              <a:off x="2290" y="3030"/>
              <a:ext cx="2248" cy="531"/>
              <a:chOff x="2290" y="3030"/>
              <a:chExt cx="2248" cy="531"/>
            </a:xfrm>
          </p:grpSpPr>
          <p:sp>
            <p:nvSpPr>
              <p:cNvPr id="220" name="Freeform 25"/>
              <p:cNvSpPr>
                <a:spLocks/>
              </p:cNvSpPr>
              <p:nvPr/>
            </p:nvSpPr>
            <p:spPr bwMode="gray">
              <a:xfrm>
                <a:off x="2290" y="3030"/>
                <a:ext cx="2248" cy="531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7" name="Group 27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18" name="Freeform 2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/>
                <a:ahLst/>
                <a:cxnLst>
                  <a:cxn ang="0">
                    <a:pos x="1832" y="32"/>
                  </a:cxn>
                  <a:cxn ang="0">
                    <a:pos x="1830" y="66"/>
                  </a:cxn>
                  <a:cxn ang="0">
                    <a:pos x="1814" y="128"/>
                  </a:cxn>
                  <a:cxn ang="0">
                    <a:pos x="1788" y="188"/>
                  </a:cxn>
                  <a:cxn ang="0">
                    <a:pos x="1754" y="240"/>
                  </a:cxn>
                  <a:cxn ang="0">
                    <a:pos x="1712" y="288"/>
                  </a:cxn>
                  <a:cxn ang="0">
                    <a:pos x="1664" y="330"/>
                  </a:cxn>
                  <a:cxn ang="0">
                    <a:pos x="1610" y="362"/>
                  </a:cxn>
                  <a:cxn ang="0">
                    <a:pos x="1550" y="388"/>
                  </a:cxn>
                  <a:cxn ang="0">
                    <a:pos x="1486" y="402"/>
                  </a:cxn>
                  <a:cxn ang="0">
                    <a:pos x="1418" y="408"/>
                  </a:cxn>
                  <a:cxn ang="0">
                    <a:pos x="0" y="408"/>
                  </a:cxn>
                  <a:cxn ang="0">
                    <a:pos x="0" y="0"/>
                  </a:cxn>
                  <a:cxn ang="0">
                    <a:pos x="1832" y="0"/>
                  </a:cxn>
                  <a:cxn ang="0">
                    <a:pos x="1832" y="32"/>
                  </a:cxn>
                  <a:cxn ang="0">
                    <a:pos x="1832" y="32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/>
                <a:ahLst/>
                <a:cxnLst>
                  <a:cxn ang="0">
                    <a:pos x="288" y="0"/>
                  </a:cxn>
                  <a:cxn ang="0">
                    <a:pos x="284" y="52"/>
                  </a:cxn>
                  <a:cxn ang="0">
                    <a:pos x="272" y="98"/>
                  </a:cxn>
                  <a:cxn ang="0">
                    <a:pos x="254" y="140"/>
                  </a:cxn>
                  <a:cxn ang="0">
                    <a:pos x="230" y="176"/>
                  </a:cxn>
                  <a:cxn ang="0">
                    <a:pos x="204" y="208"/>
                  </a:cxn>
                  <a:cxn ang="0">
                    <a:pos x="174" y="238"/>
                  </a:cxn>
                  <a:cxn ang="0">
                    <a:pos x="144" y="262"/>
                  </a:cxn>
                  <a:cxn ang="0">
                    <a:pos x="112" y="282"/>
                  </a:cxn>
                  <a:cxn ang="0">
                    <a:pos x="84" y="298"/>
                  </a:cxn>
                  <a:cxn ang="0">
                    <a:pos x="56" y="312"/>
                  </a:cxn>
                  <a:cxn ang="0">
                    <a:pos x="34" y="322"/>
                  </a:cxn>
                  <a:cxn ang="0">
                    <a:pos x="16" y="328"/>
                  </a:cxn>
                  <a:cxn ang="0">
                    <a:pos x="4" y="332"/>
                  </a:cxn>
                  <a:cxn ang="0">
                    <a:pos x="0" y="334"/>
                  </a:cxn>
                  <a:cxn ang="0">
                    <a:pos x="4" y="332"/>
                  </a:cxn>
                  <a:cxn ang="0">
                    <a:pos x="16" y="326"/>
                  </a:cxn>
                  <a:cxn ang="0">
                    <a:pos x="34" y="318"/>
                  </a:cxn>
                  <a:cxn ang="0">
                    <a:pos x="56" y="304"/>
                  </a:cxn>
                  <a:cxn ang="0">
                    <a:pos x="84" y="288"/>
                  </a:cxn>
                  <a:cxn ang="0">
                    <a:pos x="112" y="266"/>
                  </a:cxn>
                  <a:cxn ang="0">
                    <a:pos x="142" y="242"/>
                  </a:cxn>
                  <a:cxn ang="0">
                    <a:pos x="170" y="212"/>
                  </a:cxn>
                  <a:cxn ang="0">
                    <a:pos x="196" y="180"/>
                  </a:cxn>
                  <a:cxn ang="0">
                    <a:pos x="220" y="142"/>
                  </a:cxn>
                  <a:cxn ang="0">
                    <a:pos x="238" y="100"/>
                  </a:cxn>
                  <a:cxn ang="0">
                    <a:pos x="250" y="54"/>
                  </a:cxn>
                  <a:cxn ang="0">
                    <a:pos x="254" y="2"/>
                  </a:cxn>
                  <a:cxn ang="0">
                    <a:pos x="288" y="0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2" name="Text Box 108"/>
          <p:cNvSpPr txBox="1">
            <a:spLocks noChangeArrowheads="1"/>
          </p:cNvSpPr>
          <p:nvPr/>
        </p:nvSpPr>
        <p:spPr bwMode="gray">
          <a:xfrm>
            <a:off x="5715008" y="5357826"/>
            <a:ext cx="1486608" cy="4569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YouTube</a:t>
            </a:r>
          </a:p>
        </p:txBody>
      </p:sp>
      <p:sp>
        <p:nvSpPr>
          <p:cNvPr id="223" name="Text Box 132"/>
          <p:cNvSpPr txBox="1">
            <a:spLocks noChangeArrowheads="1"/>
          </p:cNvSpPr>
          <p:nvPr/>
        </p:nvSpPr>
        <p:spPr bwMode="gray">
          <a:xfrm>
            <a:off x="5643570" y="5786454"/>
            <a:ext cx="225254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bg1"/>
                </a:solidFill>
              </a:rPr>
              <a:t>Социальный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eaLnBrk="0" hangingPunct="0"/>
            <a:r>
              <a:rPr lang="ru-RU" sz="2400" b="1" dirty="0" err="1" smtClean="0">
                <a:solidFill>
                  <a:schemeClr val="bg1"/>
                </a:solidFill>
              </a:rPr>
              <a:t>видеосервис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5857884" y="3857628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Scribd</a:t>
            </a:r>
            <a:endParaRPr lang="ru-RU" sz="2400" b="1" dirty="0"/>
          </a:p>
        </p:txBody>
      </p:sp>
      <p:grpSp>
        <p:nvGrpSpPr>
          <p:cNvPr id="237" name="Группа 236"/>
          <p:cNvGrpSpPr/>
          <p:nvPr/>
        </p:nvGrpSpPr>
        <p:grpSpPr>
          <a:xfrm rot="16200000">
            <a:off x="4500562" y="2571744"/>
            <a:ext cx="1071570" cy="1071570"/>
            <a:chOff x="6442075" y="1970088"/>
            <a:chExt cx="1730375" cy="1727200"/>
          </a:xfrm>
        </p:grpSpPr>
        <p:sp>
          <p:nvSpPr>
            <p:cNvPr id="238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39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40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241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42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43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44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245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46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47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48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6</a:t>
                  </a:r>
                  <a:endParaRPr lang="ru-RU" b="1" dirty="0"/>
                </a:p>
              </p:txBody>
            </p:sp>
          </p:grpSp>
        </p:grpSp>
      </p:grpSp>
      <p:grpSp>
        <p:nvGrpSpPr>
          <p:cNvPr id="261" name="Группа 260"/>
          <p:cNvGrpSpPr/>
          <p:nvPr/>
        </p:nvGrpSpPr>
        <p:grpSpPr>
          <a:xfrm rot="16200000">
            <a:off x="4572000" y="5500702"/>
            <a:ext cx="1071570" cy="1071570"/>
            <a:chOff x="6442075" y="1970088"/>
            <a:chExt cx="1730375" cy="1727200"/>
          </a:xfrm>
        </p:grpSpPr>
        <p:sp>
          <p:nvSpPr>
            <p:cNvPr id="262" name="Oval 30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63" name="Oval 31"/>
            <p:cNvSpPr>
              <a:spLocks noChangeArrowheads="1"/>
            </p:cNvSpPr>
            <p:nvPr/>
          </p:nvSpPr>
          <p:spPr bwMode="gray">
            <a:xfrm>
              <a:off x="6442075" y="1970088"/>
              <a:ext cx="1730375" cy="1727200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64" name="Группа 90"/>
            <p:cNvGrpSpPr/>
            <p:nvPr/>
          </p:nvGrpSpPr>
          <p:grpSpPr>
            <a:xfrm>
              <a:off x="6557963" y="2082800"/>
              <a:ext cx="1503362" cy="1503363"/>
              <a:chOff x="6557963" y="2082800"/>
              <a:chExt cx="1503362" cy="1503363"/>
            </a:xfrm>
          </p:grpSpPr>
          <p:sp>
            <p:nvSpPr>
              <p:cNvPr id="265" name="Oval 32"/>
              <p:cNvSpPr>
                <a:spLocks noChangeArrowheads="1"/>
              </p:cNvSpPr>
              <p:nvPr/>
            </p:nvSpPr>
            <p:spPr bwMode="gray">
              <a:xfrm>
                <a:off x="6557963" y="2082800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54118"/>
                      <a:invGamma/>
                    </a:srgbClr>
                  </a:gs>
                  <a:gs pos="50000">
                    <a:srgbClr val="3399FF"/>
                  </a:gs>
                  <a:gs pos="100000">
                    <a:srgbClr val="3399FF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6" name="Oval 33"/>
              <p:cNvSpPr>
                <a:spLocks noChangeArrowheads="1"/>
              </p:cNvSpPr>
              <p:nvPr/>
            </p:nvSpPr>
            <p:spPr bwMode="gray">
              <a:xfrm>
                <a:off x="6559550" y="2085975"/>
                <a:ext cx="1501775" cy="15001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gamma/>
                      <a:shade val="63529"/>
                      <a:invGamma/>
                    </a:srgbClr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67" name="Oval 34"/>
              <p:cNvSpPr>
                <a:spLocks noChangeArrowheads="1"/>
              </p:cNvSpPr>
              <p:nvPr/>
            </p:nvSpPr>
            <p:spPr bwMode="gray">
              <a:xfrm>
                <a:off x="6632575" y="2159000"/>
                <a:ext cx="1352550" cy="1349375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68" name="Group 35"/>
              <p:cNvGrpSpPr>
                <a:grpSpLocks/>
              </p:cNvGrpSpPr>
              <p:nvPr/>
            </p:nvGrpSpPr>
            <p:grpSpPr bwMode="auto">
              <a:xfrm>
                <a:off x="6653213" y="2179638"/>
                <a:ext cx="1311275" cy="1309687"/>
                <a:chOff x="4166" y="1706"/>
                <a:chExt cx="1252" cy="1252"/>
              </a:xfrm>
            </p:grpSpPr>
            <p:sp>
              <p:nvSpPr>
                <p:cNvPr id="269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70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71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72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vert="eaVert" wrap="none" anchor="ctr"/>
                <a:lstStyle/>
                <a:p>
                  <a:r>
                    <a:rPr lang="ru-RU" dirty="0" smtClean="0"/>
                    <a:t>  </a:t>
                  </a:r>
                  <a:r>
                    <a:rPr lang="ru-RU" sz="3200" b="1" dirty="0" smtClean="0"/>
                    <a:t>8</a:t>
                  </a:r>
                  <a:endParaRPr lang="ru-RU" b="1" dirty="0"/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28662" y="2143116"/>
            <a:ext cx="7572428" cy="178595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„</a:t>
            </a:r>
            <a:r>
              <a:rPr lang="ru-RU" sz="4000" b="1" dirty="0" smtClean="0">
                <a:solidFill>
                  <a:schemeClr val="tx1"/>
                </a:solidFill>
              </a:rPr>
              <a:t>Всё можно делать лучше, 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чем делалось до сих пор”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3636" y="4643446"/>
            <a:ext cx="229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Генри Форд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web2_logo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91199"/>
            <a:ext cx="8715404" cy="556680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3143208" y="0"/>
            <a:ext cx="6000792" cy="857232"/>
            <a:chOff x="3726101" y="4357696"/>
            <a:chExt cx="5417899" cy="1257283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26101" y="4436277"/>
              <a:ext cx="506871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Социальные сервисы</a:t>
              </a:r>
              <a:endParaRPr lang="ru-RU" sz="3200" b="1" dirty="0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43208" y="0"/>
            <a:ext cx="6000793" cy="857232"/>
            <a:chOff x="3726101" y="4357696"/>
            <a:chExt cx="5417899" cy="1257283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8"/>
              <a:ext cx="5317124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Социальный сервис </a:t>
              </a:r>
              <a:r>
                <a:rPr lang="ru-RU" sz="3200" b="1" dirty="0" err="1" smtClean="0">
                  <a:solidFill>
                    <a:schemeClr val="tx1"/>
                  </a:solidFill>
                </a:rPr>
                <a:t>Фликр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57158" y="221455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Когда в мире случается что-нибудь важное, первые фотоснимки события оказываются на </a:t>
            </a:r>
            <a:r>
              <a:rPr lang="ru-RU" b="1" dirty="0" err="1" smtClean="0">
                <a:solidFill>
                  <a:schemeClr val="tx2"/>
                </a:solidFill>
              </a:rPr>
              <a:t>Flickr</a:t>
            </a:r>
            <a:r>
              <a:rPr lang="ru-RU" b="1" dirty="0" smtClean="0">
                <a:solidFill>
                  <a:schemeClr val="tx2"/>
                </a:solidFill>
              </a:rPr>
              <a:t> – «Глаза планеты».</a:t>
            </a:r>
            <a:endParaRPr lang="ru-RU" b="1" dirty="0">
              <a:solidFill>
                <a:schemeClr val="tx2"/>
              </a:solidFill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278605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00034" y="335756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 для хранения фотографий,</a:t>
            </a:r>
          </a:p>
          <a:p>
            <a:pPr algn="ctr"/>
            <a:r>
              <a:rPr lang="ru-RU" sz="2400" b="1" dirty="0" smtClean="0"/>
              <a:t> превратившийся в главное мировое </a:t>
            </a:r>
            <a:r>
              <a:rPr lang="ru-RU" sz="2400" b="1" dirty="0" err="1" smtClean="0"/>
              <a:t>фотохранилище</a:t>
            </a:r>
            <a:r>
              <a:rPr lang="ru-RU" sz="2400" b="1" dirty="0" smtClean="0">
                <a:solidFill>
                  <a:schemeClr val="bg1"/>
                </a:solidFill>
              </a:rPr>
              <a:t>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285720" y="364331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7"/>
          <p:cNvGrpSpPr>
            <a:grpSpLocks/>
          </p:cNvGrpSpPr>
          <p:nvPr/>
        </p:nvGrpSpPr>
        <p:grpSpPr bwMode="auto">
          <a:xfrm>
            <a:off x="285720" y="4429132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285720" y="521495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285720" y="600076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421481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500063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78645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57227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2928934"/>
            <a:ext cx="4081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Размещение фотоматериалов 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285852" y="3500438"/>
            <a:ext cx="2675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Поиск и сравнение </a:t>
            </a:r>
          </a:p>
          <a:p>
            <a:pPr algn="ctr"/>
            <a:r>
              <a:rPr lang="ru-RU" sz="2000" b="1" dirty="0" smtClean="0"/>
              <a:t>фотоматериалов </a:t>
            </a:r>
            <a:endParaRPr lang="ru-RU" sz="2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4357694"/>
            <a:ext cx="30712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Создание карт знаний </a:t>
            </a:r>
          </a:p>
          <a:p>
            <a:pPr algn="ctr"/>
            <a:r>
              <a:rPr lang="ru-RU" sz="2000" b="1" dirty="0" smtClean="0"/>
              <a:t>с пояснениями</a:t>
            </a:r>
            <a:endParaRPr lang="ru-RU" sz="20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142976" y="5143512"/>
            <a:ext cx="27043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Создание базы с</a:t>
            </a:r>
          </a:p>
          <a:p>
            <a:pPr algn="ctr"/>
            <a:r>
              <a:rPr lang="ru-RU" sz="2000" b="1" dirty="0" smtClean="0"/>
              <a:t> </a:t>
            </a:r>
            <a:r>
              <a:rPr lang="en-US" sz="2000" b="1" dirty="0" smtClean="0"/>
              <a:t>GPS-</a:t>
            </a:r>
            <a:r>
              <a:rPr lang="ru-RU" sz="2000" b="1" dirty="0" smtClean="0"/>
              <a:t>координатами</a:t>
            </a:r>
            <a:endParaRPr lang="ru-RU" sz="2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642910" y="585789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Анализ и структурирование фотоматериалов</a:t>
            </a:r>
            <a:endParaRPr lang="ru-RU" sz="2000" b="1" dirty="0"/>
          </a:p>
        </p:txBody>
      </p:sp>
      <p:pic>
        <p:nvPicPr>
          <p:cNvPr id="42" name="Рисунок 4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58" y="2928934"/>
            <a:ext cx="4214842" cy="356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209753" y="0"/>
            <a:ext cx="5934249" cy="785794"/>
            <a:chOff x="3786182" y="4357696"/>
            <a:chExt cx="5357818" cy="1257283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6"/>
              <a:ext cx="5357818" cy="125728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84125" y="4357696"/>
              <a:ext cx="4930696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Социальные </a:t>
              </a:r>
              <a:r>
                <a:rPr lang="ru-RU" sz="3200" b="1" dirty="0" err="1" smtClean="0">
                  <a:solidFill>
                    <a:schemeClr val="tx1"/>
                  </a:solidFill>
                </a:rPr>
                <a:t>геосервисы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Картографические сервисы, представляющие собой </a:t>
            </a:r>
          </a:p>
          <a:p>
            <a:pPr algn="ctr"/>
            <a:r>
              <a:rPr lang="ru-RU" sz="2400" b="1" dirty="0" smtClean="0"/>
              <a:t>карту и спутниковые снимки всего мира.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257174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" name="Line 25"/>
          <p:cNvSpPr>
            <a:spLocks noChangeShapeType="1"/>
          </p:cNvSpPr>
          <p:nvPr/>
        </p:nvSpPr>
        <p:spPr bwMode="auto">
          <a:xfrm>
            <a:off x="714348" y="314324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3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7"/>
          <p:cNvGrpSpPr>
            <a:grpSpLocks/>
          </p:cNvGrpSpPr>
          <p:nvPr/>
        </p:nvGrpSpPr>
        <p:grpSpPr bwMode="auto">
          <a:xfrm>
            <a:off x="285720" y="392906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7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285720" y="457200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1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" name="Group 7"/>
          <p:cNvGrpSpPr>
            <a:grpSpLocks/>
          </p:cNvGrpSpPr>
          <p:nvPr/>
        </p:nvGrpSpPr>
        <p:grpSpPr bwMode="auto">
          <a:xfrm>
            <a:off x="285720" y="521495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5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7"/>
          <p:cNvGrpSpPr>
            <a:grpSpLocks/>
          </p:cNvGrpSpPr>
          <p:nvPr/>
        </p:nvGrpSpPr>
        <p:grpSpPr bwMode="auto">
          <a:xfrm>
            <a:off x="285720" y="592933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9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642910" y="450057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514351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578645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650083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500166" y="2428868"/>
            <a:ext cx="3000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Просмотр снимков</a:t>
            </a:r>
          </a:p>
          <a:p>
            <a:pPr algn="ctr"/>
            <a:r>
              <a:rPr lang="ru-RU" sz="2000" b="1" dirty="0" smtClean="0"/>
              <a:t> земной поверхности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000100" y="4786322"/>
            <a:ext cx="4337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Редактирование цифровых карт</a:t>
            </a:r>
            <a:endParaRPr lang="ru-RU" sz="2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14348" y="51435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Трёхмерное отображение земной поверхности </a:t>
            </a:r>
            <a:endParaRPr lang="ru-RU" sz="20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3357562"/>
            <a:ext cx="44272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Поиск географических объектов 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357290" y="6072206"/>
            <a:ext cx="3207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Построение маршрутов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928662" y="3857628"/>
            <a:ext cx="3800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Получение дополнительной</a:t>
            </a:r>
          </a:p>
          <a:p>
            <a:pPr algn="ctr"/>
            <a:r>
              <a:rPr lang="ru-RU" sz="2000" b="1" dirty="0" smtClean="0"/>
              <a:t> информации об объектах</a:t>
            </a:r>
            <a:endParaRPr lang="ru-RU" sz="2000" b="1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214554"/>
            <a:ext cx="378618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714612" y="2"/>
            <a:ext cx="6429389" cy="785795"/>
            <a:chOff x="3339138" y="4357695"/>
            <a:chExt cx="5804863" cy="1152507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39138" y="4357696"/>
              <a:ext cx="5804863" cy="115250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73735" y="4357695"/>
              <a:ext cx="5670265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Социальный сервис ЮТЬЮБ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5720" y="250030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00034" y="30718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Сервис, предназначенный для хранения,</a:t>
            </a:r>
          </a:p>
          <a:p>
            <a:pPr algn="ctr"/>
            <a:r>
              <a:rPr lang="ru-RU" sz="2400" b="1" dirty="0" smtClean="0"/>
              <a:t> просмотра и обсуждения цифровых видеозаписей.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14338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285720" y="578645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71488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35795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2571744"/>
            <a:ext cx="4208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Размещение видеоматериалов 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285852" y="3214686"/>
            <a:ext cx="2675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Поиск и сравнение </a:t>
            </a:r>
          </a:p>
          <a:p>
            <a:pPr algn="ctr"/>
            <a:r>
              <a:rPr lang="ru-RU" sz="2000" b="1" dirty="0" smtClean="0"/>
              <a:t>видеоматериалов </a:t>
            </a:r>
            <a:endParaRPr lang="ru-RU" sz="2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85786" y="585789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Интеграция на свои </a:t>
            </a:r>
            <a:r>
              <a:rPr lang="ru-RU" sz="2000" b="1" dirty="0" err="1" smtClean="0"/>
              <a:t>веб-сайты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000100" y="4286256"/>
            <a:ext cx="3989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Метки и обмен видеоклипами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000100" y="5143512"/>
            <a:ext cx="4007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Создание групп по интересам</a:t>
            </a:r>
            <a:endParaRPr lang="ru-RU" sz="2000" b="1" dirty="0"/>
          </a:p>
        </p:txBody>
      </p:sp>
      <p:pic>
        <p:nvPicPr>
          <p:cNvPr id="42" name="Рисунок 4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2500306"/>
            <a:ext cx="364333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714612" y="2"/>
            <a:ext cx="6429389" cy="785795"/>
            <a:chOff x="3339138" y="4357695"/>
            <a:chExt cx="5804863" cy="1152507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39138" y="4357696"/>
              <a:ext cx="5804863" cy="115250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73735" y="4357695"/>
              <a:ext cx="5636051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Социальный сервис</a:t>
              </a:r>
              <a:r>
                <a:rPr lang="ru-RU" sz="3200" dirty="0" smtClean="0"/>
                <a:t> </a:t>
              </a:r>
              <a:r>
                <a:rPr lang="ru-RU" sz="3200" b="1" dirty="0" err="1" smtClean="0"/>
                <a:t>Bubbl.us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5720" y="250030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00034" y="30718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Сервис, предназначенный для создания, хранения,</a:t>
            </a:r>
          </a:p>
          <a:p>
            <a:pPr algn="ctr"/>
            <a:r>
              <a:rPr lang="ru-RU" sz="2400" b="1" dirty="0" smtClean="0"/>
              <a:t> просмотра и редактирования карт знаний.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14338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78645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71488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35795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2" name="Рисунок 4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214554"/>
            <a:ext cx="35719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857628"/>
            <a:ext cx="3500462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1142976" y="2571744"/>
            <a:ext cx="3000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Создание карт знаний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71538" y="3143248"/>
            <a:ext cx="3362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Установление причинно-</a:t>
            </a:r>
          </a:p>
          <a:p>
            <a:pPr algn="ctr"/>
            <a:r>
              <a:rPr lang="ru-RU" sz="2000" b="1" dirty="0" smtClean="0"/>
              <a:t>следственных связей</a:t>
            </a:r>
            <a:endParaRPr lang="ru-R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785786" y="3929066"/>
            <a:ext cx="4558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Приглашение других людей </a:t>
            </a:r>
          </a:p>
          <a:p>
            <a:pPr algn="ctr"/>
            <a:r>
              <a:rPr lang="ru-RU" sz="2000" b="1" dirty="0" smtClean="0"/>
              <a:t>для просмотра и редактирования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71538" y="5072074"/>
            <a:ext cx="3582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Импорт в </a:t>
            </a:r>
            <a:r>
              <a:rPr lang="ru-RU" sz="2000" b="1" dirty="0" err="1" smtClean="0"/>
              <a:t>блог</a:t>
            </a:r>
            <a:r>
              <a:rPr lang="ru-RU" sz="2000" b="1" dirty="0" smtClean="0"/>
              <a:t> или на сайт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85786" y="5643578"/>
            <a:ext cx="4303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Конвертация схемы в форматы </a:t>
            </a:r>
            <a:endParaRPr lang="en-US" sz="2000" b="1" dirty="0" smtClean="0"/>
          </a:p>
          <a:p>
            <a:pPr algn="ctr"/>
            <a:r>
              <a:rPr lang="en-US" sz="2000" b="1" dirty="0" smtClean="0"/>
              <a:t>XML,HTML, PNG,JPEG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500166" y="4786322"/>
            <a:ext cx="243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Создание ссылки</a:t>
            </a:r>
            <a:endParaRPr lang="ru-RU" sz="20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55145" y="2"/>
            <a:ext cx="6588856" cy="785794"/>
            <a:chOff x="3195161" y="4357692"/>
            <a:chExt cx="5948840" cy="1152505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210140" y="4357696"/>
              <a:ext cx="5933861" cy="115250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95161" y="4357692"/>
              <a:ext cx="5948839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Социальный сервис</a:t>
              </a:r>
              <a:r>
                <a:rPr lang="ru-RU" sz="3200" dirty="0" smtClean="0"/>
                <a:t> </a:t>
              </a:r>
              <a:r>
                <a:rPr lang="ru-RU" sz="3200" b="1" dirty="0" smtClean="0"/>
                <a:t>БобрДобр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5720" y="250030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00034" y="30718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Сервис, предназначенный для хранения</a:t>
            </a:r>
          </a:p>
          <a:p>
            <a:pPr algn="ctr"/>
            <a:r>
              <a:rPr lang="ru-RU" sz="2400" b="1" dirty="0" smtClean="0"/>
              <a:t> коллекций закладок–ссылок  на </a:t>
            </a:r>
            <a:r>
              <a:rPr lang="ru-RU" sz="2400" b="1" dirty="0" err="1" smtClean="0"/>
              <a:t>веб-страницы</a:t>
            </a:r>
            <a:r>
              <a:rPr lang="ru-RU" sz="2400" b="1" dirty="0" smtClean="0"/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14338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78645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71488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35795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85786" y="3143248"/>
            <a:ext cx="37812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Создание аннотированного </a:t>
            </a:r>
          </a:p>
          <a:p>
            <a:pPr algn="ctr"/>
            <a:r>
              <a:rPr lang="ru-RU" sz="2000" b="1" dirty="0" smtClean="0"/>
              <a:t>списка ссылок</a:t>
            </a:r>
            <a:endParaRPr lang="ru-RU" sz="2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71472" y="564357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Открытый доступ к закладкам других людей (по их желанию) 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214414" y="2643182"/>
            <a:ext cx="2633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Хранение закладок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214414" y="4857760"/>
            <a:ext cx="29859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Доступ к закладкам </a:t>
            </a:r>
          </a:p>
          <a:p>
            <a:pPr algn="ctr"/>
            <a:r>
              <a:rPr lang="ru-RU" sz="2000" b="1" dirty="0" smtClean="0"/>
              <a:t>с любого компьютера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785918" y="2214554"/>
            <a:ext cx="300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„Бобр добр для бобрят”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00100" y="4214818"/>
            <a:ext cx="3591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Структурирование ссылок</a:t>
            </a:r>
            <a:endParaRPr lang="ru-RU" sz="2000" b="1" dirty="0"/>
          </a:p>
        </p:txBody>
      </p:sp>
      <p:pic>
        <p:nvPicPr>
          <p:cNvPr id="43" name="Рисунок 4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357430"/>
            <a:ext cx="41433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71735" y="0"/>
            <a:ext cx="6572265" cy="785796"/>
            <a:chOff x="3210140" y="4357689"/>
            <a:chExt cx="5933861" cy="115250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210140" y="4357696"/>
              <a:ext cx="5933861" cy="115250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03637" y="4357689"/>
              <a:ext cx="5415540" cy="857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Социальный сервис</a:t>
              </a:r>
              <a:r>
                <a:rPr lang="ru-RU" sz="3200" dirty="0" smtClean="0"/>
                <a:t> </a:t>
              </a:r>
              <a:r>
                <a:rPr lang="ru-RU" sz="3200" b="1" dirty="0" smtClean="0"/>
                <a:t>Скрибд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10001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Сервис, предназначенный для хранения </a:t>
            </a:r>
          </a:p>
          <a:p>
            <a:pPr algn="ctr"/>
            <a:r>
              <a:rPr lang="ru-RU" sz="2400" b="1" dirty="0" smtClean="0"/>
              <a:t>и обсуждения документов размещенных участниками.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14338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78645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71488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35795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928662" y="4214818"/>
            <a:ext cx="33483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Размещение документов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3357562"/>
            <a:ext cx="3454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Формат    *.</a:t>
            </a:r>
            <a:r>
              <a:rPr lang="ru-RU" sz="2000" b="1" dirty="0" err="1" smtClean="0"/>
              <a:t>doc</a:t>
            </a:r>
            <a:r>
              <a:rPr lang="ru-RU" sz="2000" b="1" dirty="0" smtClean="0"/>
              <a:t>, *.</a:t>
            </a:r>
            <a:r>
              <a:rPr lang="ru-RU" sz="2000" b="1" dirty="0" err="1" smtClean="0"/>
              <a:t>xls</a:t>
            </a:r>
            <a:r>
              <a:rPr lang="ru-RU" sz="2000" b="1" dirty="0" smtClean="0"/>
              <a:t>, *.</a:t>
            </a:r>
            <a:r>
              <a:rPr lang="ru-RU" sz="2000" b="1" dirty="0" err="1" smtClean="0"/>
              <a:t>ppt</a:t>
            </a:r>
            <a:endParaRPr lang="ru-RU" sz="2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2500306"/>
            <a:ext cx="3565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„Текстовая версия ЮТЬЮБ”. 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0" name="Рисунок 39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16" y="2857496"/>
            <a:ext cx="4857784" cy="356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1071538" y="4786322"/>
            <a:ext cx="299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Хранение документов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000100" y="5214950"/>
            <a:ext cx="3274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Скачивание документов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928662" y="5857892"/>
            <a:ext cx="3351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Обсуждение документов</a:t>
            </a:r>
            <a:endParaRPr lang="ru-RU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714612" y="0"/>
            <a:ext cx="6429389" cy="1077218"/>
            <a:chOff x="3339138" y="4357691"/>
            <a:chExt cx="5804862" cy="157993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39138" y="4357698"/>
              <a:ext cx="5804862" cy="157160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39769" y="4357691"/>
              <a:ext cx="5504230" cy="1579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Совместное редактирование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документов </a:t>
              </a:r>
              <a:r>
                <a:rPr lang="ru-RU" sz="3200" b="1" dirty="0" err="1" smtClean="0">
                  <a:solidFill>
                    <a:schemeClr val="tx1"/>
                  </a:solidFill>
                </a:rPr>
                <a:t>Гугл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5720" y="250030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00034" y="30718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85720" y="1285860"/>
            <a:ext cx="7286676" cy="71438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dirty="0" smtClean="0"/>
              <a:t>Сервис предоставляет возможность одновременной </a:t>
            </a:r>
          </a:p>
          <a:p>
            <a:r>
              <a:rPr lang="ru-RU" sz="2000" b="1" dirty="0" smtClean="0"/>
              <a:t>совместной работы с документами в режиме </a:t>
            </a:r>
            <a:r>
              <a:rPr lang="ru-RU" sz="2000" b="1" dirty="0" err="1" smtClean="0"/>
              <a:t>онлайн</a:t>
            </a:r>
            <a:endParaRPr lang="ru-RU" sz="2000" b="1" dirty="0"/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28625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71501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85776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642910" y="628652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2428868"/>
            <a:ext cx="38647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Создание и редактирование </a:t>
            </a:r>
          </a:p>
          <a:p>
            <a:pPr algn="ctr"/>
            <a:r>
              <a:rPr lang="ru-RU" sz="2000" b="1" dirty="0" smtClean="0"/>
              <a:t>текстовых документов</a:t>
            </a:r>
            <a:endParaRPr lang="ru-RU" sz="2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14348" y="578645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Просмотр истории документов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85786" y="3857628"/>
            <a:ext cx="4584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Приглашение других людей </a:t>
            </a:r>
          </a:p>
          <a:p>
            <a:pPr algn="ctr"/>
            <a:r>
              <a:rPr lang="ru-RU" sz="2000" b="1" dirty="0" smtClean="0"/>
              <a:t>для совместного редактирования </a:t>
            </a:r>
          </a:p>
          <a:p>
            <a:pPr algn="ctr"/>
            <a:r>
              <a:rPr lang="ru-RU" sz="2000" b="1" dirty="0" err="1" smtClean="0"/>
              <a:t>он-лайн</a:t>
            </a:r>
            <a:endParaRPr lang="ru-RU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000100" y="4929198"/>
            <a:ext cx="4070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Публикация данных в </a:t>
            </a:r>
            <a:r>
              <a:rPr lang="ru-RU" sz="2000" b="1" dirty="0" err="1" smtClean="0"/>
              <a:t>блогах</a:t>
            </a:r>
            <a:r>
              <a:rPr lang="ru-RU" sz="2000" b="1" dirty="0" smtClean="0"/>
              <a:t>, </a:t>
            </a:r>
          </a:p>
          <a:p>
            <a:pPr algn="ctr"/>
            <a:r>
              <a:rPr lang="ru-RU" sz="2000" b="1" dirty="0" smtClean="0"/>
              <a:t>сайтах</a:t>
            </a:r>
            <a:endParaRPr lang="ru-RU" sz="2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071538" y="3143248"/>
            <a:ext cx="38647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Создание и редактирование </a:t>
            </a:r>
          </a:p>
          <a:p>
            <a:pPr algn="ctr"/>
            <a:r>
              <a:rPr lang="ru-RU" sz="2000" b="1" dirty="0" smtClean="0"/>
              <a:t>таблиц, презентаций</a:t>
            </a:r>
            <a:endParaRPr lang="ru-RU" sz="2000" b="1" dirty="0"/>
          </a:p>
        </p:txBody>
      </p:sp>
      <p:pic>
        <p:nvPicPr>
          <p:cNvPr id="38" name="Рисунок 3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214554"/>
            <a:ext cx="38576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785786" y="2000240"/>
            <a:ext cx="413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„У десяти нянек дитя в шоколаде”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714612" y="0"/>
            <a:ext cx="6429389" cy="1077218"/>
            <a:chOff x="3339138" y="4357691"/>
            <a:chExt cx="5804862" cy="157993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39138" y="4357698"/>
              <a:ext cx="5804862" cy="157160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39769" y="4357691"/>
              <a:ext cx="5504230" cy="15799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Совместное редактирование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документов </a:t>
              </a:r>
              <a:r>
                <a:rPr lang="ru-RU" sz="3200" b="1" dirty="0" err="1" smtClean="0">
                  <a:solidFill>
                    <a:schemeClr val="tx1"/>
                  </a:solidFill>
                </a:rPr>
                <a:t>Гугл</a:t>
              </a:r>
              <a:endParaRPr lang="ru-RU" sz="3200" b="1" dirty="0">
                <a:latin typeface="+mn-lt"/>
              </a:endParaRPr>
            </a:p>
          </p:txBody>
        </p:sp>
      </p:grp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6143668" cy="377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714620"/>
            <a:ext cx="6143668" cy="377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71736" y="0"/>
            <a:ext cx="6572264" cy="785794"/>
            <a:chOff x="3210142" y="4357691"/>
            <a:chExt cx="5933859" cy="1571611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210142" y="4357697"/>
              <a:ext cx="5933859" cy="1571605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18492" y="4357691"/>
              <a:ext cx="5925508" cy="116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/>
                <a:t>Социальный сервис</a:t>
              </a:r>
              <a:r>
                <a:rPr lang="ru-RU" sz="3200" dirty="0" smtClean="0"/>
                <a:t> </a:t>
              </a:r>
              <a:r>
                <a:rPr lang="ru-RU" sz="3200" b="1" dirty="0" err="1" smtClean="0"/>
                <a:t>Slideshare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85720" y="1285860"/>
            <a:ext cx="8643998" cy="135732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Сервис, предназначенный для хранения </a:t>
            </a:r>
          </a:p>
          <a:p>
            <a:pPr algn="ctr"/>
            <a:r>
              <a:rPr lang="ru-RU" sz="2400" b="1" dirty="0" smtClean="0"/>
              <a:t>презентации, а затем использования их либо лично,</a:t>
            </a:r>
          </a:p>
          <a:p>
            <a:pPr algn="ctr"/>
            <a:r>
              <a:rPr lang="ru-RU" sz="2400" b="1" dirty="0" smtClean="0"/>
              <a:t> либо совместно с другими участниками проекта.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28625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85720" y="5000636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6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5720" y="578645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485776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25"/>
          <p:cNvSpPr>
            <a:spLocks noChangeShapeType="1"/>
          </p:cNvSpPr>
          <p:nvPr/>
        </p:nvSpPr>
        <p:spPr bwMode="auto">
          <a:xfrm>
            <a:off x="642910" y="557214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5"/>
          <p:cNvSpPr>
            <a:spLocks noChangeShapeType="1"/>
          </p:cNvSpPr>
          <p:nvPr/>
        </p:nvSpPr>
        <p:spPr bwMode="auto">
          <a:xfrm>
            <a:off x="714348" y="635795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57158" y="585789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Полноэкранный режим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14348" y="3857628"/>
            <a:ext cx="4584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Приглашение других людей </a:t>
            </a:r>
          </a:p>
          <a:p>
            <a:pPr algn="ctr"/>
            <a:r>
              <a:rPr lang="ru-RU" sz="2000" b="1" dirty="0" smtClean="0"/>
              <a:t>для совместного редактирования </a:t>
            </a:r>
          </a:p>
          <a:p>
            <a:pPr algn="ctr"/>
            <a:r>
              <a:rPr lang="ru-RU" sz="2000" b="1" dirty="0" err="1" smtClean="0"/>
              <a:t>он-лайн</a:t>
            </a:r>
            <a:endParaRPr lang="ru-RU" sz="2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214414" y="3071810"/>
            <a:ext cx="29460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Поиск презентаций </a:t>
            </a:r>
          </a:p>
          <a:p>
            <a:pPr algn="ctr"/>
            <a:r>
              <a:rPr lang="ru-RU" sz="2000" b="1" dirty="0" smtClean="0"/>
              <a:t>по ключевым словам</a:t>
            </a:r>
            <a:endParaRPr lang="ru-RU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85786" y="4929198"/>
            <a:ext cx="4148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Создание групп с </a:t>
            </a:r>
          </a:p>
          <a:p>
            <a:pPr algn="ctr"/>
            <a:r>
              <a:rPr lang="ru-RU" sz="2000" b="1" dirty="0" smtClean="0"/>
              <a:t>тематическими презентациями</a:t>
            </a:r>
            <a:endParaRPr lang="ru-RU" sz="2000" b="1" dirty="0"/>
          </a:p>
        </p:txBody>
      </p:sp>
      <p:pic>
        <p:nvPicPr>
          <p:cNvPr id="37" name="Рисунок 36"/>
          <p:cNvPicPr/>
          <p:nvPr/>
        </p:nvPicPr>
        <p:blipFill>
          <a:blip r:embed="rId3"/>
          <a:srcRect l="9621" r="12213"/>
          <a:stretch>
            <a:fillRect/>
          </a:stretch>
        </p:blipFill>
        <p:spPr bwMode="auto">
          <a:xfrm>
            <a:off x="5143504" y="2857496"/>
            <a:ext cx="400049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6"/>
              <a:ext cx="382589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       </a:t>
              </a:r>
              <a:r>
                <a:rPr lang="ru-RU" sz="3200" b="1" dirty="0" smtClean="0"/>
                <a:t>ИСТОРИЯ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286348" y="5214950"/>
            <a:ext cx="3857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Значение термина дать затруднительно в принципе.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Tim O’Reilly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643050"/>
            <a:ext cx="32146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57158" y="1428736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Появление термина </a:t>
            </a:r>
            <a:r>
              <a:rPr lang="ru-RU" sz="2400" b="1" dirty="0" err="1" smtClean="0"/>
              <a:t>Web</a:t>
            </a:r>
            <a:r>
              <a:rPr lang="ru-RU" sz="2400" b="1" dirty="0" smtClean="0"/>
              <a:t> 2.0 принято связывать со статьёй «</a:t>
            </a:r>
            <a:r>
              <a:rPr lang="ru-RU" sz="2400" b="1" dirty="0" err="1" smtClean="0"/>
              <a:t>Tim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O’Reilly</a:t>
            </a:r>
            <a:r>
              <a:rPr lang="ru-RU" sz="2400" b="1" dirty="0" smtClean="0"/>
              <a:t> — </a:t>
            </a:r>
            <a:r>
              <a:rPr lang="ru-RU" sz="2400" b="1" dirty="0" err="1" smtClean="0"/>
              <a:t>What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Is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Web</a:t>
            </a:r>
            <a:r>
              <a:rPr lang="ru-RU" sz="2400" b="1" dirty="0" smtClean="0"/>
              <a:t> 2.0» от 30 сентября 2005 года, впервые опубликованной на русском языке в журнале «</a:t>
            </a:r>
            <a:r>
              <a:rPr lang="ru-RU" sz="2400" b="1" dirty="0" err="1" smtClean="0"/>
              <a:t>Компьютерра</a:t>
            </a:r>
            <a:r>
              <a:rPr lang="ru-RU" sz="2400" b="1" dirty="0" smtClean="0"/>
              <a:t>» (№ 38 (610) от 18 октября 2005 года соответственно) и затем выложенной под заголовком «</a:t>
            </a:r>
            <a:r>
              <a:rPr lang="ru-RU" sz="2400" b="1" u="sng" dirty="0" smtClean="0">
                <a:hlinkClick r:id="rId4"/>
              </a:rPr>
              <a:t>Что такое Веб 2.0</a:t>
            </a:r>
            <a:r>
              <a:rPr lang="ru-RU" sz="2400" b="1" dirty="0" smtClean="0"/>
              <a:t>»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err="1" smtClean="0"/>
              <a:t>веб-сайтом</a:t>
            </a:r>
            <a:r>
              <a:rPr lang="ru-RU" sz="2400" b="1" dirty="0" smtClean="0"/>
              <a:t> «</a:t>
            </a:r>
            <a:r>
              <a:rPr lang="ru-RU" sz="2400" b="1" dirty="0" err="1" smtClean="0"/>
              <a:t>Компьютерра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online</a:t>
            </a:r>
            <a:r>
              <a:rPr lang="ru-RU" sz="2400" b="1" dirty="0" smtClean="0"/>
              <a:t>».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072065" y="0"/>
            <a:ext cx="4071935" cy="785792"/>
            <a:chOff x="3339138" y="4357695"/>
            <a:chExt cx="5804863" cy="1152507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39138" y="4357696"/>
              <a:ext cx="5804863" cy="115250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70428" y="4357695"/>
              <a:ext cx="2182809" cy="857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/>
                <a:t>Википедия</a:t>
              </a:r>
              <a:endParaRPr lang="ru-RU" sz="3200" b="1" dirty="0">
                <a:latin typeface="+mn-lt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5720" y="3286124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0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Line 25"/>
          <p:cNvSpPr>
            <a:spLocks noChangeShapeType="1"/>
          </p:cNvSpPr>
          <p:nvPr/>
        </p:nvSpPr>
        <p:spPr bwMode="auto">
          <a:xfrm>
            <a:off x="571472" y="385762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128588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Бесплатная и претендующая на всеохватность </a:t>
            </a:r>
          </a:p>
          <a:p>
            <a:pPr algn="ctr"/>
            <a:r>
              <a:rPr lang="ru-RU" sz="2400" b="1" dirty="0" smtClean="0"/>
              <a:t>всемирная энциклопедия,</a:t>
            </a:r>
          </a:p>
          <a:p>
            <a:pPr algn="ctr"/>
            <a:r>
              <a:rPr lang="ru-RU" sz="2400" b="1" dirty="0" smtClean="0"/>
              <a:t> созданная энтузиастами на добровольных началах.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85720" y="414338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85720" y="492919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642910" y="471488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>
            <a:off x="642910" y="550070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3429000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Создание словарной статьи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14348" y="4000504"/>
            <a:ext cx="40300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Редактирование, дополнение </a:t>
            </a:r>
          </a:p>
          <a:p>
            <a:pPr algn="ctr"/>
            <a:r>
              <a:rPr lang="ru-RU" sz="2000" b="1" dirty="0" smtClean="0"/>
              <a:t>чужой статьи</a:t>
            </a:r>
            <a:endParaRPr lang="ru-RU" sz="20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85984" y="2786058"/>
            <a:ext cx="1052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(2001 </a:t>
            </a:r>
            <a:r>
              <a:rPr lang="ru-RU" b="1" dirty="0" smtClean="0">
                <a:solidFill>
                  <a:schemeClr val="tx2"/>
                </a:solidFill>
              </a:rPr>
              <a:t>г.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5786" y="5000636"/>
            <a:ext cx="3591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Поиск любой информации</a:t>
            </a:r>
            <a:endParaRPr lang="ru-RU" sz="2000" b="1" dirty="0"/>
          </a:p>
        </p:txBody>
      </p:sp>
      <p:pic>
        <p:nvPicPr>
          <p:cNvPr id="25" name="Рисунок 2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44" y="2857496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555145" y="2"/>
            <a:ext cx="6588856" cy="785794"/>
            <a:chOff x="3195161" y="4357692"/>
            <a:chExt cx="5948840" cy="115250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210140" y="4357696"/>
              <a:ext cx="5933861" cy="115250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95161" y="4357692"/>
              <a:ext cx="5352033" cy="9479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/>
                <a:t>     Проект „Летописи.ру”</a:t>
              </a:r>
              <a:endParaRPr lang="ru-RU" sz="3600" b="1" dirty="0"/>
            </a:p>
          </p:txBody>
        </p:sp>
      </p:grp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214282" y="1357298"/>
            <a:ext cx="8643998" cy="7858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Сайт общенационального образовательного </a:t>
            </a:r>
          </a:p>
          <a:p>
            <a:pPr algn="ctr"/>
            <a:r>
              <a:rPr lang="ru-RU" sz="2400" b="1" dirty="0" smtClean="0"/>
              <a:t>проекта </a:t>
            </a:r>
            <a:r>
              <a:rPr lang="ru-RU" sz="2400" b="1" dirty="0" err="1" smtClean="0"/>
              <a:t>c</a:t>
            </a:r>
            <a:r>
              <a:rPr lang="ru-RU" sz="2400" b="1" dirty="0" smtClean="0"/>
              <a:t> международным участием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214282" y="2285992"/>
            <a:ext cx="8643998" cy="121444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/>
              <a:t>Вики (</a:t>
            </a:r>
            <a:r>
              <a:rPr lang="en-US" sz="2400" b="1" dirty="0" smtClean="0"/>
              <a:t>Wiki) </a:t>
            </a:r>
            <a:r>
              <a:rPr lang="ru-RU" sz="2400" b="1" dirty="0" smtClean="0"/>
              <a:t>— средство для быстрого создания 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/>
              <a:t>и редактирования взаимосвязанных 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/>
              <a:t>между собой записей. </a:t>
            </a:r>
            <a:endParaRPr lang="ru-RU" sz="2400" b="1" dirty="0"/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500034" y="385762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1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928662" y="442913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214414" y="3500438"/>
            <a:ext cx="2580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Пространство </a:t>
            </a:r>
          </a:p>
          <a:p>
            <a:pPr algn="ctr"/>
            <a:r>
              <a:rPr lang="ru-RU" sz="2000" b="1" dirty="0" smtClean="0"/>
              <a:t>для коллективной </a:t>
            </a:r>
          </a:p>
          <a:p>
            <a:pPr algn="ctr"/>
            <a:r>
              <a:rPr lang="ru-RU" sz="2000" b="1" dirty="0" smtClean="0"/>
              <a:t>деятельности</a:t>
            </a:r>
            <a:endParaRPr lang="ru-RU" sz="2000" b="1" dirty="0"/>
          </a:p>
        </p:txBody>
      </p:sp>
      <p:grpSp>
        <p:nvGrpSpPr>
          <p:cNvPr id="16" name="Group 7"/>
          <p:cNvGrpSpPr>
            <a:grpSpLocks/>
          </p:cNvGrpSpPr>
          <p:nvPr/>
        </p:nvGrpSpPr>
        <p:grpSpPr bwMode="auto">
          <a:xfrm>
            <a:off x="500034" y="4500570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7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500034" y="528638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1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928662" y="507207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1000100" y="585789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357290" y="4429132"/>
            <a:ext cx="2409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Факты, примеры </a:t>
            </a:r>
          </a:p>
          <a:p>
            <a:r>
              <a:rPr lang="ru-RU" sz="2000" b="1" dirty="0" smtClean="0"/>
              <a:t>для подражания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142976" y="5143512"/>
            <a:ext cx="3698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Материалы для сравнения </a:t>
            </a:r>
          </a:p>
          <a:p>
            <a:pPr algn="ctr"/>
            <a:r>
              <a:rPr lang="ru-RU" sz="2000" b="1" dirty="0" smtClean="0"/>
              <a:t>и анализа</a:t>
            </a:r>
            <a:endParaRPr lang="ru-RU" sz="2000" b="1" dirty="0"/>
          </a:p>
        </p:txBody>
      </p:sp>
      <p:grpSp>
        <p:nvGrpSpPr>
          <p:cNvPr id="28" name="Group 7"/>
          <p:cNvGrpSpPr>
            <a:grpSpLocks/>
          </p:cNvGrpSpPr>
          <p:nvPr/>
        </p:nvGrpSpPr>
        <p:grpSpPr bwMode="auto">
          <a:xfrm>
            <a:off x="500034" y="600076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29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000100" y="657227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285852" y="5857892"/>
            <a:ext cx="3417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Средства для обработки </a:t>
            </a:r>
          </a:p>
          <a:p>
            <a:r>
              <a:rPr lang="ru-RU" sz="2000" b="1" dirty="0" smtClean="0"/>
              <a:t>и визуализации данных</a:t>
            </a:r>
            <a:endParaRPr lang="ru-RU" sz="2000" b="1" dirty="0"/>
          </a:p>
        </p:txBody>
      </p:sp>
      <p:pic>
        <p:nvPicPr>
          <p:cNvPr id="35" name="Рисунок 3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643314"/>
            <a:ext cx="38576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571734" y="0"/>
            <a:ext cx="6572265" cy="785794"/>
            <a:chOff x="3210140" y="4357692"/>
            <a:chExt cx="5933861" cy="115250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210140" y="4357696"/>
              <a:ext cx="5933861" cy="115250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06621" y="4357692"/>
              <a:ext cx="3805224" cy="9479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/>
                <a:t>     </a:t>
              </a:r>
              <a:r>
                <a:rPr lang="en-US" sz="3600" b="1" dirty="0" smtClean="0"/>
                <a:t>Skype</a:t>
              </a:r>
              <a:r>
                <a:rPr lang="ru-RU" sz="3600" b="1" dirty="0" smtClean="0"/>
                <a:t> </a:t>
              </a:r>
              <a:r>
                <a:rPr lang="en-US" sz="3600" b="1" dirty="0" smtClean="0"/>
                <a:t>-</a:t>
              </a:r>
              <a:r>
                <a:rPr lang="ru-RU" sz="3600" b="1" dirty="0" smtClean="0"/>
                <a:t> сервис</a:t>
              </a:r>
              <a:endParaRPr lang="ru-RU" sz="3600" dirty="0"/>
            </a:p>
          </p:txBody>
        </p:sp>
      </p:grp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214282" y="1285860"/>
            <a:ext cx="8572560" cy="157163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lumMod val="75000"/>
                </a:schemeClr>
              </a:gs>
              <a:gs pos="50000">
                <a:schemeClr val="bg1"/>
              </a:gs>
              <a:gs pos="100000">
                <a:schemeClr val="accent2">
                  <a:lumMod val="75000"/>
                </a:schemeClr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/>
              <a:t>Это простая компьютерная  бесплатная программа, </a:t>
            </a:r>
          </a:p>
          <a:p>
            <a:pPr algn="ctr"/>
            <a:r>
              <a:rPr lang="ru-RU" sz="2400" b="1" dirty="0" smtClean="0"/>
              <a:t>с помощью которой вы можете звонить </a:t>
            </a:r>
            <a:r>
              <a:rPr lang="ru-RU" sz="2400" b="1" dirty="0" err="1" smtClean="0"/>
              <a:t>свом</a:t>
            </a:r>
            <a:r>
              <a:rPr lang="ru-RU" sz="2400" b="1" dirty="0" smtClean="0"/>
              <a:t> друзьям, </a:t>
            </a:r>
          </a:p>
          <a:p>
            <a:pPr algn="ctr"/>
            <a:r>
              <a:rPr lang="ru-RU" sz="2400" b="1" dirty="0" smtClean="0"/>
              <a:t>где бы они ни находились, главное, чтобы они </a:t>
            </a:r>
          </a:p>
          <a:p>
            <a:pPr algn="ctr"/>
            <a:r>
              <a:rPr lang="ru-RU" sz="2400" b="1" dirty="0" smtClean="0"/>
              <a:t>тоже были пользователями </a:t>
            </a:r>
            <a:r>
              <a:rPr lang="ru-RU" sz="2400" b="1" dirty="0" err="1" smtClean="0"/>
              <a:t>Skype</a:t>
            </a:r>
            <a:r>
              <a:rPr lang="ru-RU" sz="2400" b="1" dirty="0" smtClean="0"/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00034" y="3357562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9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500034" y="4214818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3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7"/>
          <p:cNvGrpSpPr>
            <a:grpSpLocks/>
          </p:cNvGrpSpPr>
          <p:nvPr/>
        </p:nvGrpSpPr>
        <p:grpSpPr bwMode="auto">
          <a:xfrm>
            <a:off x="500034" y="5143512"/>
            <a:ext cx="571504" cy="571504"/>
            <a:chOff x="3174" y="2656"/>
            <a:chExt cx="1549" cy="1351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grpSpPr>
        <p:sp>
          <p:nvSpPr>
            <p:cNvPr id="17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p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928662" y="392906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>
            <a:off x="928662" y="478632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928662" y="571501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42976" y="321468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Чат нескольких пользователей с возможностью передачи файлов</a:t>
            </a:r>
            <a:endParaRPr lang="ru-RU" sz="2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714480" y="4286256"/>
            <a:ext cx="27042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Аудиоконференция</a:t>
            </a:r>
            <a:endParaRPr lang="ru-RU" sz="20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928794" y="5214950"/>
            <a:ext cx="271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Видеоконференция</a:t>
            </a:r>
            <a:endParaRPr lang="ru-RU" sz="2000" b="1" dirty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983217"/>
            <a:ext cx="2690414" cy="387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16692" y="-1"/>
            <a:ext cx="7027308" cy="785791"/>
            <a:chOff x="2476805" y="4357692"/>
            <a:chExt cx="6344703" cy="1152501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887647" y="4357692"/>
              <a:ext cx="5933861" cy="115250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76805" y="4357693"/>
              <a:ext cx="6344703" cy="9479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/>
                <a:t>     </a:t>
              </a:r>
              <a:r>
                <a:rPr lang="ru-RU" sz="3200" b="1" dirty="0" smtClean="0"/>
                <a:t>Социальные сервисы Веб 2.0 </a:t>
              </a:r>
              <a:endParaRPr lang="ru-RU" sz="3600" dirty="0"/>
            </a:p>
          </p:txBody>
        </p:sp>
      </p:grpSp>
      <p:pic>
        <p:nvPicPr>
          <p:cNvPr id="66562" name="Picture 2" descr="C:\Documents and Settings\User\Рабочий стол\Мои рисунки\Bubblus_We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8572560" cy="53428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6286520"/>
            <a:ext cx="2357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www.letopisi.ru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86454"/>
            <a:ext cx="8644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Шпарута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Проектная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сетевых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сообществах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16692" y="0"/>
            <a:ext cx="7027308" cy="785795"/>
            <a:chOff x="2476805" y="4357692"/>
            <a:chExt cx="6344703" cy="176049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468137" y="4357692"/>
              <a:ext cx="5353371" cy="176049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76805" y="4357695"/>
              <a:ext cx="6103294" cy="1760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             </a:t>
              </a:r>
              <a:r>
                <a:rPr lang="ru-RU" sz="3200" b="1" dirty="0" smtClean="0"/>
                <a:t>Используемые ресурсы</a:t>
              </a:r>
            </a:p>
            <a:p>
              <a:endParaRPr lang="ru-RU" sz="3600" dirty="0"/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4282" y="1285860"/>
            <a:ext cx="8929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Быховский Я.С,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Коровко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Патаракин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Е.Д. Учим и учимся с Веб 2.0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Быстрый старт. Руководство к действию.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[Текст]/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Быховский Я.С,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Коровко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Патаракин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Е.Д.и др. – М: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Интуит.ру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2007. – 95 с. : ил. - (Учебно-методическое пособие)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85720" y="2571744"/>
            <a:ext cx="851694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Патаракин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Е.Д. Социальные сервисы Веб 2.0 в помощь учителю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Текст]/Е.Д.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Патаракин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.- 2-е изд.,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М:Интуит.ру, 2007. – 64с.:ил.-(учебно-методическое пособие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Line 25"/>
          <p:cNvSpPr>
            <a:spLocks noChangeShapeType="1"/>
          </p:cNvSpPr>
          <p:nvPr/>
        </p:nvSpPr>
        <p:spPr bwMode="auto">
          <a:xfrm>
            <a:off x="285720" y="2480304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25"/>
          <p:cNvSpPr>
            <a:spLocks noChangeShapeType="1"/>
          </p:cNvSpPr>
          <p:nvPr/>
        </p:nvSpPr>
        <p:spPr bwMode="auto">
          <a:xfrm>
            <a:off x="285720" y="3214686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357562"/>
            <a:ext cx="8929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Тим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О’Рейли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Что такое Веб 2.0. [Электронный ресурс] / Тим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О’Рейли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   Режим доступа:   </a:t>
            </a: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http://www.computerra.ru/think/234100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>
            <a:off x="285720" y="4143380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4286256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Агапов Ю.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2.0 за окном. [Электронный ресурс] /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Юрий Агапов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- Режим доступа: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http://www.searchengines.ru/articles/005081.html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auto">
          <a:xfrm>
            <a:off x="285720" y="5143512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20" y="5286388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Вылегжанина И.В. Что такое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2.0?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>
            <a:off x="285720" y="5715016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>
            <a:off x="285720" y="6215082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7158" y="6286520"/>
            <a:ext cx="2154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www.letopisi.ru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14678" y="6286520"/>
            <a:ext cx="25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www.wikipedia.org</a:t>
            </a:r>
            <a:endParaRPr lang="ru-RU" sz="2000" b="1" dirty="0"/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285720" y="6643710"/>
            <a:ext cx="8501122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 type="oval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 rot="5400000">
            <a:off x="6358724" y="4071136"/>
            <a:ext cx="5572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71802" y="857232"/>
            <a:ext cx="49200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 встречи в сети!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6"/>
              <a:ext cx="3825892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        </a:t>
              </a:r>
              <a:r>
                <a:rPr lang="ru-RU" sz="3200" b="1" dirty="0" smtClean="0"/>
                <a:t>ИСТОРИЯ</a:t>
              </a:r>
              <a:endParaRPr lang="ru-RU" sz="3200" b="1" dirty="0">
                <a:latin typeface="+mn-lt"/>
              </a:endParaRPr>
            </a:p>
          </p:txBody>
        </p:sp>
      </p:grpSp>
      <p:pic>
        <p:nvPicPr>
          <p:cNvPr id="6" name="Picture 7" descr="web1vswe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929198"/>
            <a:ext cx="2355579" cy="114300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57290" y="1928802"/>
            <a:ext cx="2255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„Только чтение”</a:t>
            </a:r>
            <a:endParaRPr lang="ru-RU" sz="2000" b="1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1929588" y="3999710"/>
            <a:ext cx="5143536" cy="1588"/>
          </a:xfrm>
          <a:prstGeom prst="line">
            <a:avLst/>
          </a:prstGeom>
          <a:ln w="88900"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14876" y="1857364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„</a:t>
            </a:r>
            <a:r>
              <a:rPr lang="en-US" sz="2000" b="1" dirty="0" smtClean="0"/>
              <a:t> </a:t>
            </a:r>
            <a:r>
              <a:rPr lang="ru-RU" sz="2000" b="1" dirty="0" smtClean="0"/>
              <a:t>Активное чтение</a:t>
            </a:r>
            <a:r>
              <a:rPr lang="en-US" sz="2000" b="1" dirty="0" smtClean="0"/>
              <a:t> </a:t>
            </a:r>
            <a:r>
              <a:rPr lang="ru-RU" sz="2000" b="1" dirty="0" smtClean="0"/>
              <a:t> и создание”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71604" y="2285992"/>
            <a:ext cx="206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25.0000 сайтов</a:t>
            </a:r>
            <a:endParaRPr lang="ru-RU" sz="20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29256" y="2285992"/>
            <a:ext cx="2418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80.000.000 сайтов</a:t>
            </a:r>
            <a:endParaRPr lang="ru-RU" sz="20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7" descr="web1vsweb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786058"/>
            <a:ext cx="500066" cy="42862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grpSp>
        <p:nvGrpSpPr>
          <p:cNvPr id="41" name="Группа 40"/>
          <p:cNvGrpSpPr/>
          <p:nvPr/>
        </p:nvGrpSpPr>
        <p:grpSpPr>
          <a:xfrm>
            <a:off x="5572132" y="2714620"/>
            <a:ext cx="1943111" cy="1143007"/>
            <a:chOff x="5572132" y="2714620"/>
            <a:chExt cx="1943111" cy="1143007"/>
          </a:xfrm>
        </p:grpSpPr>
        <p:pic>
          <p:nvPicPr>
            <p:cNvPr id="26" name="Picture 7" descr="web1vsweb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72132" y="2714620"/>
              <a:ext cx="1943111" cy="1143007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</p:pic>
        <p:sp>
          <p:nvSpPr>
            <p:cNvPr id="29" name="Овал 28"/>
            <p:cNvSpPr/>
            <p:nvPr/>
          </p:nvSpPr>
          <p:spPr>
            <a:xfrm>
              <a:off x="6429388" y="2857496"/>
              <a:ext cx="785818" cy="785818"/>
            </a:xfrm>
            <a:prstGeom prst="ellipse">
              <a:avLst/>
            </a:prstGeom>
            <a:solidFill>
              <a:srgbClr val="E1641F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Стрелка вниз 29"/>
          <p:cNvSpPr/>
          <p:nvPr/>
        </p:nvSpPr>
        <p:spPr>
          <a:xfrm>
            <a:off x="2000232" y="3357562"/>
            <a:ext cx="428628" cy="1285884"/>
          </a:xfrm>
          <a:prstGeom prst="downArrow">
            <a:avLst/>
          </a:prstGeom>
          <a:gradFill>
            <a:gsLst>
              <a:gs pos="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6000760" y="4000504"/>
            <a:ext cx="857256" cy="928694"/>
          </a:xfrm>
          <a:prstGeom prst="downArrow">
            <a:avLst/>
          </a:prstGeom>
          <a:gradFill>
            <a:gsLst>
              <a:gs pos="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>
            <a:off x="2500298" y="3214686"/>
            <a:ext cx="142876" cy="1428760"/>
          </a:xfrm>
          <a:prstGeom prst="upArrow">
            <a:avLst/>
          </a:prstGeom>
          <a:gradFill>
            <a:gsLst>
              <a:gs pos="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E16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>
            <a:off x="6858016" y="3857628"/>
            <a:ext cx="571504" cy="1000132"/>
          </a:xfrm>
          <a:prstGeom prst="upArrow">
            <a:avLst/>
          </a:prstGeom>
          <a:gradFill>
            <a:gsLst>
              <a:gs pos="0">
                <a:schemeClr val="accent4">
                  <a:lumMod val="50000"/>
                  <a:lumOff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E16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0" y="3571876"/>
            <a:ext cx="219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Опубликованное </a:t>
            </a:r>
          </a:p>
          <a:p>
            <a:pPr algn="ctr"/>
            <a:r>
              <a:rPr lang="ru-RU" b="1" dirty="0" smtClean="0"/>
              <a:t>  содержание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571736" y="3571876"/>
            <a:ext cx="18885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Пользователь </a:t>
            </a:r>
          </a:p>
          <a:p>
            <a:pPr algn="ctr"/>
            <a:r>
              <a:rPr lang="ru-RU" b="1" dirty="0" smtClean="0"/>
              <a:t>создаёт </a:t>
            </a:r>
          </a:p>
          <a:p>
            <a:pPr algn="ctr"/>
            <a:r>
              <a:rPr lang="ru-RU" b="1" dirty="0" smtClean="0"/>
              <a:t>содержание</a:t>
            </a:r>
            <a:endParaRPr lang="ru-RU" b="1" dirty="0"/>
          </a:p>
        </p:txBody>
      </p:sp>
      <p:pic>
        <p:nvPicPr>
          <p:cNvPr id="36" name="Picture 7" descr="web1vsweb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4929198"/>
            <a:ext cx="714380" cy="71438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71472" y="6000768"/>
            <a:ext cx="361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45 миллионов пользователей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072066" y="6072206"/>
            <a:ext cx="333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 миллиард пользователей</a:t>
            </a:r>
            <a:endParaRPr lang="ru-RU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643570" y="1357298"/>
            <a:ext cx="1714512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Web 2.0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571604" y="1357298"/>
            <a:ext cx="1714512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Web 1.0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8794" y="6273225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1996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371475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Опубликованное </a:t>
            </a:r>
          </a:p>
          <a:p>
            <a:pPr algn="ctr"/>
            <a:r>
              <a:rPr lang="ru-RU" sz="1400" b="1" dirty="0" smtClean="0"/>
              <a:t>  содержание</a:t>
            </a:r>
            <a:endParaRPr lang="ru-RU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500958" y="4000504"/>
            <a:ext cx="1697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Пользователь </a:t>
            </a:r>
          </a:p>
          <a:p>
            <a:pPr algn="ctr"/>
            <a:r>
              <a:rPr lang="ru-RU" sz="1600" b="1" dirty="0" smtClean="0"/>
              <a:t>создаёт </a:t>
            </a:r>
          </a:p>
          <a:p>
            <a:pPr algn="ctr"/>
            <a:r>
              <a:rPr lang="ru-RU" sz="1600" b="1" dirty="0" smtClean="0"/>
              <a:t>содержание</a:t>
            </a:r>
            <a:endParaRPr lang="ru-RU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215074" y="6273225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2006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26101" y="4436276"/>
              <a:ext cx="4394158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Что такое Веб 2.0?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71472" y="1571612"/>
            <a:ext cx="542928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в основе сервиса заложены принципы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lang="ru-RU" sz="2600" b="1" kern="0" dirty="0" smtClean="0"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lang="ru-RU" sz="2600" b="1" kern="0" dirty="0" smtClean="0"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lang="ru-RU" sz="2600" b="1" kern="0" dirty="0" smtClean="0"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142976" y="30718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2571744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коллективизма,</a:t>
            </a:r>
            <a:endParaRPr lang="ru-RU" sz="28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1142976" y="3714752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1142976" y="428625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142976" y="485776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357422" y="3143248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кооперации,</a:t>
            </a:r>
            <a:endParaRPr lang="ru-RU" sz="28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3786190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открытости,</a:t>
            </a:r>
            <a:endParaRPr lang="ru-RU" sz="28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5984" y="4929198"/>
            <a:ext cx="2523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доступности</a:t>
            </a:r>
            <a:r>
              <a:rPr lang="ru-RU" b="1" kern="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,</a:t>
            </a:r>
            <a:endParaRPr lang="ru-RU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28794" y="4357694"/>
            <a:ext cx="3643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интерактивности,</a:t>
            </a:r>
            <a:endParaRPr lang="ru-RU" sz="28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142976" y="5429264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" name="Picture 4" descr="ven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412875"/>
            <a:ext cx="3190875" cy="3529013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4786314" y="5429264"/>
            <a:ext cx="3283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0" dirty="0" smtClean="0"/>
              <a:t>то это </a:t>
            </a:r>
            <a:r>
              <a:rPr lang="en-US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Web</a:t>
            </a:r>
            <a:r>
              <a:rPr lang="ru-RU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2.0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219200"/>
            <a:ext cx="86868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какой-нибудь интернет-сервис становится лучше из-за того, что им стало пользоваться больше людей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lang="ru-RU" sz="3200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hlinkClick r:id="rId2"/>
              </a:rPr>
              <a:t>www.google.com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5" y="2714621"/>
            <a:ext cx="4857784" cy="364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Группа 5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26101" y="4436276"/>
              <a:ext cx="4599673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         Что такое Веб 2.0?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85720" y="3143248"/>
            <a:ext cx="3283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0" dirty="0" smtClean="0"/>
              <a:t>то это </a:t>
            </a:r>
            <a:r>
              <a:rPr lang="en-US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Web</a:t>
            </a:r>
            <a:r>
              <a:rPr lang="ru-RU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6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2.0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26101" y="4436276"/>
              <a:ext cx="5391343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Что такое сервисы Веб 2.0?</a:t>
              </a:r>
              <a:endParaRPr lang="ru-RU" sz="3200" b="1" dirty="0">
                <a:latin typeface="+mn-lt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219200"/>
            <a:ext cx="86868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кругом одни дилетанты-энтузиасты и нет ни одного профессионала, получающего зарплату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</a:pPr>
            <a:r>
              <a:rPr lang="ru-RU" sz="2800" b="1" kern="0" dirty="0" smtClean="0"/>
              <a:t>                      это </a:t>
            </a:r>
            <a:r>
              <a:rPr lang="en-US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Web</a:t>
            </a:r>
            <a:r>
              <a:rPr lang="ru-RU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2.0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hlinkClick r:id="rId2"/>
              </a:rPr>
              <a:t>www.wikipedia.org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hlinkClick r:id="rId3"/>
              </a:rPr>
              <a:t>ru.wikipedia.org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6" name="Picture 4" descr="Nohat-logo-nowords-bgwhite-200p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852738"/>
            <a:ext cx="31877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219200"/>
            <a:ext cx="86868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вам предлагают массу каких-нибудь замечательных услуг, несколько гигабайт памяти, самую точную карту на свете и при этом не просят за это никаких денег, 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</a:pPr>
            <a:r>
              <a:rPr lang="ru-RU" sz="2800" b="1" kern="0" dirty="0" smtClean="0"/>
              <a:t>                    это </a:t>
            </a:r>
            <a:r>
              <a:rPr lang="en-US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Web</a:t>
            </a:r>
            <a:r>
              <a:rPr lang="ru-RU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2.0</a:t>
            </a:r>
            <a:endParaRPr lang="ru-RU" sz="3200" b="1" kern="0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hlinkClick r:id="rId2"/>
              </a:rPr>
              <a:t>www.flickr.com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hlinkClick r:id="rId3"/>
              </a:rPr>
              <a:t>www.youtube.com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26101" y="4436276"/>
              <a:ext cx="5391343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Что такое сервисы Веб 2.0?</a:t>
              </a:r>
              <a:endParaRPr lang="ru-RU" sz="3200" b="1" dirty="0">
                <a:latin typeface="+mn-lt"/>
              </a:endParaRPr>
            </a:p>
          </p:txBody>
        </p:sp>
      </p:grp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714752"/>
            <a:ext cx="3500462" cy="262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219200"/>
            <a:ext cx="86868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вы можете собственноручно поправить  статью,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3200" b="1" kern="0" dirty="0" smtClean="0">
                <a:latin typeface="+mn-lt"/>
              </a:rPr>
              <a:t>     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это тоже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2.0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hlinkClick r:id="rId2"/>
              </a:rPr>
              <a:t>www.letopisi.ru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143208" y="0"/>
            <a:ext cx="6000792" cy="714380"/>
            <a:chOff x="3726101" y="4357694"/>
            <a:chExt cx="5417899" cy="78581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786182" y="4357694"/>
              <a:ext cx="5357818" cy="78581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26101" y="4436276"/>
              <a:ext cx="5391343" cy="6432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 Что такое сервисы Веб 2.0?</a:t>
              </a:r>
              <a:endParaRPr lang="ru-RU" sz="3200" b="1" dirty="0">
                <a:latin typeface="+mn-lt"/>
              </a:endParaRPr>
            </a:p>
          </p:txBody>
        </p:sp>
      </p:grpSp>
      <p:pic>
        <p:nvPicPr>
          <p:cNvPr id="6" name="Picture 4" descr="pictur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64" r="16643" b="796"/>
          <a:stretch>
            <a:fillRect/>
          </a:stretch>
        </p:blipFill>
        <p:spPr bwMode="auto">
          <a:xfrm>
            <a:off x="4214810" y="2349500"/>
            <a:ext cx="4000528" cy="4151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глобус</Template>
  <TotalTime>1086</TotalTime>
  <Words>2903</Words>
  <Application>Microsoft PowerPoint</Application>
  <PresentationFormat>Экран (4:3)</PresentationFormat>
  <Paragraphs>431</Paragraphs>
  <Slides>35</Slides>
  <Notes>22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глобус</vt:lpstr>
      <vt:lpstr>Image</vt:lpstr>
      <vt:lpstr>Сервисы Веб 2.0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F.B.I.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Сервисы Веб 2.0</dc:title>
  <dc:creator>User</dc:creator>
  <cp:lastModifiedBy>User</cp:lastModifiedBy>
  <cp:revision>123</cp:revision>
  <dcterms:created xsi:type="dcterms:W3CDTF">2009-06-29T18:48:29Z</dcterms:created>
  <dcterms:modified xsi:type="dcterms:W3CDTF">2009-07-31T17:51:37Z</dcterms:modified>
</cp:coreProperties>
</file>