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</p:sldMasterIdLst>
  <p:notesMasterIdLst>
    <p:notesMasterId r:id="rId30"/>
  </p:notesMasterIdLst>
  <p:sldIdLst>
    <p:sldId id="274" r:id="rId2"/>
    <p:sldId id="285" r:id="rId3"/>
    <p:sldId id="284" r:id="rId4"/>
    <p:sldId id="288" r:id="rId5"/>
    <p:sldId id="265" r:id="rId6"/>
    <p:sldId id="297" r:id="rId7"/>
    <p:sldId id="310" r:id="rId8"/>
    <p:sldId id="256" r:id="rId9"/>
    <p:sldId id="298" r:id="rId10"/>
    <p:sldId id="279" r:id="rId11"/>
    <p:sldId id="281" r:id="rId12"/>
    <p:sldId id="302" r:id="rId13"/>
    <p:sldId id="303" r:id="rId14"/>
    <p:sldId id="257" r:id="rId15"/>
    <p:sldId id="272" r:id="rId16"/>
    <p:sldId id="277" r:id="rId17"/>
    <p:sldId id="269" r:id="rId18"/>
    <p:sldId id="267" r:id="rId19"/>
    <p:sldId id="294" r:id="rId20"/>
    <p:sldId id="259" r:id="rId21"/>
    <p:sldId id="261" r:id="rId22"/>
    <p:sldId id="262" r:id="rId23"/>
    <p:sldId id="260" r:id="rId24"/>
    <p:sldId id="263" r:id="rId25"/>
    <p:sldId id="264" r:id="rId26"/>
    <p:sldId id="276" r:id="rId27"/>
    <p:sldId id="293" r:id="rId28"/>
    <p:sldId id="311" r:id="rId29"/>
  </p:sldIdLst>
  <p:sldSz cx="9144000" cy="6858000" type="screen4x3"/>
  <p:notesSz cx="6858000" cy="9144000"/>
  <p:custShowLst>
    <p:custShow name="Произвольный показ 1" id="0">
      <p:sldLst>
        <p:sld r:id="rId9"/>
        <p:sld r:id="rId15"/>
      </p:sldLst>
    </p:custShow>
  </p:custShowLst>
  <p:defaultTextStyle>
    <a:defPPr>
      <a:defRPr lang="ru-RU"/>
    </a:defPPr>
    <a:lvl1pPr algn="ctr" rtl="0" fontAlgn="base">
      <a:spcBef>
        <a:spcPct val="50000"/>
      </a:spcBef>
      <a:spcAft>
        <a:spcPct val="0"/>
      </a:spcAft>
      <a:defRPr sz="4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4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4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4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4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4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chemeClr val="tx1"/>
    </p:penClr>
  </p:showPr>
  <p:clrMru>
    <a:srgbClr val="FF9900"/>
    <a:srgbClr val="006600"/>
    <a:srgbClr val="000000"/>
    <a:srgbClr val="CC0066"/>
    <a:srgbClr val="008000"/>
    <a:srgbClr val="FF0000"/>
    <a:srgbClr val="B2B2B2"/>
    <a:srgbClr val="66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104" autoAdjust="0"/>
    <p:restoredTop sz="95838" autoAdjust="0"/>
  </p:normalViewPr>
  <p:slideViewPr>
    <p:cSldViewPr>
      <p:cViewPr varScale="1">
        <p:scale>
          <a:sx n="71" d="100"/>
          <a:sy n="71" d="100"/>
        </p:scale>
        <p:origin x="-5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>
      <p:cViewPr>
        <p:scale>
          <a:sx n="100" d="100"/>
          <a:sy n="100" d="100"/>
        </p:scale>
        <p:origin x="-336" y="80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4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44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4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 smtClean="0"/>
            </a:lvl1pPr>
          </a:lstStyle>
          <a:p>
            <a:pPr>
              <a:defRPr/>
            </a:pPr>
            <a:fld id="{45287421-33D2-4564-8848-E26D3C9B17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carol.woz.org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4F420F-7697-4AE4-BC87-6FDF28A98036}" type="slidenum">
              <a:rPr lang="ru-RU"/>
              <a:pPr/>
              <a:t>5</a:t>
            </a:fld>
            <a:endParaRPr lang="ru-RU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3CAF9C-183C-4699-B42B-B81BA61AA256}" type="slidenum">
              <a:rPr lang="ru-RU"/>
              <a:pPr/>
              <a:t>6</a:t>
            </a:fld>
            <a:endParaRPr lang="ru-RU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272097-74FD-40BF-A808-B5D213116D18}" type="slidenum">
              <a:rPr lang="ru-RU"/>
              <a:pPr/>
              <a:t>7</a:t>
            </a:fld>
            <a:endParaRPr lang="ru-RU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173D52-FEEB-4785-BAA6-9C6F386CAAD7}" type="slidenum">
              <a:rPr lang="ru-RU"/>
              <a:pPr/>
              <a:t>8</a:t>
            </a:fld>
            <a:endParaRPr lang="ru-RU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ECD921-0348-4DD8-AB1A-3E5C5C15C78B}" type="slidenum">
              <a:rPr lang="ru-RU"/>
              <a:pPr/>
              <a:t>10</a:t>
            </a:fld>
            <a:endParaRPr lang="ru-RU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FA4E72-DFE5-49C8-9F01-065B57DD0188}" type="slidenum">
              <a:rPr lang="ru-RU"/>
              <a:pPr/>
              <a:t>11</a:t>
            </a:fld>
            <a:endParaRPr lang="ru-RU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Устройство, собранное Эндрю Кэролом из деталей конструктора Lego, </a:t>
            </a:r>
            <a:r>
              <a:rPr lang="ru-RU" smtClean="0">
                <a:hlinkClick r:id="rId3"/>
              </a:rPr>
              <a:t>представляет собой</a:t>
            </a:r>
            <a:r>
              <a:rPr lang="ru-RU" smtClean="0"/>
              <a:t> упрощенный вариант разностной машины. Аппарат, если его, конечно, можно так назвать, работает с полиномами второй степени, а точность составляет 3-4 цифры. Тем не менее, машина все же работает, хотя вряд ли кто-то станет применять ее для практических расчетов.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587F01-4717-4C57-9158-D1A85F7199CE}" type="slidenum">
              <a:rPr lang="ru-RU"/>
              <a:pPr/>
              <a:t>14</a:t>
            </a:fld>
            <a:endParaRPr lang="ru-RU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	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3E6980-FAD9-433D-9603-0A8EDA769241}" type="slidenum">
              <a:rPr lang="ru-RU"/>
              <a:pPr/>
              <a:t>15</a:t>
            </a:fld>
            <a:endParaRPr lang="ru-RU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C1BC9D-68E8-416B-862B-589ACADADA67}" type="slidenum">
              <a:rPr lang="ru-RU"/>
              <a:pPr/>
              <a:t>19</a:t>
            </a:fld>
            <a:endParaRPr lang="ru-RU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z="1400" smtClean="0"/>
              <a:t>Пионер вычислительной техники Чарльз Беббидж вместе с механическим арифмометром изобрел и принтер под названием Difference Engine. Принтер предназначался для печатания таблиц, широко используемых в то время в навигации, проектировании, банковском и страховом деле. Однако принтер так и не был изготовлен. Спустя 150 лет лондонский Музей Науки решил воссоздать принтер по чертежам Беббиджа. Работа продолжалась почти десять лет. Наконец принтер, состоящий из 4000 частей и весящий 2,5 тонны, удалось собрать, и он заработал в соответствии с замыслом Беббиджа. Принтер содержит многие конструктивные элементы, используемые и в современных устройствах. После заключительных испытаний принтер займет свое место в экспозиции музея. </a:t>
            </a:r>
            <a:br>
              <a:rPr lang="ru-RU" sz="1400" smtClean="0"/>
            </a:br>
            <a:endParaRPr lang="ru-RU" sz="14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1" y="233"/>
              <a:ext cx="1856" cy="3626"/>
              <a:chOff x="3010" y="777"/>
              <a:chExt cx="1856" cy="3626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7"/>
                <a:ext cx="1333" cy="1485"/>
              </a:xfrm>
              <a:custGeom>
                <a:avLst/>
                <a:gdLst/>
                <a:ahLst/>
                <a:cxnLst>
                  <a:cxn ang="0">
                    <a:pos x="16" y="370"/>
                  </a:cxn>
                  <a:cxn ang="0">
                    <a:pos x="6" y="341"/>
                  </a:cxn>
                  <a:cxn ang="0">
                    <a:pos x="0" y="289"/>
                  </a:cxn>
                  <a:cxn ang="0">
                    <a:pos x="4" y="222"/>
                  </a:cxn>
                  <a:cxn ang="0">
                    <a:pos x="25" y="151"/>
                  </a:cxn>
                  <a:cxn ang="0">
                    <a:pos x="69" y="84"/>
                  </a:cxn>
                  <a:cxn ang="0">
                    <a:pos x="142" y="31"/>
                  </a:cxn>
                  <a:cxn ang="0">
                    <a:pos x="247" y="2"/>
                  </a:cxn>
                  <a:cxn ang="0">
                    <a:pos x="380" y="9"/>
                  </a:cxn>
                  <a:cxn ang="0">
                    <a:pos x="484" y="68"/>
                  </a:cxn>
                  <a:cxn ang="0">
                    <a:pos x="554" y="165"/>
                  </a:cxn>
                  <a:cxn ang="0">
                    <a:pos x="591" y="284"/>
                  </a:cxn>
                  <a:cxn ang="0">
                    <a:pos x="595" y="409"/>
                  </a:cxn>
                  <a:cxn ang="0">
                    <a:pos x="566" y="525"/>
                  </a:cxn>
                  <a:cxn ang="0">
                    <a:pos x="507" y="615"/>
                  </a:cxn>
                  <a:cxn ang="0">
                    <a:pos x="417" y="663"/>
                  </a:cxn>
                  <a:cxn ang="0">
                    <a:pos x="389" y="659"/>
                  </a:cxn>
                  <a:cxn ang="0">
                    <a:pos x="441" y="617"/>
                  </a:cxn>
                  <a:cxn ang="0">
                    <a:pos x="482" y="544"/>
                  </a:cxn>
                  <a:cxn ang="0">
                    <a:pos x="509" y="454"/>
                  </a:cxn>
                  <a:cxn ang="0">
                    <a:pos x="520" y="355"/>
                  </a:cxn>
                  <a:cxn ang="0">
                    <a:pos x="514" y="258"/>
                  </a:cxn>
                  <a:cxn ang="0">
                    <a:pos x="485" y="174"/>
                  </a:cxn>
                  <a:cxn ang="0">
                    <a:pos x="433" y="112"/>
                  </a:cxn>
                  <a:cxn ang="0">
                    <a:pos x="341" y="75"/>
                  </a:cxn>
                  <a:cxn ang="0">
                    <a:pos x="246" y="61"/>
                  </a:cxn>
                  <a:cxn ang="0">
                    <a:pos x="174" y="71"/>
                  </a:cxn>
                  <a:cxn ang="0">
                    <a:pos x="121" y="101"/>
                  </a:cxn>
                  <a:cxn ang="0">
                    <a:pos x="84" y="149"/>
                  </a:cxn>
                  <a:cxn ang="0">
                    <a:pos x="57" y="206"/>
                  </a:cxn>
                  <a:cxn ang="0">
                    <a:pos x="40" y="272"/>
                  </a:cxn>
                  <a:cxn ang="0">
                    <a:pos x="28" y="339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801"/>
                <a:ext cx="571" cy="5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"/>
                  </a:cxn>
                  <a:cxn ang="0">
                    <a:pos x="3" y="50"/>
                  </a:cxn>
                  <a:cxn ang="0">
                    <a:pos x="6" y="75"/>
                  </a:cxn>
                  <a:cxn ang="0">
                    <a:pos x="11" y="98"/>
                  </a:cxn>
                  <a:cxn ang="0">
                    <a:pos x="18" y="119"/>
                  </a:cxn>
                  <a:cxn ang="0">
                    <a:pos x="27" y="141"/>
                  </a:cxn>
                  <a:cxn ang="0">
                    <a:pos x="38" y="161"/>
                  </a:cxn>
                  <a:cxn ang="0">
                    <a:pos x="51" y="178"/>
                  </a:cxn>
                  <a:cxn ang="0">
                    <a:pos x="67" y="194"/>
                  </a:cxn>
                  <a:cxn ang="0">
                    <a:pos x="86" y="208"/>
                  </a:cxn>
                  <a:cxn ang="0">
                    <a:pos x="106" y="219"/>
                  </a:cxn>
                  <a:cxn ang="0">
                    <a:pos x="131" y="228"/>
                  </a:cxn>
                  <a:cxn ang="0">
                    <a:pos x="158" y="234"/>
                  </a:cxn>
                  <a:cxn ang="0">
                    <a:pos x="188" y="237"/>
                  </a:cxn>
                  <a:cxn ang="0">
                    <a:pos x="220" y="236"/>
                  </a:cxn>
                  <a:cxn ang="0">
                    <a:pos x="257" y="232"/>
                  </a:cxn>
                  <a:cxn ang="0">
                    <a:pos x="224" y="227"/>
                  </a:cxn>
                  <a:cxn ang="0">
                    <a:pos x="195" y="220"/>
                  </a:cxn>
                  <a:cxn ang="0">
                    <a:pos x="170" y="212"/>
                  </a:cxn>
                  <a:cxn ang="0">
                    <a:pos x="148" y="204"/>
                  </a:cxn>
                  <a:cxn ang="0">
                    <a:pos x="128" y="193"/>
                  </a:cxn>
                  <a:cxn ang="0">
                    <a:pos x="112" y="182"/>
                  </a:cxn>
                  <a:cxn ang="0">
                    <a:pos x="97" y="169"/>
                  </a:cxn>
                  <a:cxn ang="0">
                    <a:pos x="84" y="155"/>
                  </a:cxn>
                  <a:cxn ang="0">
                    <a:pos x="72" y="141"/>
                  </a:cxn>
                  <a:cxn ang="0">
                    <a:pos x="61" y="125"/>
                  </a:cxn>
                  <a:cxn ang="0">
                    <a:pos x="52" y="107"/>
                  </a:cxn>
                  <a:cxn ang="0">
                    <a:pos x="43" y="88"/>
                  </a:cxn>
                  <a:cxn ang="0">
                    <a:pos x="33" y="69"/>
                  </a:cxn>
                  <a:cxn ang="0">
                    <a:pos x="23" y="47"/>
                  </a:cxn>
                  <a:cxn ang="0">
                    <a:pos x="12" y="24"/>
                  </a:cxn>
                  <a:cxn ang="0">
                    <a:pos x="0" y="0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8" y="2166"/>
                <a:ext cx="277" cy="249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4" y="108"/>
                  </a:cxn>
                  <a:cxn ang="0">
                    <a:pos x="120" y="107"/>
                  </a:cxn>
                  <a:cxn ang="0">
                    <a:pos x="107" y="105"/>
                  </a:cxn>
                  <a:cxn ang="0">
                    <a:pos x="89" y="101"/>
                  </a:cxn>
                  <a:cxn ang="0">
                    <a:pos x="68" y="99"/>
                  </a:cxn>
                  <a:cxn ang="0">
                    <a:pos x="45" y="97"/>
                  </a:cxn>
                  <a:cxn ang="0">
                    <a:pos x="25" y="98"/>
                  </a:cxn>
                  <a:cxn ang="0">
                    <a:pos x="9" y="102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8" y="89"/>
                  </a:cxn>
                  <a:cxn ang="0">
                    <a:pos x="16" y="82"/>
                  </a:cxn>
                  <a:cxn ang="0">
                    <a:pos x="25" y="76"/>
                  </a:cxn>
                  <a:cxn ang="0">
                    <a:pos x="36" y="72"/>
                  </a:cxn>
                  <a:cxn ang="0">
                    <a:pos x="47" y="71"/>
                  </a:cxn>
                  <a:cxn ang="0">
                    <a:pos x="59" y="71"/>
                  </a:cxn>
                  <a:cxn ang="0">
                    <a:pos x="72" y="74"/>
                  </a:cxn>
                  <a:cxn ang="0">
                    <a:pos x="73" y="71"/>
                  </a:cxn>
                  <a:cxn ang="0">
                    <a:pos x="70" y="56"/>
                  </a:cxn>
                  <a:cxn ang="0">
                    <a:pos x="67" y="38"/>
                  </a:cxn>
                  <a:cxn ang="0">
                    <a:pos x="65" y="30"/>
                  </a:cxn>
                  <a:cxn ang="0">
                    <a:pos x="63" y="30"/>
                  </a:cxn>
                  <a:cxn ang="0">
                    <a:pos x="61" y="29"/>
                  </a:cxn>
                  <a:cxn ang="0">
                    <a:pos x="59" y="26"/>
                  </a:cxn>
                  <a:cxn ang="0">
                    <a:pos x="57" y="23"/>
                  </a:cxn>
                  <a:cxn ang="0">
                    <a:pos x="57" y="19"/>
                  </a:cxn>
                  <a:cxn ang="0">
                    <a:pos x="59" y="14"/>
                  </a:cxn>
                  <a:cxn ang="0">
                    <a:pos x="66" y="8"/>
                  </a:cxn>
                  <a:cxn ang="0">
                    <a:pos x="77" y="0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8" y="976"/>
                <a:ext cx="245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18" y="5"/>
                  </a:cxn>
                  <a:cxn ang="0">
                    <a:pos x="37" y="12"/>
                  </a:cxn>
                  <a:cxn ang="0">
                    <a:pos x="58" y="24"/>
                  </a:cxn>
                  <a:cxn ang="0">
                    <a:pos x="78" y="44"/>
                  </a:cxn>
                  <a:cxn ang="0">
                    <a:pos x="96" y="71"/>
                  </a:cxn>
                  <a:cxn ang="0">
                    <a:pos x="107" y="108"/>
                  </a:cxn>
                  <a:cxn ang="0">
                    <a:pos x="109" y="156"/>
                  </a:cxn>
                  <a:cxn ang="0">
                    <a:pos x="105" y="156"/>
                  </a:cxn>
                  <a:cxn ang="0">
                    <a:pos x="99" y="156"/>
                  </a:cxn>
                  <a:cxn ang="0">
                    <a:pos x="93" y="156"/>
                  </a:cxn>
                  <a:cxn ang="0">
                    <a:pos x="87" y="154"/>
                  </a:cxn>
                  <a:cxn ang="0">
                    <a:pos x="81" y="153"/>
                  </a:cxn>
                  <a:cxn ang="0">
                    <a:pos x="74" y="150"/>
                  </a:cxn>
                  <a:cxn ang="0">
                    <a:pos x="66" y="145"/>
                  </a:cxn>
                  <a:cxn ang="0">
                    <a:pos x="58" y="139"/>
                  </a:cxn>
                  <a:cxn ang="0">
                    <a:pos x="53" y="126"/>
                  </a:cxn>
                  <a:cxn ang="0">
                    <a:pos x="53" y="111"/>
                  </a:cxn>
                  <a:cxn ang="0">
                    <a:pos x="56" y="96"/>
                  </a:cxn>
                  <a:cxn ang="0">
                    <a:pos x="59" y="80"/>
                  </a:cxn>
                  <a:cxn ang="0">
                    <a:pos x="56" y="62"/>
                  </a:cxn>
                  <a:cxn ang="0">
                    <a:pos x="48" y="43"/>
                  </a:cxn>
                  <a:cxn ang="0">
                    <a:pos x="31" y="23"/>
                  </a:cxn>
                  <a:cxn ang="0">
                    <a:pos x="0" y="0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4" y="2207"/>
                <a:ext cx="103" cy="20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0" y="38"/>
                  </a:cxn>
                  <a:cxn ang="0">
                    <a:pos x="15" y="62"/>
                  </a:cxn>
                  <a:cxn ang="0">
                    <a:pos x="11" y="79"/>
                  </a:cxn>
                  <a:cxn ang="0">
                    <a:pos x="0" y="94"/>
                  </a:cxn>
                  <a:cxn ang="0">
                    <a:pos x="12" y="88"/>
                  </a:cxn>
                  <a:cxn ang="0">
                    <a:pos x="23" y="80"/>
                  </a:cxn>
                  <a:cxn ang="0">
                    <a:pos x="32" y="69"/>
                  </a:cxn>
                  <a:cxn ang="0">
                    <a:pos x="40" y="57"/>
                  </a:cxn>
                  <a:cxn ang="0">
                    <a:pos x="45" y="44"/>
                  </a:cxn>
                  <a:cxn ang="0">
                    <a:pos x="46" y="30"/>
                  </a:cxn>
                  <a:cxn ang="0">
                    <a:pos x="42" y="15"/>
                  </a:cxn>
                  <a:cxn ang="0">
                    <a:pos x="31" y="0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4" y="1325"/>
                <a:ext cx="120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21" y="12"/>
                  </a:cxn>
                  <a:cxn ang="0">
                    <a:pos x="29" y="15"/>
                  </a:cxn>
                  <a:cxn ang="0">
                    <a:pos x="38" y="17"/>
                  </a:cxn>
                  <a:cxn ang="0">
                    <a:pos x="46" y="18"/>
                  </a:cxn>
                  <a:cxn ang="0">
                    <a:pos x="54" y="16"/>
                  </a:cxn>
                  <a:cxn ang="0">
                    <a:pos x="53" y="25"/>
                  </a:cxn>
                  <a:cxn ang="0">
                    <a:pos x="50" y="33"/>
                  </a:cxn>
                  <a:cxn ang="0">
                    <a:pos x="44" y="38"/>
                  </a:cxn>
                  <a:cxn ang="0">
                    <a:pos x="37" y="40"/>
                  </a:cxn>
                  <a:cxn ang="0">
                    <a:pos x="28" y="39"/>
                  </a:cxn>
                  <a:cxn ang="0">
                    <a:pos x="19" y="32"/>
                  </a:cxn>
                  <a:cxn ang="0">
                    <a:pos x="10" y="20"/>
                  </a:cxn>
                  <a:cxn ang="0">
                    <a:pos x="0" y="0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6"/>
                  </a:cxn>
                  <a:cxn ang="0">
                    <a:pos x="16" y="14"/>
                  </a:cxn>
                  <a:cxn ang="0">
                    <a:pos x="28" y="24"/>
                  </a:cxn>
                  <a:cxn ang="0">
                    <a:pos x="41" y="37"/>
                  </a:cxn>
                  <a:cxn ang="0">
                    <a:pos x="58" y="53"/>
                  </a:cxn>
                  <a:cxn ang="0">
                    <a:pos x="73" y="70"/>
                  </a:cxn>
                  <a:cxn ang="0">
                    <a:pos x="88" y="90"/>
                  </a:cxn>
                  <a:cxn ang="0">
                    <a:pos x="100" y="113"/>
                  </a:cxn>
                  <a:cxn ang="0">
                    <a:pos x="112" y="137"/>
                  </a:cxn>
                  <a:cxn ang="0">
                    <a:pos x="120" y="165"/>
                  </a:cxn>
                  <a:cxn ang="0">
                    <a:pos x="124" y="196"/>
                  </a:cxn>
                  <a:cxn ang="0">
                    <a:pos x="126" y="228"/>
                  </a:cxn>
                  <a:cxn ang="0">
                    <a:pos x="120" y="264"/>
                  </a:cxn>
                  <a:cxn ang="0">
                    <a:pos x="109" y="302"/>
                  </a:cxn>
                  <a:cxn ang="0">
                    <a:pos x="92" y="342"/>
                  </a:cxn>
                  <a:cxn ang="0">
                    <a:pos x="67" y="386"/>
                  </a:cxn>
                  <a:cxn ang="0">
                    <a:pos x="39" y="436"/>
                  </a:cxn>
                  <a:cxn ang="0">
                    <a:pos x="21" y="482"/>
                  </a:cxn>
                  <a:cxn ang="0">
                    <a:pos x="10" y="525"/>
                  </a:cxn>
                  <a:cxn ang="0">
                    <a:pos x="6" y="566"/>
                  </a:cxn>
                  <a:cxn ang="0">
                    <a:pos x="6" y="605"/>
                  </a:cxn>
                  <a:cxn ang="0">
                    <a:pos x="8" y="641"/>
                  </a:cxn>
                  <a:cxn ang="0">
                    <a:pos x="12" y="673"/>
                  </a:cxn>
                  <a:cxn ang="0">
                    <a:pos x="14" y="704"/>
                  </a:cxn>
                  <a:cxn ang="0">
                    <a:pos x="41" y="688"/>
                  </a:cxn>
                  <a:cxn ang="0">
                    <a:pos x="39" y="680"/>
                  </a:cxn>
                  <a:cxn ang="0">
                    <a:pos x="36" y="657"/>
                  </a:cxn>
                  <a:cxn ang="0">
                    <a:pos x="33" y="622"/>
                  </a:cxn>
                  <a:cxn ang="0">
                    <a:pos x="35" y="575"/>
                  </a:cxn>
                  <a:cxn ang="0">
                    <a:pos x="41" y="519"/>
                  </a:cxn>
                  <a:cxn ang="0">
                    <a:pos x="58" y="455"/>
                  </a:cxn>
                  <a:cxn ang="0">
                    <a:pos x="86" y="386"/>
                  </a:cxn>
                  <a:cxn ang="0">
                    <a:pos x="129" y="313"/>
                  </a:cxn>
                  <a:cxn ang="0">
                    <a:pos x="143" y="279"/>
                  </a:cxn>
                  <a:cxn ang="0">
                    <a:pos x="149" y="235"/>
                  </a:cxn>
                  <a:cxn ang="0">
                    <a:pos x="144" y="184"/>
                  </a:cxn>
                  <a:cxn ang="0">
                    <a:pos x="131" y="134"/>
                  </a:cxn>
                  <a:cxn ang="0">
                    <a:pos x="109" y="85"/>
                  </a:cxn>
                  <a:cxn ang="0">
                    <a:pos x="81" y="44"/>
                  </a:cxn>
                  <a:cxn ang="0">
                    <a:pos x="44" y="14"/>
                  </a:cxn>
                  <a:cxn ang="0">
                    <a:pos x="0" y="0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9"/>
                </a:cxn>
                <a:cxn ang="0">
                  <a:pos x="115" y="27"/>
                </a:cxn>
                <a:cxn ang="0">
                  <a:pos x="123" y="50"/>
                </a:cxn>
                <a:cxn ang="0">
                  <a:pos x="128" y="78"/>
                </a:cxn>
                <a:cxn ang="0">
                  <a:pos x="127" y="111"/>
                </a:cxn>
                <a:cxn ang="0">
                  <a:pos x="116" y="145"/>
                </a:cxn>
                <a:cxn ang="0">
                  <a:pos x="94" y="181"/>
                </a:cxn>
                <a:cxn ang="0">
                  <a:pos x="60" y="217"/>
                </a:cxn>
                <a:cxn ang="0">
                  <a:pos x="49" y="213"/>
                </a:cxn>
                <a:cxn ang="0">
                  <a:pos x="38" y="210"/>
                </a:cxn>
                <a:cxn ang="0">
                  <a:pos x="26" y="205"/>
                </a:cxn>
                <a:cxn ang="0">
                  <a:pos x="16" y="201"/>
                </a:cxn>
                <a:cxn ang="0">
                  <a:pos x="8" y="196"/>
                </a:cxn>
                <a:cxn ang="0">
                  <a:pos x="2" y="190"/>
                </a:cxn>
                <a:cxn ang="0">
                  <a:pos x="0" y="183"/>
                </a:cxn>
                <a:cxn ang="0">
                  <a:pos x="1" y="178"/>
                </a:cxn>
                <a:cxn ang="0">
                  <a:pos x="13" y="171"/>
                </a:cxn>
                <a:cxn ang="0">
                  <a:pos x="29" y="161"/>
                </a:cxn>
                <a:cxn ang="0">
                  <a:pos x="46" y="150"/>
                </a:cxn>
                <a:cxn ang="0">
                  <a:pos x="63" y="134"/>
                </a:cxn>
                <a:cxn ang="0">
                  <a:pos x="79" y="112"/>
                </a:cxn>
                <a:cxn ang="0">
                  <a:pos x="91" y="83"/>
                </a:cxn>
                <a:cxn ang="0">
                  <a:pos x="97" y="46"/>
                </a:cxn>
                <a:cxn ang="0">
                  <a:pos x="94" y="0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/>
              <a:ahLst/>
              <a:cxnLst>
                <a:cxn ang="0">
                  <a:pos x="891" y="1532"/>
                </a:cxn>
                <a:cxn ang="0">
                  <a:pos x="954" y="1452"/>
                </a:cxn>
                <a:cxn ang="0">
                  <a:pos x="1032" y="1338"/>
                </a:cxn>
                <a:cxn ang="0">
                  <a:pos x="1115" y="1188"/>
                </a:cxn>
                <a:cxn ang="0">
                  <a:pos x="1194" y="1023"/>
                </a:cxn>
                <a:cxn ang="0">
                  <a:pos x="1244" y="841"/>
                </a:cxn>
                <a:cxn ang="0">
                  <a:pos x="1259" y="647"/>
                </a:cxn>
                <a:cxn ang="0">
                  <a:pos x="1230" y="463"/>
                </a:cxn>
                <a:cxn ang="0">
                  <a:pos x="1140" y="294"/>
                </a:cxn>
                <a:cxn ang="0">
                  <a:pos x="1043" y="190"/>
                </a:cxn>
                <a:cxn ang="0">
                  <a:pos x="961" y="109"/>
                </a:cxn>
                <a:cxn ang="0">
                  <a:pos x="894" y="65"/>
                </a:cxn>
                <a:cxn ang="0">
                  <a:pos x="786" y="18"/>
                </a:cxn>
                <a:cxn ang="0">
                  <a:pos x="642" y="0"/>
                </a:cxn>
                <a:cxn ang="0">
                  <a:pos x="440" y="23"/>
                </a:cxn>
                <a:cxn ang="0">
                  <a:pos x="366" y="44"/>
                </a:cxn>
                <a:cxn ang="0">
                  <a:pos x="292" y="58"/>
                </a:cxn>
                <a:cxn ang="0">
                  <a:pos x="229" y="79"/>
                </a:cxn>
                <a:cxn ang="0">
                  <a:pos x="178" y="103"/>
                </a:cxn>
                <a:cxn ang="0">
                  <a:pos x="127" y="127"/>
                </a:cxn>
                <a:cxn ang="0">
                  <a:pos x="82" y="158"/>
                </a:cxn>
                <a:cxn ang="0">
                  <a:pos x="41" y="197"/>
                </a:cxn>
                <a:cxn ang="0">
                  <a:pos x="0" y="243"/>
                </a:cxn>
                <a:cxn ang="0">
                  <a:pos x="76" y="215"/>
                </a:cxn>
                <a:cxn ang="0">
                  <a:pos x="144" y="194"/>
                </a:cxn>
                <a:cxn ang="0">
                  <a:pos x="212" y="179"/>
                </a:cxn>
                <a:cxn ang="0">
                  <a:pos x="280" y="164"/>
                </a:cxn>
                <a:cxn ang="0">
                  <a:pos x="336" y="149"/>
                </a:cxn>
                <a:cxn ang="0">
                  <a:pos x="397" y="149"/>
                </a:cxn>
                <a:cxn ang="0">
                  <a:pos x="458" y="141"/>
                </a:cxn>
                <a:cxn ang="0">
                  <a:pos x="511" y="146"/>
                </a:cxn>
                <a:cxn ang="0">
                  <a:pos x="565" y="152"/>
                </a:cxn>
                <a:cxn ang="0">
                  <a:pos x="618" y="166"/>
                </a:cxn>
                <a:cxn ang="0">
                  <a:pos x="669" y="186"/>
                </a:cxn>
                <a:cxn ang="0">
                  <a:pos x="715" y="205"/>
                </a:cxn>
                <a:cxn ang="0">
                  <a:pos x="760" y="239"/>
                </a:cxn>
                <a:cxn ang="0">
                  <a:pos x="811" y="267"/>
                </a:cxn>
                <a:cxn ang="0">
                  <a:pos x="855" y="307"/>
                </a:cxn>
                <a:cxn ang="0">
                  <a:pos x="899" y="348"/>
                </a:cxn>
                <a:cxn ang="0">
                  <a:pos x="971" y="464"/>
                </a:cxn>
                <a:cxn ang="0">
                  <a:pos x="1016" y="606"/>
                </a:cxn>
                <a:cxn ang="0">
                  <a:pos x="1027" y="774"/>
                </a:cxn>
                <a:cxn ang="0">
                  <a:pos x="1022" y="939"/>
                </a:cxn>
                <a:cxn ang="0">
                  <a:pos x="1002" y="1117"/>
                </a:cxn>
                <a:cxn ang="0">
                  <a:pos x="966" y="1279"/>
                </a:cxn>
                <a:cxn ang="0">
                  <a:pos x="933" y="1421"/>
                </a:cxn>
                <a:cxn ang="0">
                  <a:pos x="891" y="1532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69"/>
                </a:cxn>
                <a:cxn ang="0">
                  <a:pos x="68" y="132"/>
                </a:cxn>
                <a:cxn ang="0">
                  <a:pos x="110" y="188"/>
                </a:cxn>
                <a:cxn ang="0">
                  <a:pos x="149" y="229"/>
                </a:cxn>
                <a:cxn ang="0">
                  <a:pos x="192" y="278"/>
                </a:cxn>
                <a:cxn ang="0">
                  <a:pos x="250" y="314"/>
                </a:cxn>
                <a:cxn ang="0">
                  <a:pos x="308" y="336"/>
                </a:cxn>
                <a:cxn ang="0">
                  <a:pos x="365" y="365"/>
                </a:cxn>
                <a:cxn ang="0">
                  <a:pos x="430" y="381"/>
                </a:cxn>
                <a:cxn ang="0">
                  <a:pos x="501" y="390"/>
                </a:cxn>
                <a:cxn ang="0">
                  <a:pos x="573" y="392"/>
                </a:cxn>
                <a:cxn ang="0">
                  <a:pos x="646" y="381"/>
                </a:cxn>
                <a:cxn ang="0">
                  <a:pos x="726" y="362"/>
                </a:cxn>
                <a:cxn ang="0">
                  <a:pos x="801" y="335"/>
                </a:cxn>
                <a:cxn ang="0">
                  <a:pos x="731" y="377"/>
                </a:cxn>
                <a:cxn ang="0">
                  <a:pos x="662" y="404"/>
                </a:cxn>
                <a:cxn ang="0">
                  <a:pos x="594" y="432"/>
                </a:cxn>
                <a:cxn ang="0">
                  <a:pos x="532" y="445"/>
                </a:cxn>
                <a:cxn ang="0">
                  <a:pos x="471" y="459"/>
                </a:cxn>
                <a:cxn ang="0">
                  <a:pos x="411" y="458"/>
                </a:cxn>
                <a:cxn ang="0">
                  <a:pos x="350" y="458"/>
                </a:cxn>
                <a:cxn ang="0">
                  <a:pos x="291" y="450"/>
                </a:cxn>
                <a:cxn ang="0">
                  <a:pos x="244" y="436"/>
                </a:cxn>
                <a:cxn ang="0">
                  <a:pos x="192" y="415"/>
                </a:cxn>
                <a:cxn ang="0">
                  <a:pos x="145" y="394"/>
                </a:cxn>
                <a:cxn ang="0">
                  <a:pos x="100" y="373"/>
                </a:cxn>
                <a:cxn ang="0">
                  <a:pos x="60" y="347"/>
                </a:cxn>
                <a:cxn ang="0">
                  <a:pos x="0" y="294"/>
                </a:cxn>
                <a:cxn ang="0">
                  <a:pos x="0" y="0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25"/>
                </a:cxn>
                <a:cxn ang="0">
                  <a:pos x="3" y="26"/>
                </a:cxn>
                <a:cxn ang="0">
                  <a:pos x="14" y="29"/>
                </a:cxn>
                <a:cxn ang="0">
                  <a:pos x="29" y="36"/>
                </a:cxn>
                <a:cxn ang="0">
                  <a:pos x="46" y="47"/>
                </a:cxn>
                <a:cxn ang="0">
                  <a:pos x="66" y="62"/>
                </a:cxn>
                <a:cxn ang="0">
                  <a:pos x="84" y="80"/>
                </a:cxn>
                <a:cxn ang="0">
                  <a:pos x="102" y="103"/>
                </a:cxn>
                <a:cxn ang="0">
                  <a:pos x="116" y="132"/>
                </a:cxn>
                <a:cxn ang="0">
                  <a:pos x="117" y="120"/>
                </a:cxn>
                <a:cxn ang="0">
                  <a:pos x="115" y="107"/>
                </a:cxn>
                <a:cxn ang="0">
                  <a:pos x="108" y="90"/>
                </a:cxn>
                <a:cxn ang="0">
                  <a:pos x="99" y="74"/>
                </a:cxn>
                <a:cxn ang="0">
                  <a:pos x="89" y="58"/>
                </a:cxn>
                <a:cxn ang="0">
                  <a:pos x="78" y="45"/>
                </a:cxn>
                <a:cxn ang="0">
                  <a:pos x="67" y="36"/>
                </a:cxn>
                <a:cxn ang="0">
                  <a:pos x="58" y="32"/>
                </a:cxn>
                <a:cxn ang="0">
                  <a:pos x="69" y="29"/>
                </a:cxn>
                <a:cxn ang="0">
                  <a:pos x="79" y="28"/>
                </a:cxn>
                <a:cxn ang="0">
                  <a:pos x="89" y="26"/>
                </a:cxn>
                <a:cxn ang="0">
                  <a:pos x="98" y="25"/>
                </a:cxn>
                <a:cxn ang="0">
                  <a:pos x="105" y="24"/>
                </a:cxn>
                <a:cxn ang="0">
                  <a:pos x="109" y="22"/>
                </a:cxn>
                <a:cxn ang="0">
                  <a:pos x="113" y="21"/>
                </a:cxn>
                <a:cxn ang="0">
                  <a:pos x="114" y="21"/>
                </a:cxn>
                <a:cxn ang="0">
                  <a:pos x="75" y="0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3" y="0"/>
                </a:cxn>
                <a:cxn ang="0">
                  <a:pos x="16" y="4"/>
                </a:cxn>
                <a:cxn ang="0">
                  <a:pos x="9" y="9"/>
                </a:cxn>
                <a:cxn ang="0">
                  <a:pos x="4" y="19"/>
                </a:cxn>
                <a:cxn ang="0">
                  <a:pos x="1" y="30"/>
                </a:cxn>
                <a:cxn ang="0">
                  <a:pos x="0" y="44"/>
                </a:cxn>
                <a:cxn ang="0">
                  <a:pos x="3" y="60"/>
                </a:cxn>
                <a:cxn ang="0">
                  <a:pos x="11" y="77"/>
                </a:cxn>
                <a:cxn ang="0">
                  <a:pos x="15" y="53"/>
                </a:cxn>
                <a:cxn ang="0">
                  <a:pos x="19" y="37"/>
                </a:cxn>
                <a:cxn ang="0">
                  <a:pos x="23" y="22"/>
                </a:cxn>
                <a:cxn ang="0">
                  <a:pos x="29" y="0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/>
              <a:ahLst/>
              <a:cxnLst>
                <a:cxn ang="0">
                  <a:pos x="784" y="1047"/>
                </a:cxn>
                <a:cxn ang="0">
                  <a:pos x="692" y="1011"/>
                </a:cxn>
                <a:cxn ang="0">
                  <a:pos x="607" y="945"/>
                </a:cxn>
                <a:cxn ang="0">
                  <a:pos x="517" y="861"/>
                </a:cxn>
                <a:cxn ang="0">
                  <a:pos x="432" y="776"/>
                </a:cxn>
                <a:cxn ang="0">
                  <a:pos x="350" y="677"/>
                </a:cxn>
                <a:cxn ang="0">
                  <a:pos x="266" y="563"/>
                </a:cxn>
                <a:cxn ang="0">
                  <a:pos x="188" y="447"/>
                </a:cxn>
                <a:cxn ang="0">
                  <a:pos x="122" y="325"/>
                </a:cxn>
                <a:cxn ang="0">
                  <a:pos x="65" y="211"/>
                </a:cxn>
                <a:cxn ang="0">
                  <a:pos x="21" y="101"/>
                </a:cxn>
                <a:cxn ang="0">
                  <a:pos x="0" y="0"/>
                </a:cxn>
                <a:cxn ang="0">
                  <a:pos x="109" y="217"/>
                </a:cxn>
                <a:cxn ang="0">
                  <a:pos x="209" y="378"/>
                </a:cxn>
                <a:cxn ang="0">
                  <a:pos x="294" y="500"/>
                </a:cxn>
                <a:cxn ang="0">
                  <a:pos x="373" y="590"/>
                </a:cxn>
                <a:cxn ang="0">
                  <a:pos x="441" y="661"/>
                </a:cxn>
                <a:cxn ang="0">
                  <a:pos x="506" y="713"/>
                </a:cxn>
                <a:cxn ang="0">
                  <a:pos x="564" y="754"/>
                </a:cxn>
                <a:cxn ang="0">
                  <a:pos x="620" y="801"/>
                </a:cxn>
                <a:cxn ang="0">
                  <a:pos x="754" y="899"/>
                </a:cxn>
                <a:cxn ang="0">
                  <a:pos x="925" y="977"/>
                </a:cxn>
                <a:cxn ang="0">
                  <a:pos x="1108" y="1047"/>
                </a:cxn>
                <a:cxn ang="0">
                  <a:pos x="784" y="10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42" y="127"/>
              <a:ext cx="356" cy="608"/>
              <a:chOff x="1728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8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7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6" y="3307"/>
              <a:ext cx="500" cy="500"/>
              <a:chOff x="1727" y="867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71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15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7"/>
                </a:cxn>
                <a:cxn ang="0">
                  <a:pos x="37" y="262"/>
                </a:cxn>
                <a:cxn ang="0">
                  <a:pos x="83" y="410"/>
                </a:cxn>
                <a:cxn ang="0">
                  <a:pos x="149" y="546"/>
                </a:cxn>
                <a:cxn ang="0">
                  <a:pos x="237" y="666"/>
                </a:cxn>
                <a:cxn ang="0">
                  <a:pos x="338" y="764"/>
                </a:cxn>
                <a:cxn ang="0">
                  <a:pos x="450" y="838"/>
                </a:cxn>
                <a:cxn ang="0">
                  <a:pos x="579" y="879"/>
                </a:cxn>
                <a:cxn ang="0">
                  <a:pos x="714" y="886"/>
                </a:cxn>
                <a:cxn ang="0">
                  <a:pos x="862" y="851"/>
                </a:cxn>
                <a:cxn ang="0">
                  <a:pos x="784" y="856"/>
                </a:cxn>
                <a:cxn ang="0">
                  <a:pos x="700" y="835"/>
                </a:cxn>
                <a:cxn ang="0">
                  <a:pos x="621" y="794"/>
                </a:cxn>
                <a:cxn ang="0">
                  <a:pos x="542" y="728"/>
                </a:cxn>
                <a:cxn ang="0">
                  <a:pos x="466" y="649"/>
                </a:cxn>
                <a:cxn ang="0">
                  <a:pos x="397" y="557"/>
                </a:cxn>
                <a:cxn ang="0">
                  <a:pos x="334" y="454"/>
                </a:cxn>
                <a:cxn ang="0">
                  <a:pos x="279" y="339"/>
                </a:cxn>
                <a:cxn ang="0">
                  <a:pos x="238" y="225"/>
                </a:cxn>
                <a:cxn ang="0">
                  <a:pos x="205" y="105"/>
                </a:cxn>
                <a:cxn ang="0">
                  <a:pos x="184" y="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3" y="9"/>
                </a:cxn>
                <a:cxn ang="0">
                  <a:pos x="99" y="25"/>
                </a:cxn>
                <a:cxn ang="0">
                  <a:pos x="81" y="41"/>
                </a:cxn>
                <a:cxn ang="0">
                  <a:pos x="63" y="54"/>
                </a:cxn>
                <a:cxn ang="0">
                  <a:pos x="41" y="66"/>
                </a:cxn>
                <a:cxn ang="0">
                  <a:pos x="22" y="74"/>
                </a:cxn>
                <a:cxn ang="0">
                  <a:pos x="0" y="75"/>
                </a:cxn>
                <a:cxn ang="0">
                  <a:pos x="10" y="96"/>
                </a:cxn>
                <a:cxn ang="0">
                  <a:pos x="23" y="113"/>
                </a:cxn>
                <a:cxn ang="0">
                  <a:pos x="41" y="121"/>
                </a:cxn>
                <a:cxn ang="0">
                  <a:pos x="60" y="121"/>
                </a:cxn>
                <a:cxn ang="0">
                  <a:pos x="83" y="111"/>
                </a:cxn>
                <a:cxn ang="0">
                  <a:pos x="101" y="88"/>
                </a:cxn>
                <a:cxn ang="0">
                  <a:pos x="116" y="53"/>
                </a:cxn>
                <a:cxn ang="0">
                  <a:pos x="124" y="0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6" y="14"/>
                </a:cxn>
                <a:cxn ang="0">
                  <a:pos x="28" y="24"/>
                </a:cxn>
                <a:cxn ang="0">
                  <a:pos x="41" y="37"/>
                </a:cxn>
                <a:cxn ang="0">
                  <a:pos x="58" y="53"/>
                </a:cxn>
                <a:cxn ang="0">
                  <a:pos x="73" y="70"/>
                </a:cxn>
                <a:cxn ang="0">
                  <a:pos x="88" y="90"/>
                </a:cxn>
                <a:cxn ang="0">
                  <a:pos x="100" y="113"/>
                </a:cxn>
                <a:cxn ang="0">
                  <a:pos x="112" y="137"/>
                </a:cxn>
                <a:cxn ang="0">
                  <a:pos x="120" y="165"/>
                </a:cxn>
                <a:cxn ang="0">
                  <a:pos x="124" y="196"/>
                </a:cxn>
                <a:cxn ang="0">
                  <a:pos x="126" y="228"/>
                </a:cxn>
                <a:cxn ang="0">
                  <a:pos x="120" y="264"/>
                </a:cxn>
                <a:cxn ang="0">
                  <a:pos x="109" y="302"/>
                </a:cxn>
                <a:cxn ang="0">
                  <a:pos x="92" y="342"/>
                </a:cxn>
                <a:cxn ang="0">
                  <a:pos x="67" y="386"/>
                </a:cxn>
                <a:cxn ang="0">
                  <a:pos x="39" y="436"/>
                </a:cxn>
                <a:cxn ang="0">
                  <a:pos x="21" y="482"/>
                </a:cxn>
                <a:cxn ang="0">
                  <a:pos x="10" y="525"/>
                </a:cxn>
                <a:cxn ang="0">
                  <a:pos x="6" y="566"/>
                </a:cxn>
                <a:cxn ang="0">
                  <a:pos x="6" y="605"/>
                </a:cxn>
                <a:cxn ang="0">
                  <a:pos x="8" y="641"/>
                </a:cxn>
                <a:cxn ang="0">
                  <a:pos x="12" y="673"/>
                </a:cxn>
                <a:cxn ang="0">
                  <a:pos x="14" y="704"/>
                </a:cxn>
                <a:cxn ang="0">
                  <a:pos x="41" y="688"/>
                </a:cxn>
                <a:cxn ang="0">
                  <a:pos x="39" y="680"/>
                </a:cxn>
                <a:cxn ang="0">
                  <a:pos x="36" y="657"/>
                </a:cxn>
                <a:cxn ang="0">
                  <a:pos x="33" y="622"/>
                </a:cxn>
                <a:cxn ang="0">
                  <a:pos x="35" y="575"/>
                </a:cxn>
                <a:cxn ang="0">
                  <a:pos x="41" y="519"/>
                </a:cxn>
                <a:cxn ang="0">
                  <a:pos x="58" y="455"/>
                </a:cxn>
                <a:cxn ang="0">
                  <a:pos x="86" y="386"/>
                </a:cxn>
                <a:cxn ang="0">
                  <a:pos x="129" y="313"/>
                </a:cxn>
                <a:cxn ang="0">
                  <a:pos x="143" y="279"/>
                </a:cxn>
                <a:cxn ang="0">
                  <a:pos x="149" y="235"/>
                </a:cxn>
                <a:cxn ang="0">
                  <a:pos x="144" y="184"/>
                </a:cxn>
                <a:cxn ang="0">
                  <a:pos x="131" y="134"/>
                </a:cxn>
                <a:cxn ang="0">
                  <a:pos x="109" y="85"/>
                </a:cxn>
                <a:cxn ang="0">
                  <a:pos x="81" y="44"/>
                </a:cxn>
                <a:cxn ang="0">
                  <a:pos x="44" y="14"/>
                </a:cxn>
                <a:cxn ang="0">
                  <a:pos x="0" y="0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2"/>
                </a:cxn>
                <a:cxn ang="0">
                  <a:pos x="0" y="132"/>
                </a:cxn>
                <a:cxn ang="0">
                  <a:pos x="0" y="0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22607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22608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FCAE7A-520E-442C-848B-76184E34A8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E6DCE-DB3D-45C2-A93D-956CD29F52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695EF-0F5A-4E35-8131-10718E3A5A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5611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31150-FAF9-45AA-BB53-E532EDF79B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97AFD-4EAF-4115-A1E0-F8D400C87E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987BB-9C58-49CA-BC57-C360C23293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CC6FD-A0BF-4A66-A3D0-889B3E532F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DAE98-495D-4D59-8467-1EBFA1247B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D95CA-B7A4-4935-8A45-AEC95E3FFC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CDE40-2431-46AD-B2F9-D2C706EE0F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812CA-022A-4287-9374-CF31A24C4F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AE97C-D474-4796-A4D3-91F3BCAFE0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108B5-89E4-4449-BEF9-0EED21EE1F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C2248-5145-4ED6-A6E7-A8C0A1F7AA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321539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89" y="26"/>
                </a:cxn>
                <a:cxn ang="0">
                  <a:pos x="309" y="66"/>
                </a:cxn>
                <a:cxn ang="0">
                  <a:pos x="357" y="98"/>
                </a:cxn>
                <a:cxn ang="0">
                  <a:pos x="413" y="162"/>
                </a:cxn>
                <a:cxn ang="0">
                  <a:pos x="437" y="250"/>
                </a:cxn>
                <a:cxn ang="0">
                  <a:pos x="397" y="530"/>
                </a:cxn>
                <a:cxn ang="0">
                  <a:pos x="341" y="634"/>
                </a:cxn>
                <a:cxn ang="0">
                  <a:pos x="173" y="714"/>
                </a:cxn>
                <a:cxn ang="0">
                  <a:pos x="77" y="730"/>
                </a:cxn>
                <a:cxn ang="0">
                  <a:pos x="69" y="802"/>
                </a:cxn>
                <a:cxn ang="0">
                  <a:pos x="7" y="788"/>
                </a:cxn>
                <a:cxn ang="0">
                  <a:pos x="5" y="751"/>
                </a:cxn>
                <a:cxn ang="0">
                  <a:pos x="37" y="722"/>
                </a:cxn>
                <a:cxn ang="0">
                  <a:pos x="5" y="670"/>
                </a:cxn>
                <a:cxn ang="0">
                  <a:pos x="5" y="32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127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32154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154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154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32154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/>
              <a:ahLst/>
              <a:cxnLst>
                <a:cxn ang="0">
                  <a:pos x="14" y="416"/>
                </a:cxn>
                <a:cxn ang="0">
                  <a:pos x="14" y="272"/>
                </a:cxn>
                <a:cxn ang="0">
                  <a:pos x="102" y="144"/>
                </a:cxn>
                <a:cxn ang="0">
                  <a:pos x="150" y="96"/>
                </a:cxn>
                <a:cxn ang="0">
                  <a:pos x="198" y="64"/>
                </a:cxn>
                <a:cxn ang="0">
                  <a:pos x="350" y="0"/>
                </a:cxn>
                <a:cxn ang="0">
                  <a:pos x="534" y="8"/>
                </a:cxn>
                <a:cxn ang="0">
                  <a:pos x="662" y="96"/>
                </a:cxn>
                <a:cxn ang="0">
                  <a:pos x="710" y="200"/>
                </a:cxn>
                <a:cxn ang="0">
                  <a:pos x="702" y="400"/>
                </a:cxn>
                <a:cxn ang="0">
                  <a:pos x="678" y="448"/>
                </a:cxn>
                <a:cxn ang="0">
                  <a:pos x="550" y="632"/>
                </a:cxn>
                <a:cxn ang="0">
                  <a:pos x="518" y="656"/>
                </a:cxn>
                <a:cxn ang="0">
                  <a:pos x="470" y="664"/>
                </a:cxn>
                <a:cxn ang="0">
                  <a:pos x="518" y="680"/>
                </a:cxn>
                <a:cxn ang="0">
                  <a:pos x="566" y="696"/>
                </a:cxn>
                <a:cxn ang="0">
                  <a:pos x="574" y="720"/>
                </a:cxn>
                <a:cxn ang="0">
                  <a:pos x="526" y="736"/>
                </a:cxn>
                <a:cxn ang="0">
                  <a:pos x="502" y="752"/>
                </a:cxn>
                <a:cxn ang="0">
                  <a:pos x="454" y="768"/>
                </a:cxn>
                <a:cxn ang="0">
                  <a:pos x="438" y="712"/>
                </a:cxn>
                <a:cxn ang="0">
                  <a:pos x="246" y="688"/>
                </a:cxn>
                <a:cxn ang="0">
                  <a:pos x="134" y="648"/>
                </a:cxn>
                <a:cxn ang="0">
                  <a:pos x="110" y="624"/>
                </a:cxn>
                <a:cxn ang="0">
                  <a:pos x="78" y="576"/>
                </a:cxn>
                <a:cxn ang="0">
                  <a:pos x="54" y="464"/>
                </a:cxn>
                <a:cxn ang="0">
                  <a:pos x="30" y="408"/>
                </a:cxn>
                <a:cxn ang="0">
                  <a:pos x="22" y="384"/>
                </a:cxn>
                <a:cxn ang="0">
                  <a:pos x="14" y="416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127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32154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/>
                <a:ahLst/>
                <a:cxnLst>
                  <a:cxn ang="0">
                    <a:pos x="46" y="210"/>
                  </a:cxn>
                  <a:cxn ang="0">
                    <a:pos x="37" y="198"/>
                  </a:cxn>
                  <a:cxn ang="0">
                    <a:pos x="26" y="181"/>
                  </a:cxn>
                  <a:cxn ang="0">
                    <a:pos x="15" y="159"/>
                  </a:cxn>
                  <a:cxn ang="0">
                    <a:pos x="5" y="135"/>
                  </a:cxn>
                  <a:cxn ang="0">
                    <a:pos x="0" y="109"/>
                  </a:cxn>
                  <a:cxn ang="0">
                    <a:pos x="1" y="82"/>
                  </a:cxn>
                  <a:cxn ang="0">
                    <a:pos x="9" y="57"/>
                  </a:cxn>
                  <a:cxn ang="0">
                    <a:pos x="27" y="35"/>
                  </a:cxn>
                  <a:cxn ang="0">
                    <a:pos x="45" y="22"/>
                  </a:cxn>
                  <a:cxn ang="0">
                    <a:pos x="60" y="12"/>
                  </a:cxn>
                  <a:cxn ang="0">
                    <a:pos x="72" y="7"/>
                  </a:cxn>
                  <a:cxn ang="0">
                    <a:pos x="81" y="5"/>
                  </a:cxn>
                  <a:cxn ang="0">
                    <a:pos x="88" y="5"/>
                  </a:cxn>
                  <a:cxn ang="0">
                    <a:pos x="104" y="0"/>
                  </a:cxn>
                  <a:cxn ang="0">
                    <a:pos x="148" y="8"/>
                  </a:cxn>
                  <a:cxn ang="0">
                    <a:pos x="160" y="12"/>
                  </a:cxn>
                  <a:cxn ang="0">
                    <a:pos x="172" y="15"/>
                  </a:cxn>
                  <a:cxn ang="0">
                    <a:pos x="182" y="19"/>
                  </a:cxn>
                  <a:cxn ang="0">
                    <a:pos x="190" y="23"/>
                  </a:cxn>
                  <a:cxn ang="0">
                    <a:pos x="198" y="27"/>
                  </a:cxn>
                  <a:cxn ang="0">
                    <a:pos x="205" y="32"/>
                  </a:cxn>
                  <a:cxn ang="0">
                    <a:pos x="211" y="38"/>
                  </a:cxn>
                  <a:cxn ang="0">
                    <a:pos x="217" y="45"/>
                  </a:cxn>
                  <a:cxn ang="0">
                    <a:pos x="205" y="40"/>
                  </a:cxn>
                  <a:cxn ang="0">
                    <a:pos x="194" y="36"/>
                  </a:cxn>
                  <a:cxn ang="0">
                    <a:pos x="183" y="33"/>
                  </a:cxn>
                  <a:cxn ang="0">
                    <a:pos x="172" y="30"/>
                  </a:cxn>
                  <a:cxn ang="0">
                    <a:pos x="163" y="27"/>
                  </a:cxn>
                  <a:cxn ang="0">
                    <a:pos x="153" y="26"/>
                  </a:cxn>
                  <a:cxn ang="0">
                    <a:pos x="143" y="24"/>
                  </a:cxn>
                  <a:cxn ang="0">
                    <a:pos x="134" y="24"/>
                  </a:cxn>
                  <a:cxn ang="0">
                    <a:pos x="125" y="24"/>
                  </a:cxn>
                  <a:cxn ang="0">
                    <a:pos x="116" y="25"/>
                  </a:cxn>
                  <a:cxn ang="0">
                    <a:pos x="107" y="27"/>
                  </a:cxn>
                  <a:cxn ang="0">
                    <a:pos x="99" y="29"/>
                  </a:cxn>
                  <a:cxn ang="0">
                    <a:pos x="91" y="33"/>
                  </a:cxn>
                  <a:cxn ang="0">
                    <a:pos x="82" y="36"/>
                  </a:cxn>
                  <a:cxn ang="0">
                    <a:pos x="74" y="41"/>
                  </a:cxn>
                  <a:cxn ang="0">
                    <a:pos x="66" y="46"/>
                  </a:cxn>
                  <a:cxn ang="0">
                    <a:pos x="52" y="61"/>
                  </a:cxn>
                  <a:cxn ang="0">
                    <a:pos x="42" y="80"/>
                  </a:cxn>
                  <a:cxn ang="0">
                    <a:pos x="37" y="103"/>
                  </a:cxn>
                  <a:cxn ang="0">
                    <a:pos x="35" y="126"/>
                  </a:cxn>
                  <a:cxn ang="0">
                    <a:pos x="35" y="151"/>
                  </a:cxn>
                  <a:cxn ang="0">
                    <a:pos x="38" y="174"/>
                  </a:cxn>
                  <a:cxn ang="0">
                    <a:pos x="41" y="194"/>
                  </a:cxn>
                  <a:cxn ang="0">
                    <a:pos x="46" y="210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154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112" y="2"/>
                  </a:cxn>
                  <a:cxn ang="0">
                    <a:pos x="118" y="8"/>
                  </a:cxn>
                  <a:cxn ang="0">
                    <a:pos x="127" y="18"/>
                  </a:cxn>
                  <a:cxn ang="0">
                    <a:pos x="137" y="33"/>
                  </a:cxn>
                  <a:cxn ang="0">
                    <a:pos x="145" y="52"/>
                  </a:cxn>
                  <a:cxn ang="0">
                    <a:pos x="150" y="76"/>
                  </a:cxn>
                  <a:cxn ang="0">
                    <a:pos x="150" y="105"/>
                  </a:cxn>
                  <a:cxn ang="0">
                    <a:pos x="144" y="139"/>
                  </a:cxn>
                  <a:cxn ang="0">
                    <a:pos x="140" y="149"/>
                  </a:cxn>
                  <a:cxn ang="0">
                    <a:pos x="136" y="157"/>
                  </a:cxn>
                  <a:cxn ang="0">
                    <a:pos x="131" y="165"/>
                  </a:cxn>
                  <a:cxn ang="0">
                    <a:pos x="125" y="173"/>
                  </a:cxn>
                  <a:cxn ang="0">
                    <a:pos x="117" y="180"/>
                  </a:cxn>
                  <a:cxn ang="0">
                    <a:pos x="110" y="185"/>
                  </a:cxn>
                  <a:cxn ang="0">
                    <a:pos x="102" y="191"/>
                  </a:cxn>
                  <a:cxn ang="0">
                    <a:pos x="92" y="195"/>
                  </a:cxn>
                  <a:cxn ang="0">
                    <a:pos x="82" y="197"/>
                  </a:cxn>
                  <a:cxn ang="0">
                    <a:pos x="72" y="200"/>
                  </a:cxn>
                  <a:cxn ang="0">
                    <a:pos x="61" y="201"/>
                  </a:cxn>
                  <a:cxn ang="0">
                    <a:pos x="49" y="201"/>
                  </a:cxn>
                  <a:cxn ang="0">
                    <a:pos x="37" y="200"/>
                  </a:cxn>
                  <a:cxn ang="0">
                    <a:pos x="25" y="197"/>
                  </a:cxn>
                  <a:cxn ang="0">
                    <a:pos x="12" y="193"/>
                  </a:cxn>
                  <a:cxn ang="0">
                    <a:pos x="0" y="188"/>
                  </a:cxn>
                  <a:cxn ang="0">
                    <a:pos x="11" y="195"/>
                  </a:cxn>
                  <a:cxn ang="0">
                    <a:pos x="22" y="200"/>
                  </a:cxn>
                  <a:cxn ang="0">
                    <a:pos x="33" y="205"/>
                  </a:cxn>
                  <a:cxn ang="0">
                    <a:pos x="43" y="208"/>
                  </a:cxn>
                  <a:cxn ang="0">
                    <a:pos x="53" y="211"/>
                  </a:cxn>
                  <a:cxn ang="0">
                    <a:pos x="63" y="212"/>
                  </a:cxn>
                  <a:cxn ang="0">
                    <a:pos x="73" y="213"/>
                  </a:cxn>
                  <a:cxn ang="0">
                    <a:pos x="83" y="213"/>
                  </a:cxn>
                  <a:cxn ang="0">
                    <a:pos x="91" y="212"/>
                  </a:cxn>
                  <a:cxn ang="0">
                    <a:pos x="100" y="210"/>
                  </a:cxn>
                  <a:cxn ang="0">
                    <a:pos x="108" y="208"/>
                  </a:cxn>
                  <a:cxn ang="0">
                    <a:pos x="116" y="206"/>
                  </a:cxn>
                  <a:cxn ang="0">
                    <a:pos x="123" y="203"/>
                  </a:cxn>
                  <a:cxn ang="0">
                    <a:pos x="130" y="199"/>
                  </a:cxn>
                  <a:cxn ang="0">
                    <a:pos x="136" y="195"/>
                  </a:cxn>
                  <a:cxn ang="0">
                    <a:pos x="142" y="191"/>
                  </a:cxn>
                  <a:cxn ang="0">
                    <a:pos x="158" y="176"/>
                  </a:cxn>
                  <a:cxn ang="0">
                    <a:pos x="169" y="161"/>
                  </a:cxn>
                  <a:cxn ang="0">
                    <a:pos x="176" y="144"/>
                  </a:cxn>
                  <a:cxn ang="0">
                    <a:pos x="179" y="128"/>
                  </a:cxn>
                  <a:cxn ang="0">
                    <a:pos x="181" y="111"/>
                  </a:cxn>
                  <a:cxn ang="0">
                    <a:pos x="181" y="95"/>
                  </a:cxn>
                  <a:cxn ang="0">
                    <a:pos x="182" y="79"/>
                  </a:cxn>
                  <a:cxn ang="0">
                    <a:pos x="173" y="46"/>
                  </a:cxn>
                  <a:cxn ang="0">
                    <a:pos x="156" y="21"/>
                  </a:cxn>
                  <a:cxn ang="0">
                    <a:pos x="151" y="18"/>
                  </a:cxn>
                  <a:cxn ang="0">
                    <a:pos x="147" y="15"/>
                  </a:cxn>
                  <a:cxn ang="0">
                    <a:pos x="142" y="13"/>
                  </a:cxn>
                  <a:cxn ang="0">
                    <a:pos x="138" y="11"/>
                  </a:cxn>
                  <a:cxn ang="0">
                    <a:pos x="132" y="9"/>
                  </a:cxn>
                  <a:cxn ang="0">
                    <a:pos x="126" y="6"/>
                  </a:cxn>
                  <a:cxn ang="0">
                    <a:pos x="119" y="3"/>
                  </a:cxn>
                  <a:cxn ang="0">
                    <a:pos x="109" y="0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154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9"/>
                  </a:cxn>
                  <a:cxn ang="0">
                    <a:pos x="115" y="27"/>
                  </a:cxn>
                  <a:cxn ang="0">
                    <a:pos x="123" y="50"/>
                  </a:cxn>
                  <a:cxn ang="0">
                    <a:pos x="128" y="78"/>
                  </a:cxn>
                  <a:cxn ang="0">
                    <a:pos x="127" y="111"/>
                  </a:cxn>
                  <a:cxn ang="0">
                    <a:pos x="116" y="145"/>
                  </a:cxn>
                  <a:cxn ang="0">
                    <a:pos x="94" y="181"/>
                  </a:cxn>
                  <a:cxn ang="0">
                    <a:pos x="60" y="217"/>
                  </a:cxn>
                  <a:cxn ang="0">
                    <a:pos x="49" y="213"/>
                  </a:cxn>
                  <a:cxn ang="0">
                    <a:pos x="38" y="210"/>
                  </a:cxn>
                  <a:cxn ang="0">
                    <a:pos x="26" y="205"/>
                  </a:cxn>
                  <a:cxn ang="0">
                    <a:pos x="16" y="201"/>
                  </a:cxn>
                  <a:cxn ang="0">
                    <a:pos x="8" y="196"/>
                  </a:cxn>
                  <a:cxn ang="0">
                    <a:pos x="2" y="190"/>
                  </a:cxn>
                  <a:cxn ang="0">
                    <a:pos x="0" y="183"/>
                  </a:cxn>
                  <a:cxn ang="0">
                    <a:pos x="1" y="178"/>
                  </a:cxn>
                  <a:cxn ang="0">
                    <a:pos x="13" y="171"/>
                  </a:cxn>
                  <a:cxn ang="0">
                    <a:pos x="29" y="161"/>
                  </a:cxn>
                  <a:cxn ang="0">
                    <a:pos x="46" y="150"/>
                  </a:cxn>
                  <a:cxn ang="0">
                    <a:pos x="63" y="134"/>
                  </a:cxn>
                  <a:cxn ang="0">
                    <a:pos x="79" y="112"/>
                  </a:cxn>
                  <a:cxn ang="0">
                    <a:pos x="91" y="83"/>
                  </a:cxn>
                  <a:cxn ang="0">
                    <a:pos x="97" y="46"/>
                  </a:cxn>
                  <a:cxn ang="0">
                    <a:pos x="94" y="0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154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0" y="25"/>
                  </a:cxn>
                  <a:cxn ang="0">
                    <a:pos x="3" y="26"/>
                  </a:cxn>
                  <a:cxn ang="0">
                    <a:pos x="14" y="29"/>
                  </a:cxn>
                  <a:cxn ang="0">
                    <a:pos x="29" y="36"/>
                  </a:cxn>
                  <a:cxn ang="0">
                    <a:pos x="46" y="47"/>
                  </a:cxn>
                  <a:cxn ang="0">
                    <a:pos x="66" y="62"/>
                  </a:cxn>
                  <a:cxn ang="0">
                    <a:pos x="84" y="80"/>
                  </a:cxn>
                  <a:cxn ang="0">
                    <a:pos x="102" y="103"/>
                  </a:cxn>
                  <a:cxn ang="0">
                    <a:pos x="116" y="132"/>
                  </a:cxn>
                  <a:cxn ang="0">
                    <a:pos x="117" y="120"/>
                  </a:cxn>
                  <a:cxn ang="0">
                    <a:pos x="115" y="107"/>
                  </a:cxn>
                  <a:cxn ang="0">
                    <a:pos x="108" y="90"/>
                  </a:cxn>
                  <a:cxn ang="0">
                    <a:pos x="99" y="74"/>
                  </a:cxn>
                  <a:cxn ang="0">
                    <a:pos x="89" y="58"/>
                  </a:cxn>
                  <a:cxn ang="0">
                    <a:pos x="78" y="45"/>
                  </a:cxn>
                  <a:cxn ang="0">
                    <a:pos x="67" y="36"/>
                  </a:cxn>
                  <a:cxn ang="0">
                    <a:pos x="58" y="32"/>
                  </a:cxn>
                  <a:cxn ang="0">
                    <a:pos x="69" y="29"/>
                  </a:cxn>
                  <a:cxn ang="0">
                    <a:pos x="79" y="28"/>
                  </a:cxn>
                  <a:cxn ang="0">
                    <a:pos x="89" y="26"/>
                  </a:cxn>
                  <a:cxn ang="0">
                    <a:pos x="98" y="25"/>
                  </a:cxn>
                  <a:cxn ang="0">
                    <a:pos x="105" y="24"/>
                  </a:cxn>
                  <a:cxn ang="0">
                    <a:pos x="109" y="22"/>
                  </a:cxn>
                  <a:cxn ang="0">
                    <a:pos x="113" y="21"/>
                  </a:cxn>
                  <a:cxn ang="0">
                    <a:pos x="114" y="21"/>
                  </a:cxn>
                  <a:cxn ang="0">
                    <a:pos x="75" y="0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155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4"/>
                <a:ext cx="21" cy="5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3" y="0"/>
                  </a:cxn>
                  <a:cxn ang="0">
                    <a:pos x="16" y="4"/>
                  </a:cxn>
                  <a:cxn ang="0">
                    <a:pos x="9" y="9"/>
                  </a:cxn>
                  <a:cxn ang="0">
                    <a:pos x="4" y="19"/>
                  </a:cxn>
                  <a:cxn ang="0">
                    <a:pos x="1" y="30"/>
                  </a:cxn>
                  <a:cxn ang="0">
                    <a:pos x="0" y="44"/>
                  </a:cxn>
                  <a:cxn ang="0">
                    <a:pos x="3" y="60"/>
                  </a:cxn>
                  <a:cxn ang="0">
                    <a:pos x="11" y="77"/>
                  </a:cxn>
                  <a:cxn ang="0">
                    <a:pos x="15" y="53"/>
                  </a:cxn>
                  <a:cxn ang="0">
                    <a:pos x="19" y="37"/>
                  </a:cxn>
                  <a:cxn ang="0">
                    <a:pos x="23" y="22"/>
                  </a:cxn>
                  <a:cxn ang="0">
                    <a:pos x="29" y="0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130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32155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/>
                  <a:ahLst/>
                  <a:cxnLst>
                    <a:cxn ang="0">
                      <a:pos x="12" y="44"/>
                    </a:cxn>
                    <a:cxn ang="0">
                      <a:pos x="6" y="72"/>
                    </a:cxn>
                    <a:cxn ang="0">
                      <a:pos x="3" y="99"/>
                    </a:cxn>
                    <a:cxn ang="0">
                      <a:pos x="0" y="125"/>
                    </a:cxn>
                    <a:cxn ang="0">
                      <a:pos x="0" y="151"/>
                    </a:cxn>
                    <a:cxn ang="0">
                      <a:pos x="3" y="180"/>
                    </a:cxn>
                    <a:cxn ang="0">
                      <a:pos x="7" y="211"/>
                    </a:cxn>
                    <a:cxn ang="0">
                      <a:pos x="16" y="247"/>
                    </a:cxn>
                    <a:cxn ang="0">
                      <a:pos x="29" y="287"/>
                    </a:cxn>
                    <a:cxn ang="0">
                      <a:pos x="43" y="325"/>
                    </a:cxn>
                    <a:cxn ang="0">
                      <a:pos x="61" y="364"/>
                    </a:cxn>
                    <a:cxn ang="0">
                      <a:pos x="83" y="406"/>
                    </a:cxn>
                    <a:cxn ang="0">
                      <a:pos x="106" y="446"/>
                    </a:cxn>
                    <a:cxn ang="0">
                      <a:pos x="132" y="483"/>
                    </a:cxn>
                    <a:cxn ang="0">
                      <a:pos x="157" y="516"/>
                    </a:cxn>
                    <a:cxn ang="0">
                      <a:pos x="182" y="544"/>
                    </a:cxn>
                    <a:cxn ang="0">
                      <a:pos x="207" y="564"/>
                    </a:cxn>
                    <a:cxn ang="0">
                      <a:pos x="160" y="501"/>
                    </a:cxn>
                    <a:cxn ang="0">
                      <a:pos x="127" y="448"/>
                    </a:cxn>
                    <a:cxn ang="0">
                      <a:pos x="103" y="405"/>
                    </a:cxn>
                    <a:cxn ang="0">
                      <a:pos x="87" y="368"/>
                    </a:cxn>
                    <a:cxn ang="0">
                      <a:pos x="75" y="337"/>
                    </a:cxn>
                    <a:cxn ang="0">
                      <a:pos x="68" y="309"/>
                    </a:cxn>
                    <a:cxn ang="0">
                      <a:pos x="63" y="285"/>
                    </a:cxn>
                    <a:cxn ang="0">
                      <a:pos x="56" y="261"/>
                    </a:cxn>
                    <a:cxn ang="0">
                      <a:pos x="44" y="205"/>
                    </a:cxn>
                    <a:cxn ang="0">
                      <a:pos x="41" y="140"/>
                    </a:cxn>
                    <a:cxn ang="0">
                      <a:pos x="43" y="68"/>
                    </a:cxn>
                    <a:cxn ang="0">
                      <a:pos x="50" y="0"/>
                    </a:cxn>
                    <a:cxn ang="0">
                      <a:pos x="12" y="44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2155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55"/>
                    </a:cxn>
                    <a:cxn ang="0">
                      <a:pos x="22" y="101"/>
                    </a:cxn>
                    <a:cxn ang="0">
                      <a:pos x="24" y="159"/>
                    </a:cxn>
                    <a:cxn ang="0">
                      <a:pos x="19" y="232"/>
                    </a:cxn>
                    <a:cxn ang="0">
                      <a:pos x="45" y="217"/>
                    </a:cxn>
                    <a:cxn ang="0">
                      <a:pos x="47" y="178"/>
                    </a:cxn>
                    <a:cxn ang="0">
                      <a:pos x="47" y="140"/>
                    </a:cxn>
                    <a:cxn ang="0">
                      <a:pos x="45" y="103"/>
                    </a:cxn>
                    <a:cxn ang="0">
                      <a:pos x="41" y="71"/>
                    </a:cxn>
                    <a:cxn ang="0">
                      <a:pos x="36" y="52"/>
                    </a:cxn>
                    <a:cxn ang="0">
                      <a:pos x="29" y="34"/>
                    </a:cxn>
                    <a:cxn ang="0">
                      <a:pos x="22" y="17"/>
                    </a:cxn>
                    <a:cxn ang="0">
                      <a:pos x="13" y="0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2155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7" y="1721"/>
                  <a:ext cx="60" cy="27"/>
                </a:xfrm>
                <a:custGeom>
                  <a:avLst/>
                  <a:gdLst/>
                  <a:ahLst/>
                  <a:cxnLst>
                    <a:cxn ang="0">
                      <a:pos x="87" y="22"/>
                    </a:cxn>
                    <a:cxn ang="0">
                      <a:pos x="77" y="17"/>
                    </a:cxn>
                    <a:cxn ang="0">
                      <a:pos x="68" y="12"/>
                    </a:cxn>
                    <a:cxn ang="0">
                      <a:pos x="58" y="7"/>
                    </a:cxn>
                    <a:cxn ang="0">
                      <a:pos x="47" y="5"/>
                    </a:cxn>
                    <a:cxn ang="0">
                      <a:pos x="37" y="3"/>
                    </a:cxn>
                    <a:cxn ang="0">
                      <a:pos x="26" y="2"/>
                    </a:cxn>
                    <a:cxn ang="0">
                      <a:pos x="13" y="0"/>
                    </a:cxn>
                    <a:cxn ang="0">
                      <a:pos x="0" y="2"/>
                    </a:cxn>
                    <a:cxn ang="0">
                      <a:pos x="6" y="6"/>
                    </a:cxn>
                    <a:cxn ang="0">
                      <a:pos x="14" y="10"/>
                    </a:cxn>
                    <a:cxn ang="0">
                      <a:pos x="22" y="14"/>
                    </a:cxn>
                    <a:cxn ang="0">
                      <a:pos x="33" y="18"/>
                    </a:cxn>
                    <a:cxn ang="0">
                      <a:pos x="42" y="22"/>
                    </a:cxn>
                    <a:cxn ang="0">
                      <a:pos x="52" y="27"/>
                    </a:cxn>
                    <a:cxn ang="0">
                      <a:pos x="64" y="33"/>
                    </a:cxn>
                    <a:cxn ang="0">
                      <a:pos x="74" y="40"/>
                    </a:cxn>
                    <a:cxn ang="0">
                      <a:pos x="87" y="22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grpSp>
          <p:nvGrpSpPr>
            <p:cNvPr id="1127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321556" name="Freeform 20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1557" name="Freeform 21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1558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127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32156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156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156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127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321564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1565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1566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321567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/>
              <a:ahLst/>
              <a:cxnLst>
                <a:cxn ang="0">
                  <a:pos x="1" y="392"/>
                </a:cxn>
                <a:cxn ang="0">
                  <a:pos x="3" y="252"/>
                </a:cxn>
                <a:cxn ang="0">
                  <a:pos x="21" y="210"/>
                </a:cxn>
                <a:cxn ang="0">
                  <a:pos x="29" y="182"/>
                </a:cxn>
                <a:cxn ang="0">
                  <a:pos x="39" y="154"/>
                </a:cxn>
                <a:cxn ang="0">
                  <a:pos x="51" y="138"/>
                </a:cxn>
                <a:cxn ang="0">
                  <a:pos x="111" y="74"/>
                </a:cxn>
                <a:cxn ang="0">
                  <a:pos x="169" y="30"/>
                </a:cxn>
                <a:cxn ang="0">
                  <a:pos x="225" y="10"/>
                </a:cxn>
                <a:cxn ang="0">
                  <a:pos x="249" y="4"/>
                </a:cxn>
                <a:cxn ang="0">
                  <a:pos x="265" y="0"/>
                </a:cxn>
                <a:cxn ang="0">
                  <a:pos x="357" y="2"/>
                </a:cxn>
                <a:cxn ang="0">
                  <a:pos x="385" y="6"/>
                </a:cxn>
                <a:cxn ang="0">
                  <a:pos x="489" y="40"/>
                </a:cxn>
                <a:cxn ang="0">
                  <a:pos x="619" y="128"/>
                </a:cxn>
                <a:cxn ang="0">
                  <a:pos x="653" y="178"/>
                </a:cxn>
                <a:cxn ang="0">
                  <a:pos x="693" y="322"/>
                </a:cxn>
                <a:cxn ang="0">
                  <a:pos x="687" y="434"/>
                </a:cxn>
                <a:cxn ang="0">
                  <a:pos x="665" y="538"/>
                </a:cxn>
                <a:cxn ang="0">
                  <a:pos x="639" y="564"/>
                </a:cxn>
                <a:cxn ang="0">
                  <a:pos x="631" y="580"/>
                </a:cxn>
                <a:cxn ang="0">
                  <a:pos x="607" y="588"/>
                </a:cxn>
                <a:cxn ang="0">
                  <a:pos x="473" y="664"/>
                </a:cxn>
                <a:cxn ang="0">
                  <a:pos x="449" y="678"/>
                </a:cxn>
                <a:cxn ang="0">
                  <a:pos x="405" y="684"/>
                </a:cxn>
                <a:cxn ang="0">
                  <a:pos x="375" y="690"/>
                </a:cxn>
                <a:cxn ang="0">
                  <a:pos x="267" y="684"/>
                </a:cxn>
                <a:cxn ang="0">
                  <a:pos x="259" y="722"/>
                </a:cxn>
                <a:cxn ang="0">
                  <a:pos x="241" y="756"/>
                </a:cxn>
                <a:cxn ang="0">
                  <a:pos x="185" y="728"/>
                </a:cxn>
                <a:cxn ang="0">
                  <a:pos x="163" y="720"/>
                </a:cxn>
                <a:cxn ang="0">
                  <a:pos x="151" y="716"/>
                </a:cxn>
                <a:cxn ang="0">
                  <a:pos x="195" y="674"/>
                </a:cxn>
                <a:cxn ang="0">
                  <a:pos x="211" y="644"/>
                </a:cxn>
                <a:cxn ang="0">
                  <a:pos x="209" y="626"/>
                </a:cxn>
                <a:cxn ang="0">
                  <a:pos x="195" y="620"/>
                </a:cxn>
                <a:cxn ang="0">
                  <a:pos x="165" y="596"/>
                </a:cxn>
                <a:cxn ang="0">
                  <a:pos x="99" y="534"/>
                </a:cxn>
                <a:cxn ang="0">
                  <a:pos x="61" y="506"/>
                </a:cxn>
                <a:cxn ang="0">
                  <a:pos x="23" y="470"/>
                </a:cxn>
                <a:cxn ang="0">
                  <a:pos x="7" y="434"/>
                </a:cxn>
                <a:cxn ang="0">
                  <a:pos x="5" y="396"/>
                </a:cxn>
                <a:cxn ang="0">
                  <a:pos x="1" y="392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1568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1569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1570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"/>
                </a:cxn>
                <a:cxn ang="0">
                  <a:pos x="15" y="19"/>
                </a:cxn>
                <a:cxn ang="0">
                  <a:pos x="26" y="33"/>
                </a:cxn>
                <a:cxn ang="0">
                  <a:pos x="38" y="51"/>
                </a:cxn>
                <a:cxn ang="0">
                  <a:pos x="54" y="72"/>
                </a:cxn>
                <a:cxn ang="0">
                  <a:pos x="67" y="94"/>
                </a:cxn>
                <a:cxn ang="0">
                  <a:pos x="79" y="119"/>
                </a:cxn>
                <a:cxn ang="0">
                  <a:pos x="87" y="146"/>
                </a:cxn>
                <a:cxn ang="0">
                  <a:pos x="94" y="175"/>
                </a:cxn>
                <a:cxn ang="0">
                  <a:pos x="91" y="209"/>
                </a:cxn>
                <a:cxn ang="0">
                  <a:pos x="118" y="209"/>
                </a:cxn>
                <a:cxn ang="0">
                  <a:pos x="117" y="177"/>
                </a:cxn>
                <a:cxn ang="0">
                  <a:pos x="104" y="119"/>
                </a:cxn>
                <a:cxn ang="0">
                  <a:pos x="82" y="69"/>
                </a:cxn>
                <a:cxn ang="0">
                  <a:pos x="47" y="27"/>
                </a:cxn>
                <a:cxn ang="0">
                  <a:pos x="0" y="0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1571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30" y="128"/>
                </a:cxn>
                <a:cxn ang="0">
                  <a:pos x="125" y="126"/>
                </a:cxn>
                <a:cxn ang="0">
                  <a:pos x="111" y="121"/>
                </a:cxn>
                <a:cxn ang="0">
                  <a:pos x="92" y="111"/>
                </a:cxn>
                <a:cxn ang="0">
                  <a:pos x="68" y="103"/>
                </a:cxn>
                <a:cxn ang="0">
                  <a:pos x="41" y="94"/>
                </a:cxn>
                <a:cxn ang="0">
                  <a:pos x="19" y="90"/>
                </a:cxn>
                <a:cxn ang="0">
                  <a:pos x="0" y="93"/>
                </a:cxn>
                <a:cxn ang="0">
                  <a:pos x="0" y="72"/>
                </a:cxn>
                <a:cxn ang="0">
                  <a:pos x="12" y="70"/>
                </a:cxn>
                <a:cxn ang="0">
                  <a:pos x="24" y="66"/>
                </a:cxn>
                <a:cxn ang="0">
                  <a:pos x="38" y="66"/>
                </a:cxn>
                <a:cxn ang="0">
                  <a:pos x="51" y="67"/>
                </a:cxn>
                <a:cxn ang="0">
                  <a:pos x="65" y="70"/>
                </a:cxn>
                <a:cxn ang="0">
                  <a:pos x="78" y="78"/>
                </a:cxn>
                <a:cxn ang="0">
                  <a:pos x="81" y="74"/>
                </a:cxn>
                <a:cxn ang="0">
                  <a:pos x="81" y="58"/>
                </a:cxn>
                <a:cxn ang="0">
                  <a:pos x="82" y="37"/>
                </a:cxn>
                <a:cxn ang="0">
                  <a:pos x="82" y="29"/>
                </a:cxn>
                <a:cxn ang="0">
                  <a:pos x="80" y="29"/>
                </a:cxn>
                <a:cxn ang="0">
                  <a:pos x="77" y="27"/>
                </a:cxn>
                <a:cxn ang="0">
                  <a:pos x="76" y="22"/>
                </a:cxn>
                <a:cxn ang="0">
                  <a:pos x="75" y="19"/>
                </a:cxn>
                <a:cxn ang="0">
                  <a:pos x="76" y="15"/>
                </a:cxn>
                <a:cxn ang="0">
                  <a:pos x="79" y="10"/>
                </a:cxn>
                <a:cxn ang="0">
                  <a:pos x="89" y="6"/>
                </a:cxn>
                <a:cxn ang="0">
                  <a:pos x="103" y="0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1572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15" y="37"/>
                </a:cxn>
                <a:cxn ang="0">
                  <a:pos x="0" y="59"/>
                </a:cxn>
                <a:cxn ang="0">
                  <a:pos x="0" y="86"/>
                </a:cxn>
                <a:cxn ang="0">
                  <a:pos x="8" y="82"/>
                </a:cxn>
                <a:cxn ang="0">
                  <a:pos x="20" y="73"/>
                </a:cxn>
                <a:cxn ang="0">
                  <a:pos x="33" y="63"/>
                </a:cxn>
                <a:cxn ang="0">
                  <a:pos x="42" y="51"/>
                </a:cxn>
                <a:cxn ang="0">
                  <a:pos x="47" y="36"/>
                </a:cxn>
                <a:cxn ang="0">
                  <a:pos x="46" y="19"/>
                </a:cxn>
                <a:cxn ang="0">
                  <a:pos x="37" y="0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1573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1" y="4"/>
                </a:cxn>
                <a:cxn ang="0">
                  <a:pos x="101" y="0"/>
                </a:cxn>
                <a:cxn ang="0">
                  <a:pos x="170" y="4"/>
                </a:cxn>
                <a:cxn ang="0">
                  <a:pos x="248" y="21"/>
                </a:cxn>
                <a:cxn ang="0">
                  <a:pos x="323" y="50"/>
                </a:cxn>
                <a:cxn ang="0">
                  <a:pos x="382" y="90"/>
                </a:cxn>
                <a:cxn ang="0">
                  <a:pos x="428" y="141"/>
                </a:cxn>
                <a:cxn ang="0">
                  <a:pos x="463" y="199"/>
                </a:cxn>
                <a:cxn ang="0">
                  <a:pos x="485" y="262"/>
                </a:cxn>
                <a:cxn ang="0">
                  <a:pos x="496" y="327"/>
                </a:cxn>
                <a:cxn ang="0">
                  <a:pos x="497" y="396"/>
                </a:cxn>
                <a:cxn ang="0">
                  <a:pos x="487" y="462"/>
                </a:cxn>
                <a:cxn ang="0">
                  <a:pos x="470" y="527"/>
                </a:cxn>
                <a:cxn ang="0">
                  <a:pos x="443" y="586"/>
                </a:cxn>
                <a:cxn ang="0">
                  <a:pos x="406" y="639"/>
                </a:cxn>
                <a:cxn ang="0">
                  <a:pos x="364" y="683"/>
                </a:cxn>
                <a:cxn ang="0">
                  <a:pos x="315" y="715"/>
                </a:cxn>
                <a:cxn ang="0">
                  <a:pos x="259" y="736"/>
                </a:cxn>
                <a:cxn ang="0">
                  <a:pos x="198" y="740"/>
                </a:cxn>
                <a:cxn ang="0">
                  <a:pos x="131" y="727"/>
                </a:cxn>
                <a:cxn ang="0">
                  <a:pos x="167" y="728"/>
                </a:cxn>
                <a:cxn ang="0">
                  <a:pos x="204" y="718"/>
                </a:cxn>
                <a:cxn ang="0">
                  <a:pos x="238" y="700"/>
                </a:cxn>
                <a:cxn ang="0">
                  <a:pos x="272" y="670"/>
                </a:cxn>
                <a:cxn ang="0">
                  <a:pos x="304" y="635"/>
                </a:cxn>
                <a:cxn ang="0">
                  <a:pos x="333" y="594"/>
                </a:cxn>
                <a:cxn ang="0">
                  <a:pos x="358" y="549"/>
                </a:cxn>
                <a:cxn ang="0">
                  <a:pos x="381" y="500"/>
                </a:cxn>
                <a:cxn ang="0">
                  <a:pos x="396" y="449"/>
                </a:cxn>
                <a:cxn ang="0">
                  <a:pos x="408" y="397"/>
                </a:cxn>
                <a:cxn ang="0">
                  <a:pos x="414" y="346"/>
                </a:cxn>
                <a:cxn ang="0">
                  <a:pos x="412" y="296"/>
                </a:cxn>
                <a:cxn ang="0">
                  <a:pos x="402" y="251"/>
                </a:cxn>
                <a:cxn ang="0">
                  <a:pos x="384" y="208"/>
                </a:cxn>
                <a:cxn ang="0">
                  <a:pos x="357" y="172"/>
                </a:cxn>
                <a:cxn ang="0">
                  <a:pos x="320" y="142"/>
                </a:cxn>
                <a:cxn ang="0">
                  <a:pos x="260" y="107"/>
                </a:cxn>
                <a:cxn ang="0">
                  <a:pos x="203" y="82"/>
                </a:cxn>
                <a:cxn ang="0">
                  <a:pos x="154" y="65"/>
                </a:cxn>
                <a:cxn ang="0">
                  <a:pos x="108" y="56"/>
                </a:cxn>
                <a:cxn ang="0">
                  <a:pos x="68" y="55"/>
                </a:cxn>
                <a:cxn ang="0">
                  <a:pos x="32" y="61"/>
                </a:cxn>
                <a:cxn ang="0">
                  <a:pos x="0" y="70"/>
                </a:cxn>
                <a:cxn ang="0">
                  <a:pos x="0" y="13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1574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1575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1576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1577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1578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1579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69" y="9"/>
                </a:cxn>
                <a:cxn ang="0">
                  <a:pos x="277" y="22"/>
                </a:cxn>
                <a:cxn ang="0">
                  <a:pos x="286" y="39"/>
                </a:cxn>
                <a:cxn ang="0">
                  <a:pos x="297" y="58"/>
                </a:cxn>
                <a:cxn ang="0">
                  <a:pos x="309" y="83"/>
                </a:cxn>
                <a:cxn ang="0">
                  <a:pos x="319" y="108"/>
                </a:cxn>
                <a:cxn ang="0">
                  <a:pos x="329" y="136"/>
                </a:cxn>
                <a:cxn ang="0">
                  <a:pos x="333" y="163"/>
                </a:cxn>
                <a:cxn ang="0">
                  <a:pos x="336" y="193"/>
                </a:cxn>
                <a:cxn ang="0">
                  <a:pos x="332" y="223"/>
                </a:cxn>
                <a:cxn ang="0">
                  <a:pos x="323" y="255"/>
                </a:cxn>
                <a:cxn ang="0">
                  <a:pos x="310" y="285"/>
                </a:cxn>
                <a:cxn ang="0">
                  <a:pos x="287" y="315"/>
                </a:cxn>
                <a:cxn ang="0">
                  <a:pos x="257" y="343"/>
                </a:cxn>
                <a:cxn ang="0">
                  <a:pos x="218" y="370"/>
                </a:cxn>
                <a:cxn ang="0">
                  <a:pos x="167" y="396"/>
                </a:cxn>
                <a:cxn ang="0">
                  <a:pos x="111" y="425"/>
                </a:cxn>
                <a:cxn ang="0">
                  <a:pos x="69" y="457"/>
                </a:cxn>
                <a:cxn ang="0">
                  <a:pos x="35" y="490"/>
                </a:cxn>
                <a:cxn ang="0">
                  <a:pos x="12" y="526"/>
                </a:cxn>
                <a:cxn ang="0">
                  <a:pos x="0" y="553"/>
                </a:cxn>
                <a:cxn ang="0">
                  <a:pos x="0" y="650"/>
                </a:cxn>
                <a:cxn ang="0">
                  <a:pos x="6" y="628"/>
                </a:cxn>
                <a:cxn ang="0">
                  <a:pos x="19" y="594"/>
                </a:cxn>
                <a:cxn ang="0">
                  <a:pos x="43" y="551"/>
                </a:cxn>
                <a:cxn ang="0">
                  <a:pos x="76" y="503"/>
                </a:cxn>
                <a:cxn ang="0">
                  <a:pos x="125" y="454"/>
                </a:cxn>
                <a:cxn ang="0">
                  <a:pos x="190" y="408"/>
                </a:cxn>
                <a:cxn ang="0">
                  <a:pos x="275" y="365"/>
                </a:cxn>
                <a:cxn ang="0">
                  <a:pos x="308" y="342"/>
                </a:cxn>
                <a:cxn ang="0">
                  <a:pos x="335" y="305"/>
                </a:cxn>
                <a:cxn ang="0">
                  <a:pos x="352" y="255"/>
                </a:cxn>
                <a:cxn ang="0">
                  <a:pos x="360" y="201"/>
                </a:cxn>
                <a:cxn ang="0">
                  <a:pos x="356" y="144"/>
                </a:cxn>
                <a:cxn ang="0">
                  <a:pos x="341" y="88"/>
                </a:cxn>
                <a:cxn ang="0">
                  <a:pos x="311" y="39"/>
                </a:cxn>
                <a:cxn ang="0">
                  <a:pos x="264" y="0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1580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/>
              <a:ahLst/>
              <a:cxnLst>
                <a:cxn ang="0">
                  <a:pos x="16" y="370"/>
                </a:cxn>
                <a:cxn ang="0">
                  <a:pos x="6" y="341"/>
                </a:cxn>
                <a:cxn ang="0">
                  <a:pos x="0" y="289"/>
                </a:cxn>
                <a:cxn ang="0">
                  <a:pos x="4" y="222"/>
                </a:cxn>
                <a:cxn ang="0">
                  <a:pos x="25" y="151"/>
                </a:cxn>
                <a:cxn ang="0">
                  <a:pos x="69" y="84"/>
                </a:cxn>
                <a:cxn ang="0">
                  <a:pos x="142" y="31"/>
                </a:cxn>
                <a:cxn ang="0">
                  <a:pos x="247" y="2"/>
                </a:cxn>
                <a:cxn ang="0">
                  <a:pos x="380" y="9"/>
                </a:cxn>
                <a:cxn ang="0">
                  <a:pos x="484" y="68"/>
                </a:cxn>
                <a:cxn ang="0">
                  <a:pos x="554" y="165"/>
                </a:cxn>
                <a:cxn ang="0">
                  <a:pos x="591" y="284"/>
                </a:cxn>
                <a:cxn ang="0">
                  <a:pos x="595" y="409"/>
                </a:cxn>
                <a:cxn ang="0">
                  <a:pos x="566" y="525"/>
                </a:cxn>
                <a:cxn ang="0">
                  <a:pos x="507" y="615"/>
                </a:cxn>
                <a:cxn ang="0">
                  <a:pos x="417" y="663"/>
                </a:cxn>
                <a:cxn ang="0">
                  <a:pos x="389" y="659"/>
                </a:cxn>
                <a:cxn ang="0">
                  <a:pos x="441" y="617"/>
                </a:cxn>
                <a:cxn ang="0">
                  <a:pos x="482" y="544"/>
                </a:cxn>
                <a:cxn ang="0">
                  <a:pos x="509" y="454"/>
                </a:cxn>
                <a:cxn ang="0">
                  <a:pos x="520" y="355"/>
                </a:cxn>
                <a:cxn ang="0">
                  <a:pos x="514" y="258"/>
                </a:cxn>
                <a:cxn ang="0">
                  <a:pos x="485" y="174"/>
                </a:cxn>
                <a:cxn ang="0">
                  <a:pos x="433" y="112"/>
                </a:cxn>
                <a:cxn ang="0">
                  <a:pos x="341" y="75"/>
                </a:cxn>
                <a:cxn ang="0">
                  <a:pos x="246" y="61"/>
                </a:cxn>
                <a:cxn ang="0">
                  <a:pos x="174" y="71"/>
                </a:cxn>
                <a:cxn ang="0">
                  <a:pos x="121" y="101"/>
                </a:cxn>
                <a:cxn ang="0">
                  <a:pos x="84" y="149"/>
                </a:cxn>
                <a:cxn ang="0">
                  <a:pos x="57" y="206"/>
                </a:cxn>
                <a:cxn ang="0">
                  <a:pos x="40" y="272"/>
                </a:cxn>
                <a:cxn ang="0">
                  <a:pos x="28" y="339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21581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26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21583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1584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1585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 smtClean="0">
                <a:latin typeface="+mn-lt"/>
              </a:defRPr>
            </a:lvl1pPr>
          </a:lstStyle>
          <a:p>
            <a:pPr>
              <a:defRPr/>
            </a:pPr>
            <a:fld id="{2CD0370C-7CFD-473A-9A72-431C49A91B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&#1050;&#1072;&#1079;&#1099;&#1084;&#1086;&#1074;/&#1056;&#1072;&#1079;&#1085;&#1086;&#1089;&#1090;&#1085;&#1072;&#1103;%20&#1084;&#1072;&#1096;&#1080;&#1085;&#1072;%20&#1041;&#1101;&#1073;&#1073;&#1080;&#1076;&#1078;&#1072;%20&#1080;&#1079;%20&#1082;&#1086;&#1085;&#1089;&#1090;&#1088;&#1091;&#1082;&#1090;&#1086;&#1088;&#1072;%20Lego%20-%20&#1050;&#1086;&#1084;&#1087;&#1100;&#1102;&#1083;&#1077;&#1085;&#1090;&#1072;.htm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9.v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0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progday.narod.r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48" name="Picture 24" descr="j02929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125" y="2205038"/>
            <a:ext cx="4195213" cy="386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0249" name="Object 25"/>
          <p:cNvGraphicFramePr>
            <a:graphicFrameLocks noChangeAspect="1"/>
          </p:cNvGraphicFramePr>
          <p:nvPr/>
        </p:nvGraphicFramePr>
        <p:xfrm>
          <a:off x="2017520" y="2781301"/>
          <a:ext cx="1544829" cy="1219203"/>
        </p:xfrm>
        <a:graphic>
          <a:graphicData uri="http://schemas.openxmlformats.org/presentationml/2006/ole">
            <p:oleObj spid="_x0000_s1026" name="Точечный рисунок" r:id="rId4" imgW="5609524" imgH="7144747" progId="PBrush">
              <p:embed/>
            </p:oleObj>
          </a:graphicData>
        </a:graphic>
      </p:graphicFrame>
      <p:sp>
        <p:nvSpPr>
          <p:cNvPr id="180251" name="Text Box 27" descr="Белый мрамор"/>
          <p:cNvSpPr txBox="1">
            <a:spLocks noChangeArrowheads="1"/>
          </p:cNvSpPr>
          <p:nvPr/>
        </p:nvSpPr>
        <p:spPr bwMode="auto">
          <a:xfrm>
            <a:off x="5214942" y="2857496"/>
            <a:ext cx="3527425" cy="2462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 algn="l">
              <a:spcBef>
                <a:spcPct val="0"/>
              </a:spcBef>
              <a:defRPr/>
            </a:pPr>
            <a:r>
              <a:rPr lang="ru-RU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</a:p>
          <a:p>
            <a:pPr algn="l">
              <a:spcBef>
                <a:spcPct val="0"/>
              </a:spcBef>
              <a:defRPr/>
            </a:pPr>
            <a:r>
              <a:rPr lang="ru-RU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r>
              <a:rPr lang="ru-RU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Каверзина</a:t>
            </a:r>
            <a:r>
              <a:rPr lang="ru-RU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	Татьяна    	Николаевна</a:t>
            </a:r>
          </a:p>
          <a:p>
            <a:pPr algn="l">
              <a:defRPr/>
            </a:pPr>
            <a:endParaRPr lang="ru-RU" sz="28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30" name="Text Box 29" descr="Белый мрамор"/>
          <p:cNvSpPr txBox="1">
            <a:spLocks noChangeArrowheads="1"/>
          </p:cNvSpPr>
          <p:nvPr/>
        </p:nvSpPr>
        <p:spPr bwMode="auto">
          <a:xfrm>
            <a:off x="468313" y="260350"/>
            <a:ext cx="8675687" cy="2101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История великих изобретений</a:t>
            </a:r>
            <a:br>
              <a:rPr lang="ru-RU"/>
            </a:br>
            <a:r>
              <a:rPr lang="ru-RU"/>
              <a:t>Чарльза Беббиджа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43372" y="5572140"/>
            <a:ext cx="371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г</a:t>
            </a:r>
            <a:r>
              <a:rPr lang="ru-RU" sz="2400" dirty="0" smtClean="0"/>
              <a:t>. Рубцовск</a:t>
            </a:r>
          </a:p>
          <a:p>
            <a:r>
              <a:rPr lang="ru-RU" sz="2400" dirty="0" smtClean="0"/>
              <a:t>2009 год</a:t>
            </a:r>
            <a:endParaRPr lang="ru-RU" sz="24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2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8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157788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ru-RU" sz="400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Разностная машина Бэббиджа в Лондонском Музее науки</a:t>
            </a:r>
          </a:p>
        </p:txBody>
      </p:sp>
      <p:pic>
        <p:nvPicPr>
          <p:cNvPr id="30723" name="Picture 5" descr="Разностная машина Бэббиджа в лондонском Музее наук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0" y="260350"/>
            <a:ext cx="63373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675687" cy="115252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smtClean="0">
                <a:effectLst>
                  <a:outerShdw blurRad="38100" dist="38100" dir="2700000" algn="tl">
                    <a:srgbClr val="000000"/>
                  </a:outerShdw>
                </a:effectLst>
                <a:hlinkClick r:id="rId4" action="ppaction://hlinkfile"/>
              </a:rPr>
              <a:t>Разностная машина из конструктор Lego</a:t>
            </a:r>
            <a:r>
              <a:rPr lang="ru-RU" sz="4000" smtClean="0">
                <a:effectLst>
                  <a:outerShdw blurRad="38100" dist="38100" dir="2700000" algn="tl">
                    <a:srgbClr val="000000"/>
                  </a:outerShdw>
                </a:effectLst>
                <a:hlinkClick r:id="rId4" action="ppaction://hlinkfile"/>
              </a:rPr>
              <a:t> </a:t>
            </a:r>
            <a:endParaRPr lang="ru-RU" sz="40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747" name="Text Box 6" descr="Белый мрамор"/>
          <p:cNvSpPr txBox="1">
            <a:spLocks noChangeArrowheads="1"/>
          </p:cNvSpPr>
          <p:nvPr/>
        </p:nvSpPr>
        <p:spPr bwMode="auto">
          <a:xfrm>
            <a:off x="7667625" y="4437063"/>
            <a:ext cx="1368425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400"/>
              <a:t>Эндрю Кэрол</a:t>
            </a:r>
          </a:p>
        </p:txBody>
      </p:sp>
      <p:sp>
        <p:nvSpPr>
          <p:cNvPr id="31748" name="Text Box 7" descr="Белый мрамор"/>
          <p:cNvSpPr txBox="1">
            <a:spLocks noChangeArrowheads="1"/>
          </p:cNvSpPr>
          <p:nvPr/>
        </p:nvSpPr>
        <p:spPr bwMode="auto">
          <a:xfrm>
            <a:off x="6588125" y="2276475"/>
            <a:ext cx="129698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 b="0"/>
          </a:p>
        </p:txBody>
      </p:sp>
      <p:pic>
        <p:nvPicPr>
          <p:cNvPr id="31749" name="Picture 11" descr="Разностная машина из конструктора Lego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323850" y="1357313"/>
            <a:ext cx="7200900" cy="5141912"/>
          </a:xfrm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32771" name="Picture 4" descr="Lego_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7461250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3795" name="Picture 4" descr="DEFront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-892175"/>
            <a:ext cx="7885112" cy="8642350"/>
          </a:xfrm>
        </p:spPr>
      </p:pic>
      <p:sp>
        <p:nvSpPr>
          <p:cNvPr id="5" name="TextBox 4"/>
          <p:cNvSpPr txBox="1"/>
          <p:nvPr/>
        </p:nvSpPr>
        <p:spPr>
          <a:xfrm>
            <a:off x="0" y="1571612"/>
            <a:ext cx="200023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Макет</a:t>
            </a:r>
            <a:endParaRPr lang="ru-RU" dirty="0"/>
          </a:p>
          <a:p>
            <a:r>
              <a:rPr lang="ru-RU" dirty="0" smtClean="0"/>
              <a:t>Разностной машины</a:t>
            </a:r>
            <a:endParaRPr lang="ru-RU" dirty="0"/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4"/>
          <p:cNvSpPr>
            <a:spLocks noChangeArrowheads="1"/>
          </p:cNvSpPr>
          <p:nvPr/>
        </p:nvSpPr>
        <p:spPr bwMode="auto">
          <a:xfrm>
            <a:off x="12700" y="2443163"/>
            <a:ext cx="5210175" cy="0"/>
          </a:xfrm>
          <a:prstGeom prst="rect">
            <a:avLst/>
          </a:prstGeom>
          <a:solidFill>
            <a:srgbClr val="EFEBE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4819" name="Rectangle 26"/>
          <p:cNvSpPr>
            <a:spLocks noChangeArrowheads="1"/>
          </p:cNvSpPr>
          <p:nvPr/>
        </p:nvSpPr>
        <p:spPr bwMode="auto">
          <a:xfrm>
            <a:off x="12700" y="2443163"/>
            <a:ext cx="3884613" cy="0"/>
          </a:xfrm>
          <a:prstGeom prst="rect">
            <a:avLst/>
          </a:prstGeom>
          <a:solidFill>
            <a:srgbClr val="EFEBE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4820" name="Text Box 64" descr="Белый мрамор"/>
          <p:cNvSpPr txBox="1">
            <a:spLocks noChangeArrowheads="1"/>
          </p:cNvSpPr>
          <p:nvPr/>
        </p:nvSpPr>
        <p:spPr bwMode="auto">
          <a:xfrm>
            <a:off x="2268538" y="549275"/>
            <a:ext cx="4608512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 b="0"/>
          </a:p>
        </p:txBody>
      </p:sp>
      <p:pic>
        <p:nvPicPr>
          <p:cNvPr id="34821" name="Picture 65" descr="032_0_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9388" y="46038"/>
            <a:ext cx="6011862" cy="6811962"/>
          </a:xfrm>
          <a:noFill/>
        </p:spPr>
      </p:pic>
      <p:sp>
        <p:nvSpPr>
          <p:cNvPr id="34822" name="Text Box 67" descr="Белый мрамор"/>
          <p:cNvSpPr txBox="1">
            <a:spLocks noChangeArrowheads="1"/>
          </p:cNvSpPr>
          <p:nvPr/>
        </p:nvSpPr>
        <p:spPr bwMode="auto">
          <a:xfrm>
            <a:off x="7092950" y="1700213"/>
            <a:ext cx="176371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solidFill>
                  <a:srgbClr val="990000"/>
                </a:solidFill>
              </a:rPr>
              <a:t>1834 г</a:t>
            </a:r>
          </a:p>
        </p:txBody>
      </p:sp>
      <p:sp>
        <p:nvSpPr>
          <p:cNvPr id="34823" name="Text Box 69" descr="Белый мрамор"/>
          <p:cNvSpPr txBox="1">
            <a:spLocks noChangeArrowheads="1"/>
          </p:cNvSpPr>
          <p:nvPr/>
        </p:nvSpPr>
        <p:spPr bwMode="auto">
          <a:xfrm>
            <a:off x="7596188" y="4581525"/>
            <a:ext cx="936625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4824" name="Text Box 72" descr="Белый мрамор"/>
          <p:cNvSpPr txBox="1">
            <a:spLocks noChangeArrowheads="1"/>
          </p:cNvSpPr>
          <p:nvPr/>
        </p:nvSpPr>
        <p:spPr bwMode="auto">
          <a:xfrm>
            <a:off x="7956550" y="4868863"/>
            <a:ext cx="118745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7710" name="Rectangle 62"/>
          <p:cNvSpPr>
            <a:spLocks noGrp="1" noChangeArrowheads="1"/>
          </p:cNvSpPr>
          <p:nvPr>
            <p:ph type="title"/>
          </p:nvPr>
        </p:nvSpPr>
        <p:spPr>
          <a:xfrm>
            <a:off x="5364163" y="188913"/>
            <a:ext cx="3609975" cy="1314450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sz="3600" b="1" smtClean="0">
                <a:solidFill>
                  <a:srgbClr val="990000"/>
                </a:solidFill>
                <a:latin typeface="Times New Roman" pitchFamily="18" charset="0"/>
              </a:rPr>
              <a:t>Аналитическая </a:t>
            </a:r>
            <a:br>
              <a:rPr lang="ru-RU" sz="3600" b="1" smtClean="0">
                <a:solidFill>
                  <a:srgbClr val="990000"/>
                </a:solidFill>
                <a:latin typeface="Times New Roman" pitchFamily="18" charset="0"/>
              </a:rPr>
            </a:br>
            <a:r>
              <a:rPr lang="ru-RU" sz="3600" b="1" smtClean="0">
                <a:solidFill>
                  <a:srgbClr val="990000"/>
                </a:solidFill>
                <a:latin typeface="Times New Roman" pitchFamily="18" charset="0"/>
              </a:rPr>
              <a:t>машина</a:t>
            </a:r>
            <a:br>
              <a:rPr lang="ru-RU" sz="3600" b="1" smtClean="0">
                <a:solidFill>
                  <a:srgbClr val="990000"/>
                </a:solidFill>
                <a:latin typeface="Times New Roman" pitchFamily="18" charset="0"/>
              </a:rPr>
            </a:br>
            <a:r>
              <a:rPr lang="ru-RU" sz="3600" b="1" smtClean="0">
                <a:solidFill>
                  <a:srgbClr val="990000"/>
                </a:solidFill>
                <a:latin typeface="Times New Roman" pitchFamily="18" charset="0"/>
              </a:rPr>
              <a:t> Бэббиджа</a:t>
            </a:r>
          </a:p>
        </p:txBody>
      </p:sp>
      <p:sp>
        <p:nvSpPr>
          <p:cNvPr id="34826" name="Line 75"/>
          <p:cNvSpPr>
            <a:spLocks noChangeShapeType="1"/>
          </p:cNvSpPr>
          <p:nvPr/>
        </p:nvSpPr>
        <p:spPr bwMode="auto">
          <a:xfrm>
            <a:off x="6011863" y="2708275"/>
            <a:ext cx="3132137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4827" name="Line 76"/>
          <p:cNvSpPr>
            <a:spLocks noChangeShapeType="1"/>
          </p:cNvSpPr>
          <p:nvPr/>
        </p:nvSpPr>
        <p:spPr bwMode="auto">
          <a:xfrm>
            <a:off x="6011863" y="3068638"/>
            <a:ext cx="3132137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7726" name="Text Box 78" descr="Белый мрамор"/>
          <p:cNvSpPr txBox="1">
            <a:spLocks noChangeArrowheads="1"/>
          </p:cNvSpPr>
          <p:nvPr/>
        </p:nvSpPr>
        <p:spPr bwMode="auto">
          <a:xfrm>
            <a:off x="6443663" y="4581525"/>
            <a:ext cx="2555875" cy="1235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500">
                <a:effectLst>
                  <a:outerShdw blurRad="38100" dist="38100" dir="2700000" algn="tl">
                    <a:srgbClr val="C0C0C0"/>
                  </a:outerShdw>
                </a:effectLst>
              </a:rPr>
              <a:t>Осуществляет программу вычислений</a:t>
            </a:r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4"/>
          <p:cNvSpPr>
            <a:spLocks noGrp="1" noChangeArrowheads="1"/>
          </p:cNvSpPr>
          <p:nvPr>
            <p:ph idx="1"/>
          </p:nvPr>
        </p:nvSpPr>
        <p:spPr>
          <a:xfrm>
            <a:off x="395288" y="5949950"/>
            <a:ext cx="8748712" cy="7191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ru-RU" sz="2800" b="1" smtClean="0">
                <a:solidFill>
                  <a:srgbClr val="660066"/>
                </a:solidFill>
                <a:latin typeface="Times New Roman" pitchFamily="18" charset="0"/>
              </a:rPr>
              <a:t>Блок - схема</a:t>
            </a:r>
            <a:r>
              <a:rPr lang="ru-RU" b="1" smtClean="0">
                <a:solidFill>
                  <a:srgbClr val="660066"/>
                </a:solidFill>
              </a:rPr>
              <a:t> </a:t>
            </a:r>
            <a:r>
              <a:rPr lang="ru-RU" sz="2000" b="1" smtClean="0">
                <a:solidFill>
                  <a:srgbClr val="660066"/>
                </a:solidFill>
              </a:rPr>
              <a:t>АНАЛИТИЧЕСКОЙ МАШИНЫ</a:t>
            </a:r>
            <a:endParaRPr lang="ru-RU" b="1" smtClean="0">
              <a:solidFill>
                <a:srgbClr val="660066"/>
              </a:solidFill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mtClean="0">
                <a:solidFill>
                  <a:schemeClr val="hlink"/>
                </a:solidFill>
                <a:latin typeface="Times New Roman" pitchFamily="18" charset="0"/>
              </a:rPr>
              <a:t>           </a:t>
            </a:r>
          </a:p>
        </p:txBody>
      </p:sp>
      <p:graphicFrame>
        <p:nvGraphicFramePr>
          <p:cNvPr id="4098" name="Object 16"/>
          <p:cNvGraphicFramePr>
            <a:graphicFrameLocks noChangeAspect="1"/>
          </p:cNvGraphicFramePr>
          <p:nvPr>
            <p:ph type="title"/>
          </p:nvPr>
        </p:nvGraphicFramePr>
        <p:xfrm>
          <a:off x="0" y="0"/>
          <a:ext cx="8316913" cy="6092825"/>
        </p:xfrm>
        <a:graphic>
          <a:graphicData uri="http://schemas.openxmlformats.org/presentationml/2006/ole">
            <p:oleObj spid="_x0000_s4098" name="Точечный рисунок" r:id="rId5" imgW="5068007" imgH="3419952" progId="PBrush">
              <p:embed/>
            </p:oleObj>
          </a:graphicData>
        </a:graphic>
      </p:graphicFrame>
      <p:sp>
        <p:nvSpPr>
          <p:cNvPr id="4101" name="Text Box 23" descr="Белый мрамор"/>
          <p:cNvSpPr txBox="1">
            <a:spLocks noChangeArrowheads="1"/>
          </p:cNvSpPr>
          <p:nvPr/>
        </p:nvSpPr>
        <p:spPr bwMode="auto">
          <a:xfrm>
            <a:off x="5940425" y="5157788"/>
            <a:ext cx="2160588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 useBgFill="1">
        <p:nvSpPr>
          <p:cNvPr id="4102" name="Text Box 24"/>
          <p:cNvSpPr txBox="1">
            <a:spLocks noChangeArrowheads="1"/>
          </p:cNvSpPr>
          <p:nvPr/>
        </p:nvSpPr>
        <p:spPr bwMode="auto">
          <a:xfrm>
            <a:off x="5940425" y="5229225"/>
            <a:ext cx="2447925" cy="762000"/>
          </a:xfrm>
          <a:prstGeom prst="rect">
            <a:avLst/>
          </a:prstGeom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103" name="Text Box 25" descr="Белый мрамор"/>
          <p:cNvSpPr txBox="1">
            <a:spLocks noChangeArrowheads="1"/>
          </p:cNvSpPr>
          <p:nvPr/>
        </p:nvSpPr>
        <p:spPr bwMode="auto">
          <a:xfrm>
            <a:off x="6084888" y="2060575"/>
            <a:ext cx="1582737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 useBgFill="1">
        <p:nvSpPr>
          <p:cNvPr id="4104" name="Text Box 26"/>
          <p:cNvSpPr txBox="1">
            <a:spLocks noChangeArrowheads="1"/>
          </p:cNvSpPr>
          <p:nvPr/>
        </p:nvSpPr>
        <p:spPr bwMode="auto">
          <a:xfrm>
            <a:off x="6011863" y="1989138"/>
            <a:ext cx="1728787" cy="762000"/>
          </a:xfrm>
          <a:prstGeom prst="rect">
            <a:avLst/>
          </a:prstGeom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 useBgFill="1">
        <p:nvSpPr>
          <p:cNvPr id="4105" name="Text Box 27"/>
          <p:cNvSpPr txBox="1">
            <a:spLocks noChangeArrowheads="1"/>
          </p:cNvSpPr>
          <p:nvPr/>
        </p:nvSpPr>
        <p:spPr bwMode="auto">
          <a:xfrm>
            <a:off x="3059113" y="5300663"/>
            <a:ext cx="1800225" cy="762000"/>
          </a:xfrm>
          <a:prstGeom prst="rect">
            <a:avLst/>
          </a:prstGeom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 useBgFill="1">
        <p:nvSpPr>
          <p:cNvPr id="4106" name="Text Box 29"/>
          <p:cNvSpPr txBox="1">
            <a:spLocks noChangeArrowheads="1"/>
          </p:cNvSpPr>
          <p:nvPr/>
        </p:nvSpPr>
        <p:spPr bwMode="auto">
          <a:xfrm>
            <a:off x="0" y="5300663"/>
            <a:ext cx="2627313" cy="762000"/>
          </a:xfrm>
          <a:prstGeom prst="rect">
            <a:avLst/>
          </a:prstGeom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 useBgFill="1">
        <p:nvSpPr>
          <p:cNvPr id="4107" name="Text Box 30"/>
          <p:cNvSpPr txBox="1">
            <a:spLocks noChangeArrowheads="1"/>
          </p:cNvSpPr>
          <p:nvPr/>
        </p:nvSpPr>
        <p:spPr bwMode="auto">
          <a:xfrm>
            <a:off x="2124075" y="3716338"/>
            <a:ext cx="1439863" cy="762000"/>
          </a:xfrm>
          <a:prstGeom prst="rect">
            <a:avLst/>
          </a:prstGeom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 useBgFill="1">
        <p:nvSpPr>
          <p:cNvPr id="4108" name="Text Box 31"/>
          <p:cNvSpPr txBox="1">
            <a:spLocks noChangeArrowheads="1"/>
          </p:cNvSpPr>
          <p:nvPr/>
        </p:nvSpPr>
        <p:spPr bwMode="auto">
          <a:xfrm>
            <a:off x="2916238" y="2060575"/>
            <a:ext cx="1800225" cy="762000"/>
          </a:xfrm>
          <a:prstGeom prst="rect">
            <a:avLst/>
          </a:prstGeom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 useBgFill="1">
        <p:nvSpPr>
          <p:cNvPr id="4109" name="Text Box 32"/>
          <p:cNvSpPr txBox="1">
            <a:spLocks noChangeArrowheads="1"/>
          </p:cNvSpPr>
          <p:nvPr/>
        </p:nvSpPr>
        <p:spPr bwMode="auto">
          <a:xfrm>
            <a:off x="2771775" y="333375"/>
            <a:ext cx="2160588" cy="762000"/>
          </a:xfrm>
          <a:prstGeom prst="rect">
            <a:avLst/>
          </a:prstGeom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72065" name="Text Box 33" descr="Белый мрамор"/>
          <p:cNvSpPr txBox="1">
            <a:spLocks noChangeArrowheads="1"/>
          </p:cNvSpPr>
          <p:nvPr/>
        </p:nvSpPr>
        <p:spPr bwMode="auto">
          <a:xfrm>
            <a:off x="2916238" y="404813"/>
            <a:ext cx="2016125" cy="669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900"/>
              <a:t>Устройство ввода вывода</a:t>
            </a:r>
          </a:p>
        </p:txBody>
      </p:sp>
      <p:sp>
        <p:nvSpPr>
          <p:cNvPr id="172066" name="Text Box 34" descr="Белый мрамор"/>
          <p:cNvSpPr txBox="1">
            <a:spLocks noChangeArrowheads="1"/>
          </p:cNvSpPr>
          <p:nvPr/>
        </p:nvSpPr>
        <p:spPr bwMode="auto">
          <a:xfrm>
            <a:off x="6011863" y="2060575"/>
            <a:ext cx="1655762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/>
              <a:t>Цифровые карты</a:t>
            </a:r>
          </a:p>
        </p:txBody>
      </p:sp>
      <p:sp>
        <p:nvSpPr>
          <p:cNvPr id="172067" name="Text Box 35" descr="Белый мрамор"/>
          <p:cNvSpPr txBox="1">
            <a:spLocks noChangeArrowheads="1"/>
          </p:cNvSpPr>
          <p:nvPr/>
        </p:nvSpPr>
        <p:spPr bwMode="auto">
          <a:xfrm>
            <a:off x="5940425" y="5300663"/>
            <a:ext cx="2376488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/>
              <a:t>Запоминающие устройство</a:t>
            </a:r>
          </a:p>
        </p:txBody>
      </p:sp>
      <p:sp>
        <p:nvSpPr>
          <p:cNvPr id="172068" name="Text Box 36" descr="Белый мрамор"/>
          <p:cNvSpPr txBox="1">
            <a:spLocks noChangeArrowheads="1"/>
          </p:cNvSpPr>
          <p:nvPr/>
        </p:nvSpPr>
        <p:spPr bwMode="auto">
          <a:xfrm>
            <a:off x="3132138" y="5300663"/>
            <a:ext cx="1655762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/>
              <a:t>Карты переменных</a:t>
            </a:r>
          </a:p>
        </p:txBody>
      </p:sp>
      <p:sp>
        <p:nvSpPr>
          <p:cNvPr id="172069" name="Text Box 37" descr="Белый мрамор"/>
          <p:cNvSpPr txBox="1">
            <a:spLocks noChangeArrowheads="1"/>
          </p:cNvSpPr>
          <p:nvPr/>
        </p:nvSpPr>
        <p:spPr bwMode="auto">
          <a:xfrm>
            <a:off x="250825" y="5373688"/>
            <a:ext cx="23050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/>
              <a:t>Арифметическое устройство</a:t>
            </a:r>
          </a:p>
        </p:txBody>
      </p:sp>
      <p:sp>
        <p:nvSpPr>
          <p:cNvPr id="172070" name="Text Box 38" descr="Белый мрамор"/>
          <p:cNvSpPr txBox="1">
            <a:spLocks noChangeArrowheads="1"/>
          </p:cNvSpPr>
          <p:nvPr/>
        </p:nvSpPr>
        <p:spPr bwMode="auto">
          <a:xfrm>
            <a:off x="2987675" y="2133600"/>
            <a:ext cx="165576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/>
              <a:t>Устройство управление</a:t>
            </a:r>
          </a:p>
        </p:txBody>
      </p:sp>
      <p:sp>
        <p:nvSpPr>
          <p:cNvPr id="4116" name="Rectangle 39" descr="Белый мрамор"/>
          <p:cNvSpPr>
            <a:spLocks noChangeArrowheads="1"/>
          </p:cNvSpPr>
          <p:nvPr/>
        </p:nvSpPr>
        <p:spPr bwMode="auto">
          <a:xfrm>
            <a:off x="323850" y="5300663"/>
            <a:ext cx="2303463" cy="792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17" name="Rectangle 41"/>
          <p:cNvSpPr>
            <a:spLocks noChangeArrowheads="1"/>
          </p:cNvSpPr>
          <p:nvPr/>
        </p:nvSpPr>
        <p:spPr bwMode="auto">
          <a:xfrm>
            <a:off x="250825" y="5300663"/>
            <a:ext cx="2376488" cy="792162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18" name="Rectangle 42" descr="Белый мрамор"/>
          <p:cNvSpPr>
            <a:spLocks noChangeArrowheads="1"/>
          </p:cNvSpPr>
          <p:nvPr/>
        </p:nvSpPr>
        <p:spPr bwMode="auto">
          <a:xfrm>
            <a:off x="3059113" y="5229225"/>
            <a:ext cx="1800225" cy="792163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19" name="Rectangle 43" descr="Белый мрамор"/>
          <p:cNvSpPr>
            <a:spLocks noChangeArrowheads="1"/>
          </p:cNvSpPr>
          <p:nvPr/>
        </p:nvSpPr>
        <p:spPr bwMode="auto">
          <a:xfrm>
            <a:off x="5940425" y="5373688"/>
            <a:ext cx="2089150" cy="576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20" name="Rectangle 44" descr="Белый мрамор"/>
          <p:cNvSpPr>
            <a:spLocks noChangeArrowheads="1"/>
          </p:cNvSpPr>
          <p:nvPr/>
        </p:nvSpPr>
        <p:spPr bwMode="auto">
          <a:xfrm>
            <a:off x="5940425" y="5229225"/>
            <a:ext cx="2303463" cy="792163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21" name="Rectangle 45" descr="Белый мрамор"/>
          <p:cNvSpPr>
            <a:spLocks noChangeArrowheads="1"/>
          </p:cNvSpPr>
          <p:nvPr/>
        </p:nvSpPr>
        <p:spPr bwMode="auto">
          <a:xfrm>
            <a:off x="6011863" y="2636838"/>
            <a:ext cx="647700" cy="71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22" name="Rectangle 46" descr="Белый мрамор"/>
          <p:cNvSpPr>
            <a:spLocks noChangeArrowheads="1"/>
          </p:cNvSpPr>
          <p:nvPr/>
        </p:nvSpPr>
        <p:spPr bwMode="auto">
          <a:xfrm>
            <a:off x="6011863" y="1989138"/>
            <a:ext cx="1728787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23" name="Rectangle 47" descr="Белый мрамор"/>
          <p:cNvSpPr>
            <a:spLocks noChangeArrowheads="1"/>
          </p:cNvSpPr>
          <p:nvPr/>
        </p:nvSpPr>
        <p:spPr bwMode="auto">
          <a:xfrm>
            <a:off x="6011863" y="2349500"/>
            <a:ext cx="1081087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24" name="Rectangle 48" descr="Белый мрамор"/>
          <p:cNvSpPr>
            <a:spLocks noChangeArrowheads="1"/>
          </p:cNvSpPr>
          <p:nvPr/>
        </p:nvSpPr>
        <p:spPr bwMode="auto">
          <a:xfrm>
            <a:off x="6011863" y="2492375"/>
            <a:ext cx="1439862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25" name="Rectangle 49" descr="Белый мрамор"/>
          <p:cNvSpPr>
            <a:spLocks noChangeArrowheads="1"/>
          </p:cNvSpPr>
          <p:nvPr/>
        </p:nvSpPr>
        <p:spPr bwMode="auto">
          <a:xfrm>
            <a:off x="6011863" y="1989138"/>
            <a:ext cx="1728787" cy="792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26" name="Rectangle 50" descr="Белый мрамор"/>
          <p:cNvSpPr>
            <a:spLocks noChangeArrowheads="1"/>
          </p:cNvSpPr>
          <p:nvPr/>
        </p:nvSpPr>
        <p:spPr bwMode="auto">
          <a:xfrm>
            <a:off x="6084888" y="2708275"/>
            <a:ext cx="1366837" cy="433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27" name="Rectangle 51" descr="Белый мрамор"/>
          <p:cNvSpPr>
            <a:spLocks noChangeArrowheads="1"/>
          </p:cNvSpPr>
          <p:nvPr/>
        </p:nvSpPr>
        <p:spPr bwMode="auto">
          <a:xfrm>
            <a:off x="6011863" y="1989138"/>
            <a:ext cx="1728787" cy="719137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28" name="Rectangle 52" descr="Белый мрамор"/>
          <p:cNvSpPr>
            <a:spLocks noChangeArrowheads="1"/>
          </p:cNvSpPr>
          <p:nvPr/>
        </p:nvSpPr>
        <p:spPr bwMode="auto">
          <a:xfrm>
            <a:off x="2771775" y="333375"/>
            <a:ext cx="2160588" cy="792163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29" name="Rectangle 53" descr="Белый мрамор"/>
          <p:cNvSpPr>
            <a:spLocks noChangeArrowheads="1"/>
          </p:cNvSpPr>
          <p:nvPr/>
        </p:nvSpPr>
        <p:spPr bwMode="auto">
          <a:xfrm>
            <a:off x="2916238" y="2060575"/>
            <a:ext cx="1800225" cy="720725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2086" name="Text Box 54" descr="Белый мрамор"/>
          <p:cNvSpPr txBox="1">
            <a:spLocks noChangeArrowheads="1"/>
          </p:cNvSpPr>
          <p:nvPr/>
        </p:nvSpPr>
        <p:spPr bwMode="auto">
          <a:xfrm>
            <a:off x="2051050" y="3716338"/>
            <a:ext cx="158432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/>
              <a:t>Карты операции</a:t>
            </a:r>
          </a:p>
        </p:txBody>
      </p:sp>
      <p:sp>
        <p:nvSpPr>
          <p:cNvPr id="4131" name="Rectangle 55" descr="Белый мрамор"/>
          <p:cNvSpPr>
            <a:spLocks noChangeArrowheads="1"/>
          </p:cNvSpPr>
          <p:nvPr/>
        </p:nvSpPr>
        <p:spPr bwMode="auto">
          <a:xfrm>
            <a:off x="2124075" y="3716338"/>
            <a:ext cx="1439863" cy="720725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 useBgFill="1">
        <p:nvSpPr>
          <p:cNvPr id="4132" name="Text Box 58"/>
          <p:cNvSpPr txBox="1">
            <a:spLocks noChangeArrowheads="1"/>
          </p:cNvSpPr>
          <p:nvPr/>
        </p:nvSpPr>
        <p:spPr bwMode="auto">
          <a:xfrm>
            <a:off x="7164388" y="2565400"/>
            <a:ext cx="1366837" cy="762000"/>
          </a:xfrm>
          <a:prstGeom prst="rect">
            <a:avLst/>
          </a:prstGeom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72089" name="Text Box 57" descr="Белый мрамор"/>
          <p:cNvSpPr txBox="1">
            <a:spLocks noChangeArrowheads="1"/>
          </p:cNvSpPr>
          <p:nvPr/>
        </p:nvSpPr>
        <p:spPr bwMode="auto">
          <a:xfrm>
            <a:off x="5867400" y="5445125"/>
            <a:ext cx="23050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/>
              <a:t>СКЛАД</a:t>
            </a:r>
          </a:p>
        </p:txBody>
      </p:sp>
      <p:sp>
        <p:nvSpPr>
          <p:cNvPr id="172092" name="Text Box 60" descr="Белый мрамор"/>
          <p:cNvSpPr txBox="1">
            <a:spLocks noChangeArrowheads="1"/>
          </p:cNvSpPr>
          <p:nvPr/>
        </p:nvSpPr>
        <p:spPr bwMode="auto">
          <a:xfrm>
            <a:off x="179388" y="5445125"/>
            <a:ext cx="237648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/>
              <a:t>Мельница</a:t>
            </a: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9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72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9" presetClass="exit" presetSubtype="0" fill="hold" grpId="2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72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7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65" grpId="0"/>
      <p:bldP spid="172066" grpId="0"/>
      <p:bldP spid="172067" grpId="0"/>
      <p:bldP spid="172068" grpId="0"/>
      <p:bldP spid="172069" grpId="0"/>
      <p:bldP spid="172070" grpId="0"/>
      <p:bldP spid="172086" grpId="0"/>
      <p:bldP spid="172089" grpId="0"/>
      <p:bldP spid="172089" grpId="1"/>
      <p:bldP spid="172092" grpId="0"/>
      <p:bldP spid="172092" grpId="1"/>
      <p:bldP spid="17209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44" name="Picture 20" descr="032_0_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480175" y="0"/>
            <a:ext cx="2700338" cy="1944688"/>
          </a:xfrm>
          <a:noFill/>
        </p:spPr>
      </p:pic>
      <p:graphicFrame>
        <p:nvGraphicFramePr>
          <p:cNvPr id="5122" name="Object 7"/>
          <p:cNvGraphicFramePr>
            <a:graphicFrameLocks noChangeAspect="1"/>
          </p:cNvGraphicFramePr>
          <p:nvPr>
            <p:ph sz="half" idx="1"/>
          </p:nvPr>
        </p:nvGraphicFramePr>
        <p:xfrm>
          <a:off x="0" y="1708150"/>
          <a:ext cx="7092950" cy="5149850"/>
        </p:xfrm>
        <a:graphic>
          <a:graphicData uri="http://schemas.openxmlformats.org/presentationml/2006/ole">
            <p:oleObj spid="_x0000_s5122" name="Точечный рисунок" r:id="rId5" imgW="3048426" imgH="2085714" progId="PBrush">
              <p:embed/>
            </p:oleObj>
          </a:graphicData>
        </a:graphic>
      </p:graphicFrame>
      <p:sp>
        <p:nvSpPr>
          <p:cNvPr id="5125" name="Text Box 13" descr="Белый мрамор"/>
          <p:cNvSpPr txBox="1">
            <a:spLocks noChangeArrowheads="1"/>
          </p:cNvSpPr>
          <p:nvPr/>
        </p:nvSpPr>
        <p:spPr bwMode="auto">
          <a:xfrm>
            <a:off x="0" y="404813"/>
            <a:ext cx="5435600" cy="135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CC3300"/>
                </a:solidFill>
              </a:rPr>
              <a:t>Механизм зацепления</a:t>
            </a:r>
            <a:br>
              <a:rPr lang="ru-RU" sz="2800">
                <a:solidFill>
                  <a:srgbClr val="CC3300"/>
                </a:solidFill>
              </a:rPr>
            </a:br>
            <a:r>
              <a:rPr lang="ru-RU" sz="2800">
                <a:solidFill>
                  <a:srgbClr val="CC3300"/>
                </a:solidFill>
              </a:rPr>
              <a:t> в Аналитической машине</a:t>
            </a:r>
          </a:p>
          <a:p>
            <a:endParaRPr lang="ru-RU" sz="1800">
              <a:solidFill>
                <a:srgbClr val="CC3300"/>
              </a:solidFill>
            </a:endParaRPr>
          </a:p>
        </p:txBody>
      </p:sp>
      <p:sp>
        <p:nvSpPr>
          <p:cNvPr id="5126" name="Text Box 18" descr="Белый мрамор"/>
          <p:cNvSpPr txBox="1">
            <a:spLocks noChangeArrowheads="1"/>
          </p:cNvSpPr>
          <p:nvPr/>
        </p:nvSpPr>
        <p:spPr bwMode="auto">
          <a:xfrm>
            <a:off x="-180975" y="6165850"/>
            <a:ext cx="96139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/>
              <a:t>«Наиболее выдающейся частью машины…»</a:t>
            </a:r>
          </a:p>
        </p:txBody>
      </p:sp>
      <p:sp>
        <p:nvSpPr>
          <p:cNvPr id="205845" name="Text Box 21" descr="Белый мрамор"/>
          <p:cNvSpPr txBox="1">
            <a:spLocks noChangeArrowheads="1"/>
          </p:cNvSpPr>
          <p:nvPr/>
        </p:nvSpPr>
        <p:spPr bwMode="auto">
          <a:xfrm>
            <a:off x="6858016" y="2420938"/>
            <a:ext cx="2285984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/>
              <a:t>Аналитическая машина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8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5805488"/>
        </p:xfrm>
        <a:graphic>
          <a:graphicData uri="http://schemas.openxmlformats.org/presentationml/2006/ole">
            <p:oleObj spid="_x0000_s6146" name="Точечный рисунок" r:id="rId4" imgW="7457143" imgH="6276190" progId="PBrush">
              <p:embed/>
            </p:oleObj>
          </a:graphicData>
        </a:graphic>
      </p:graphicFrame>
      <p:sp>
        <p:nvSpPr>
          <p:cNvPr id="6148" name="Text Box 9"/>
          <p:cNvSpPr txBox="1">
            <a:spLocks noChangeArrowheads="1"/>
          </p:cNvSpPr>
          <p:nvPr/>
        </p:nvSpPr>
        <p:spPr bwMode="auto">
          <a:xfrm>
            <a:off x="1042988" y="5661025"/>
            <a:ext cx="73802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CC3300"/>
                </a:solidFill>
                <a:latin typeface="Times New Roman" pitchFamily="18" charset="0"/>
              </a:rPr>
              <a:t>Схема выполнения операции сложения в аналитической машине</a:t>
            </a: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5"/>
          <p:cNvGraphicFramePr>
            <a:graphicFrameLocks noChangeAspect="1"/>
          </p:cNvGraphicFramePr>
          <p:nvPr>
            <p:ph type="title"/>
          </p:nvPr>
        </p:nvGraphicFramePr>
        <p:xfrm>
          <a:off x="0" y="0"/>
          <a:ext cx="9144000" cy="6165850"/>
        </p:xfrm>
        <a:graphic>
          <a:graphicData uri="http://schemas.openxmlformats.org/presentationml/2006/ole">
            <p:oleObj spid="_x0000_s7170" name="Точечный рисунок" r:id="rId4" imgW="11580952" imgH="7201905" progId="PBrush">
              <p:embed/>
            </p:oleObj>
          </a:graphicData>
        </a:graphic>
      </p:graphicFrame>
      <p:sp>
        <p:nvSpPr>
          <p:cNvPr id="164872" name="Rectangle 8"/>
          <p:cNvSpPr>
            <a:spLocks noGrp="1" noChangeArrowheads="1"/>
          </p:cNvSpPr>
          <p:nvPr>
            <p:ph idx="1"/>
          </p:nvPr>
        </p:nvSpPr>
        <p:spPr>
          <a:xfrm>
            <a:off x="323850" y="5734050"/>
            <a:ext cx="8820150" cy="14398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2800" smtClean="0">
                <a:solidFill>
                  <a:srgbClr val="009BE8"/>
                </a:solidFill>
                <a:latin typeface="Times New Roman" pitchFamily="18" charset="0"/>
              </a:rPr>
              <a:t>  </a:t>
            </a:r>
            <a:r>
              <a:rPr lang="ru-RU" sz="2800" b="1" smtClean="0">
                <a:solidFill>
                  <a:srgbClr val="009BE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Общий план </a:t>
            </a:r>
            <a:r>
              <a:rPr lang="ru-RU" sz="2800" b="1" smtClean="0">
                <a:solidFill>
                  <a:srgbClr val="009BE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АНАЛИТФИЧЕСКОЙ МАШИНЫ</a:t>
            </a:r>
          </a:p>
          <a:p>
            <a:pPr eaLnBrk="1" hangingPunct="1">
              <a:buFontTx/>
              <a:buNone/>
              <a:defRPr/>
            </a:pPr>
            <a:r>
              <a:rPr lang="ru-RU" sz="2800" b="1" smtClean="0">
                <a:solidFill>
                  <a:srgbClr val="009BE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Рисунок Чарльза Бэббиджа 1840 г</a:t>
            </a:r>
          </a:p>
          <a:p>
            <a:pPr eaLnBrk="1" hangingPunct="1">
              <a:buFontTx/>
              <a:buNone/>
              <a:defRPr/>
            </a:pPr>
            <a:endParaRPr lang="ru-RU" sz="2800" b="1" smtClean="0">
              <a:solidFill>
                <a:srgbClr val="009BE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6" descr="Белый мрамор"/>
          <p:cNvSpPr txBox="1">
            <a:spLocks noChangeArrowheads="1"/>
          </p:cNvSpPr>
          <p:nvPr/>
        </p:nvSpPr>
        <p:spPr bwMode="auto">
          <a:xfrm>
            <a:off x="5580063" y="1916113"/>
            <a:ext cx="1944687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8194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6659563" y="115888"/>
          <a:ext cx="2246312" cy="3068637"/>
        </p:xfrm>
        <a:graphic>
          <a:graphicData uri="http://schemas.openxmlformats.org/presentationml/2006/ole">
            <p:oleObj spid="_x0000_s8194" name="Точечный рисунок" r:id="rId5" imgW="3505689" imgH="4791744" progId="PBrush">
              <p:embed/>
            </p:oleObj>
          </a:graphicData>
        </a:graphic>
      </p:graphicFrame>
      <p:pic>
        <p:nvPicPr>
          <p:cNvPr id="8197" name="Picture 11" descr="Babbidge%20machine%20copy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468313" y="3429000"/>
            <a:ext cx="3011487" cy="2328863"/>
          </a:xfrm>
        </p:spPr>
      </p:pic>
      <p:sp>
        <p:nvSpPr>
          <p:cNvPr id="355340" name="Text Box 12" descr="Белый мрамор"/>
          <p:cNvSpPr txBox="1">
            <a:spLocks noChangeArrowheads="1"/>
          </p:cNvSpPr>
          <p:nvPr/>
        </p:nvSpPr>
        <p:spPr bwMode="auto">
          <a:xfrm>
            <a:off x="468313" y="476250"/>
            <a:ext cx="4032250" cy="2225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После смерти Бэббиджа ,его сын, построил несколько миникопий разностной машины и разослал их по всему миру, дабы увековечить эту машину в память своего отца. </a:t>
            </a:r>
          </a:p>
        </p:txBody>
      </p:sp>
      <p:sp>
        <p:nvSpPr>
          <p:cNvPr id="355342" name="Text Box 14" descr="Белый мрамор"/>
          <p:cNvSpPr txBox="1">
            <a:spLocks noChangeArrowheads="1"/>
          </p:cNvSpPr>
          <p:nvPr/>
        </p:nvSpPr>
        <p:spPr bwMode="auto">
          <a:xfrm>
            <a:off x="4932363" y="3716338"/>
            <a:ext cx="3600450" cy="1616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В октябре 1995 года одна из тех копий была продана на лондонском аукционе в Сиднее за $200,000</a:t>
            </a:r>
          </a:p>
        </p:txBody>
      </p:sp>
      <p:sp>
        <p:nvSpPr>
          <p:cNvPr id="8200" name="Text Box 15" descr="Белый мрамор"/>
          <p:cNvSpPr txBox="1">
            <a:spLocks noChangeArrowheads="1"/>
          </p:cNvSpPr>
          <p:nvPr/>
        </p:nvSpPr>
        <p:spPr bwMode="auto">
          <a:xfrm>
            <a:off x="755650" y="5949950"/>
            <a:ext cx="2303463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FF3300"/>
                </a:solidFill>
              </a:rPr>
              <a:t>Миникопия Генри Бэйбиджа </a:t>
            </a:r>
          </a:p>
        </p:txBody>
      </p:sp>
      <p:sp>
        <p:nvSpPr>
          <p:cNvPr id="8201" name="Text Box 16" descr="Белый мрамор"/>
          <p:cNvSpPr txBox="1">
            <a:spLocks noChangeArrowheads="1"/>
          </p:cNvSpPr>
          <p:nvPr/>
        </p:nvSpPr>
        <p:spPr bwMode="auto">
          <a:xfrm>
            <a:off x="5003800" y="1557338"/>
            <a:ext cx="1512888" cy="1616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FF3300"/>
                </a:solidFill>
              </a:rPr>
              <a:t>Генри Бэббидж сын Чарльза Бэббиджа </a:t>
            </a:r>
          </a:p>
        </p:txBody>
      </p:sp>
      <p:sp>
        <p:nvSpPr>
          <p:cNvPr id="8202" name="Line 17"/>
          <p:cNvSpPr>
            <a:spLocks noChangeShapeType="1"/>
          </p:cNvSpPr>
          <p:nvPr/>
        </p:nvSpPr>
        <p:spPr bwMode="auto">
          <a:xfrm>
            <a:off x="0" y="3068638"/>
            <a:ext cx="6804025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203" name="Line 19"/>
          <p:cNvSpPr>
            <a:spLocks noChangeShapeType="1"/>
          </p:cNvSpPr>
          <p:nvPr/>
        </p:nvSpPr>
        <p:spPr bwMode="auto">
          <a:xfrm flipH="1">
            <a:off x="0" y="3284538"/>
            <a:ext cx="9144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55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400"/>
                                        <p:tgtEl>
                                          <p:spTgt spid="355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40" grpId="0"/>
      <p:bldP spid="3553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79CA"/>
            </a:gs>
            <a:gs pos="50000">
              <a:srgbClr val="0099FF"/>
            </a:gs>
            <a:gs pos="100000">
              <a:srgbClr val="0079C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620713"/>
            <a:ext cx="8229600" cy="45259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6000" b="1" dirty="0" smtClean="0">
                <a:solidFill>
                  <a:srgbClr val="CC3300"/>
                </a:solidFill>
              </a:rPr>
              <a:t>Когда была изобретена первая вычислительная машина?</a:t>
            </a:r>
          </a:p>
        </p:txBody>
      </p:sp>
    </p:spTree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179388" y="1860550"/>
            <a:ext cx="878522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7013">
              <a:spcBef>
                <a:spcPct val="0"/>
              </a:spcBef>
            </a:pPr>
            <a:endParaRPr lang="ru-RU" sz="2800" dirty="0">
              <a:solidFill>
                <a:srgbClr val="CC3300"/>
              </a:solidFill>
              <a:latin typeface="Times New Roman" pitchFamily="18" charset="0"/>
            </a:endParaRPr>
          </a:p>
          <a:p>
            <a:pPr indent="227013">
              <a:spcBef>
                <a:spcPct val="0"/>
              </a:spcBef>
            </a:pPr>
            <a:r>
              <a:rPr lang="ru-RU" sz="3200" dirty="0">
                <a:solidFill>
                  <a:srgbClr val="CC3300"/>
                </a:solidFill>
                <a:latin typeface="Times New Roman" pitchFamily="18" charset="0"/>
              </a:rPr>
              <a:t>Бэббидж встречается с известным английским физиком Уильямом </a:t>
            </a:r>
            <a:r>
              <a:rPr lang="ru-RU" sz="3200" dirty="0" err="1">
                <a:solidFill>
                  <a:srgbClr val="CC3300"/>
                </a:solidFill>
                <a:latin typeface="Times New Roman" pitchFamily="18" charset="0"/>
              </a:rPr>
              <a:t>Волластоном</a:t>
            </a:r>
            <a:r>
              <a:rPr lang="ru-RU" sz="3200" dirty="0">
                <a:solidFill>
                  <a:srgbClr val="CC3300"/>
                </a:solidFill>
                <a:latin typeface="Times New Roman" pitchFamily="18" charset="0"/>
              </a:rPr>
              <a:t> и излагает ему свой план построения разностной машины. </a:t>
            </a:r>
            <a:r>
              <a:rPr lang="ru-RU" sz="3200" dirty="0" err="1">
                <a:solidFill>
                  <a:srgbClr val="CC3300"/>
                </a:solidFill>
                <a:latin typeface="Times New Roman" pitchFamily="18" charset="0"/>
              </a:rPr>
              <a:t>Волластон</a:t>
            </a:r>
            <a:r>
              <a:rPr lang="ru-RU" sz="3200" dirty="0">
                <a:solidFill>
                  <a:srgbClr val="CC3300"/>
                </a:solidFill>
                <a:latin typeface="Times New Roman" pitchFamily="18" charset="0"/>
              </a:rPr>
              <a:t> одобряет проект молодого ученого и рекомендует ему начать разработку.</a:t>
            </a: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3492500" y="188913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 sz="1800" b="0">
              <a:latin typeface="Tahoma" pitchFamily="34" charset="0"/>
            </a:endParaRPr>
          </a:p>
        </p:txBody>
      </p:sp>
      <p:graphicFrame>
        <p:nvGraphicFramePr>
          <p:cNvPr id="37894" name="Object 6"/>
          <p:cNvGraphicFramePr>
            <a:graphicFrameLocks noChangeAspect="1"/>
          </p:cNvGraphicFramePr>
          <p:nvPr/>
        </p:nvGraphicFramePr>
        <p:xfrm>
          <a:off x="6877050" y="0"/>
          <a:ext cx="1511300" cy="1989138"/>
        </p:xfrm>
        <a:graphic>
          <a:graphicData uri="http://schemas.openxmlformats.org/presentationml/2006/ole">
            <p:oleObj spid="_x0000_s9218" name="Точечный рисунок" r:id="rId3" imgW="3533333" imgH="4780952" progId="PBrush">
              <p:embed/>
            </p:oleObj>
          </a:graphicData>
        </a:graphic>
      </p:graphicFrame>
      <p:sp>
        <p:nvSpPr>
          <p:cNvPr id="37895" name="Text Box 7" descr="Белый мрамор"/>
          <p:cNvSpPr txBox="1">
            <a:spLocks noChangeArrowheads="1"/>
          </p:cNvSpPr>
          <p:nvPr/>
        </p:nvSpPr>
        <p:spPr bwMode="auto">
          <a:xfrm>
            <a:off x="1571604" y="1500174"/>
            <a:ext cx="3024188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  <a:flatTx/>
          </a:bodyPr>
          <a:lstStyle/>
          <a:p>
            <a:pPr>
              <a:spcBef>
                <a:spcPct val="0"/>
              </a:spcBef>
              <a:defRPr/>
            </a:pPr>
            <a:r>
              <a:rPr lang="ru-RU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ru-RU" sz="3600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1819  год.</a:t>
            </a:r>
          </a:p>
          <a:p>
            <a:pPr>
              <a:defRPr/>
            </a:pPr>
            <a:endParaRPr lang="ru-RU" sz="3600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285728"/>
            <a:ext cx="58579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ХРОНИКА «ГЛАВНОГО ДЕЛА ЖИЗНИ» БЭББИДЖА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484313"/>
            <a:ext cx="8075612" cy="48974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1800" smtClean="0">
                <a:solidFill>
                  <a:schemeClr val="hlink"/>
                </a:solidFill>
                <a:latin typeface="Times New Roman" pitchFamily="18" charset="0"/>
              </a:rPr>
              <a:t>                 </a:t>
            </a:r>
            <a:r>
              <a:rPr lang="ru-RU" b="1" smtClean="0">
                <a:solidFill>
                  <a:srgbClr val="CC3300"/>
                </a:solidFill>
                <a:latin typeface="Times New Roman" pitchFamily="18" charset="0"/>
              </a:rPr>
              <a:t>1820  год — 1822 год</a:t>
            </a:r>
          </a:p>
          <a:p>
            <a:pPr eaLnBrk="1" hangingPunct="1">
              <a:buFontTx/>
              <a:buNone/>
            </a:pPr>
            <a:r>
              <a:rPr lang="ru-RU" sz="2000" b="1" smtClean="0">
                <a:solidFill>
                  <a:srgbClr val="CC3300"/>
                </a:solidFill>
                <a:latin typeface="Times New Roman" pitchFamily="18" charset="0"/>
              </a:rPr>
              <a:t>     </a:t>
            </a:r>
            <a:r>
              <a:rPr lang="ru-RU" b="1" smtClean="0">
                <a:solidFill>
                  <a:srgbClr val="CC3300"/>
                </a:solidFill>
                <a:latin typeface="Times New Roman" pitchFamily="18" charset="0"/>
              </a:rPr>
              <a:t>Ч. Бэббидж самостоятельно конструирует и изготовляет действующую модель разностной машины, которая может табулировать с точностью до восьмого знака функции с постоянными вторыми разностями. Она содержит 96 зубчатых колес, расположенных на 24 осях.</a:t>
            </a:r>
          </a:p>
          <a:p>
            <a:pPr eaLnBrk="1" hangingPunct="1"/>
            <a:endParaRPr lang="ru-RU" b="1" smtClean="0">
              <a:solidFill>
                <a:srgbClr val="CC3300"/>
              </a:solidFill>
              <a:latin typeface="Times New Roman" pitchFamily="18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635375" y="765175"/>
            <a:ext cx="4897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 sz="1800" b="0">
              <a:latin typeface="Tahoma" pitchFamily="34" charset="0"/>
            </a:endParaRPr>
          </a:p>
        </p:txBody>
      </p:sp>
      <p:graphicFrame>
        <p:nvGraphicFramePr>
          <p:cNvPr id="39945" name="Object 9"/>
          <p:cNvGraphicFramePr>
            <a:graphicFrameLocks noChangeAspect="1"/>
          </p:cNvGraphicFramePr>
          <p:nvPr>
            <p:ph type="title"/>
          </p:nvPr>
        </p:nvGraphicFramePr>
        <p:xfrm>
          <a:off x="6022975" y="0"/>
          <a:ext cx="2887663" cy="2924175"/>
        </p:xfrm>
        <a:graphic>
          <a:graphicData uri="http://schemas.openxmlformats.org/presentationml/2006/ole">
            <p:oleObj spid="_x0000_s10242" name="Точечный рисунок" r:id="rId3" imgW="6647619" imgH="7209524" progId="PBrush">
              <p:embed/>
            </p:oleObj>
          </a:graphicData>
        </a:graphic>
      </p:graphicFrame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>
          <a:xfrm>
            <a:off x="900113" y="1412875"/>
            <a:ext cx="7632700" cy="467995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CC3300"/>
                </a:solidFill>
                <a:latin typeface="Times New Roman" pitchFamily="18" charset="0"/>
              </a:rPr>
              <a:t>1822 год, 14 июня.</a:t>
            </a:r>
            <a:br>
              <a:rPr lang="ru-RU" sz="4000" b="1" dirty="0" smtClean="0">
                <a:solidFill>
                  <a:srgbClr val="CC3300"/>
                </a:solidFill>
                <a:latin typeface="Times New Roman" pitchFamily="18" charset="0"/>
              </a:rPr>
            </a:br>
            <a:r>
              <a:rPr lang="ru-RU" sz="4000" b="1" dirty="0" smtClean="0">
                <a:solidFill>
                  <a:srgbClr val="CC3300"/>
                </a:solidFill>
                <a:latin typeface="Times New Roman" pitchFamily="18" charset="0"/>
              </a:rPr>
              <a:t/>
            </a:r>
            <a:br>
              <a:rPr lang="ru-RU" sz="4000" b="1" dirty="0" smtClean="0">
                <a:solidFill>
                  <a:srgbClr val="CC3300"/>
                </a:solidFill>
                <a:latin typeface="Times New Roman" pitchFamily="18" charset="0"/>
              </a:rPr>
            </a:br>
            <a:r>
              <a:rPr lang="ru-RU" sz="4000" b="1" dirty="0" smtClean="0">
                <a:solidFill>
                  <a:srgbClr val="CC3300"/>
                </a:solidFill>
                <a:latin typeface="Times New Roman" pitchFamily="18" charset="0"/>
              </a:rPr>
              <a:t>Ч. Бэббидж читает членам Астрономического общества доклад о возможности вычисления, таблиц с помощью машин. Доклад встречается с энтузиазмом.</a:t>
            </a:r>
            <a:br>
              <a:rPr lang="ru-RU" sz="4000" b="1" dirty="0" smtClean="0">
                <a:solidFill>
                  <a:srgbClr val="CC3300"/>
                </a:solidFill>
                <a:latin typeface="Times New Roman" pitchFamily="18" charset="0"/>
              </a:rPr>
            </a:br>
            <a:r>
              <a:rPr lang="ru-RU" sz="4000" b="1" dirty="0" smtClean="0">
                <a:solidFill>
                  <a:srgbClr val="CC3300"/>
                </a:solidFill>
                <a:latin typeface="Times New Roman" pitchFamily="18" charset="0"/>
              </a:rPr>
              <a:t/>
            </a:r>
            <a:br>
              <a:rPr lang="ru-RU" sz="4000" b="1" dirty="0" smtClean="0">
                <a:solidFill>
                  <a:srgbClr val="CC3300"/>
                </a:solidFill>
                <a:latin typeface="Times New Roman" pitchFamily="18" charset="0"/>
              </a:rPr>
            </a:br>
            <a:endParaRPr lang="ru-RU" sz="4000" b="1" dirty="0" smtClean="0">
              <a:solidFill>
                <a:srgbClr val="CC33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8"/>
          <p:cNvSpPr>
            <a:spLocks noGrp="1" noChangeArrowheads="1"/>
          </p:cNvSpPr>
          <p:nvPr>
            <p:ph type="title"/>
          </p:nvPr>
        </p:nvSpPr>
        <p:spPr>
          <a:xfrm>
            <a:off x="395288" y="3357563"/>
            <a:ext cx="8229600" cy="1139825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hlink"/>
                </a:solidFill>
                <a:effectLst/>
                <a:latin typeface="Times New Roman" pitchFamily="18" charset="0"/>
              </a:rPr>
              <a:t/>
            </a:r>
            <a:br>
              <a:rPr lang="ru-RU" sz="3200" b="1" smtClean="0">
                <a:solidFill>
                  <a:schemeClr val="hlink"/>
                </a:solidFill>
                <a:effectLst/>
                <a:latin typeface="Times New Roman" pitchFamily="18" charset="0"/>
              </a:rPr>
            </a:br>
            <a:r>
              <a:rPr lang="ru-RU" sz="3200" b="1" smtClean="0">
                <a:solidFill>
                  <a:schemeClr val="hlink"/>
                </a:solidFill>
                <a:effectLst/>
                <a:latin typeface="Times New Roman" pitchFamily="18" charset="0"/>
              </a:rPr>
              <a:t/>
            </a:r>
            <a:br>
              <a:rPr lang="ru-RU" sz="3200" b="1" smtClean="0">
                <a:solidFill>
                  <a:schemeClr val="hlink"/>
                </a:solidFill>
                <a:effectLst/>
                <a:latin typeface="Times New Roman" pitchFamily="18" charset="0"/>
              </a:rPr>
            </a:br>
            <a:r>
              <a:rPr lang="ru-RU" sz="3000" b="1" smtClean="0">
                <a:solidFill>
                  <a:schemeClr val="hlink"/>
                </a:solidFill>
                <a:effectLst/>
                <a:latin typeface="Times New Roman" pitchFamily="18" charset="0"/>
              </a:rPr>
              <a:t/>
            </a:r>
            <a:br>
              <a:rPr lang="ru-RU" sz="3000" b="1" smtClean="0">
                <a:solidFill>
                  <a:schemeClr val="hlink"/>
                </a:solidFill>
                <a:effectLst/>
                <a:latin typeface="Times New Roman" pitchFamily="18" charset="0"/>
              </a:rPr>
            </a:br>
            <a:endParaRPr lang="ru-RU" sz="3000" b="1" smtClean="0">
              <a:solidFill>
                <a:schemeClr val="hlink"/>
              </a:solidFill>
              <a:effectLst/>
              <a:latin typeface="Times New Roman" pitchFamily="18" charset="0"/>
            </a:endParaRPr>
          </a:p>
        </p:txBody>
      </p:sp>
      <p:sp>
        <p:nvSpPr>
          <p:cNvPr id="36867" name="Text Box 9"/>
          <p:cNvSpPr txBox="1">
            <a:spLocks noChangeArrowheads="1"/>
          </p:cNvSpPr>
          <p:nvPr/>
        </p:nvSpPr>
        <p:spPr bwMode="auto">
          <a:xfrm>
            <a:off x="5867400" y="260350"/>
            <a:ext cx="2665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 sz="1800" b="0"/>
          </a:p>
        </p:txBody>
      </p:sp>
      <p:pic>
        <p:nvPicPr>
          <p:cNvPr id="38922" name="Picture 10" descr="032_0_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715250" y="198438"/>
            <a:ext cx="1428750" cy="1790700"/>
          </a:xfrm>
          <a:noFill/>
        </p:spPr>
      </p:pic>
      <p:sp>
        <p:nvSpPr>
          <p:cNvPr id="36869" name="Text Box 12" descr="Белый мрамор"/>
          <p:cNvSpPr txBox="1">
            <a:spLocks noChangeArrowheads="1"/>
          </p:cNvSpPr>
          <p:nvPr/>
        </p:nvSpPr>
        <p:spPr bwMode="auto">
          <a:xfrm>
            <a:off x="2484438" y="2565400"/>
            <a:ext cx="20161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 sz="1800" b="0"/>
          </a:p>
        </p:txBody>
      </p:sp>
      <p:sp>
        <p:nvSpPr>
          <p:cNvPr id="38925" name="Text Box 13" descr="Белый мрамор"/>
          <p:cNvSpPr txBox="1">
            <a:spLocks noChangeArrowheads="1"/>
          </p:cNvSpPr>
          <p:nvPr/>
        </p:nvSpPr>
        <p:spPr bwMode="auto">
          <a:xfrm>
            <a:off x="684213" y="1341438"/>
            <a:ext cx="7127875" cy="5230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 algn="l">
              <a:defRPr/>
            </a:pPr>
            <a:r>
              <a:rPr lang="ru-RU" sz="2800">
                <a:solidFill>
                  <a:srgbClr val="CC3300"/>
                </a:solidFill>
              </a:rPr>
              <a:t>Бэббидж награждается золотой медалью Астрономического общества за работы по созданию вычислительной машины.</a:t>
            </a:r>
            <a:br>
              <a:rPr lang="ru-RU" sz="2800">
                <a:solidFill>
                  <a:srgbClr val="CC3300"/>
                </a:solidFill>
              </a:rPr>
            </a:br>
            <a:r>
              <a:rPr lang="ru-RU" sz="2800">
                <a:solidFill>
                  <a:srgbClr val="CC3300"/>
                </a:solidFill>
              </a:rPr>
              <a:t/>
            </a:r>
            <a:br>
              <a:rPr lang="ru-RU" sz="2800">
                <a:solidFill>
                  <a:srgbClr val="CC3300"/>
                </a:solidFill>
              </a:rPr>
            </a:br>
            <a:r>
              <a:rPr lang="ru-RU" sz="290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1823 год, июль — 1827 год, октябрь.</a:t>
            </a:r>
            <a:br>
              <a:rPr lang="ru-RU" sz="290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>
                <a:solidFill>
                  <a:srgbClr val="CC3300"/>
                </a:solidFill>
              </a:rPr>
              <a:t/>
            </a:r>
            <a:br>
              <a:rPr lang="ru-RU" sz="2800">
                <a:solidFill>
                  <a:srgbClr val="CC3300"/>
                </a:solidFill>
              </a:rPr>
            </a:br>
            <a:r>
              <a:rPr lang="ru-RU" sz="2800">
                <a:solidFill>
                  <a:srgbClr val="CC3300"/>
                </a:solidFill>
              </a:rPr>
              <a:t> Начинается работа  над разностной  машиной.  Бэббидж привлек к работе выдающегося английского механика и строителя Джозефа Клемента. 1826 год.</a:t>
            </a:r>
          </a:p>
        </p:txBody>
      </p:sp>
      <p:sp>
        <p:nvSpPr>
          <p:cNvPr id="38926" name="Text Box 14" descr="Белый мрамор"/>
          <p:cNvSpPr txBox="1">
            <a:spLocks noChangeArrowheads="1"/>
          </p:cNvSpPr>
          <p:nvPr/>
        </p:nvSpPr>
        <p:spPr bwMode="auto">
          <a:xfrm>
            <a:off x="1476375" y="692150"/>
            <a:ext cx="5903913" cy="53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 algn="l">
              <a:defRPr/>
            </a:pPr>
            <a:r>
              <a:rPr lang="ru-RU" sz="290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1823 год, 13 июня.</a:t>
            </a: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8913"/>
            <a:ext cx="8686800" cy="64801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ru-RU" sz="1600" smtClean="0">
              <a:solidFill>
                <a:srgbClr val="CC33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sz="1600" smtClean="0">
                <a:solidFill>
                  <a:srgbClr val="CC3300"/>
                </a:solidFill>
                <a:latin typeface="Times New Roman" pitchFamily="18" charset="0"/>
              </a:rPr>
              <a:t>    </a:t>
            </a:r>
            <a:r>
              <a:rPr lang="en-US" sz="1600" smtClean="0">
                <a:solidFill>
                  <a:srgbClr val="CC3300"/>
                </a:solidFill>
                <a:latin typeface="Times New Roman" pitchFamily="18" charset="0"/>
              </a:rPr>
              <a:t>  </a:t>
            </a:r>
            <a:r>
              <a:rPr lang="ru-RU" sz="36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1827  год, октябрь — 1828 год, декабрь.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sz="2900" b="1" smtClean="0">
                <a:solidFill>
                  <a:srgbClr val="CC3300"/>
                </a:solidFill>
                <a:latin typeface="Times New Roman" pitchFamily="18" charset="0"/>
              </a:rPr>
              <a:t>   </a:t>
            </a:r>
            <a:r>
              <a:rPr lang="en-US" sz="2900" b="1" smtClean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ru-RU" sz="2900" b="1" smtClean="0">
                <a:solidFill>
                  <a:srgbClr val="CC3300"/>
                </a:solidFill>
                <a:latin typeface="Times New Roman" pitchFamily="18" charset="0"/>
              </a:rPr>
              <a:t> </a:t>
            </a:r>
            <a:endParaRPr lang="en-US" sz="2900" b="1" smtClean="0">
              <a:solidFill>
                <a:srgbClr val="CC33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b="1" smtClean="0">
                <a:solidFill>
                  <a:srgbClr val="CC3300"/>
                </a:solidFill>
                <a:latin typeface="Times New Roman" pitchFamily="18" charset="0"/>
              </a:rPr>
              <a:t>    </a:t>
            </a:r>
            <a:r>
              <a:rPr lang="ru-RU" b="1" smtClean="0">
                <a:solidFill>
                  <a:srgbClr val="CC3300"/>
                </a:solidFill>
                <a:latin typeface="Times New Roman" pitchFamily="18" charset="0"/>
              </a:rPr>
              <a:t>Бэббидж путешествует по Европе (Италия, Франция, Германия), не упуская любой возможности посетить машиностроительные и другие заводы, чтобы пополнить свои знания в области механической обработки металлов. Во время путешествия он поддерживает письменную связь со своими инженерами, давая указания и советы; ему присылают на проверку чертежи новых деталей и узлов машины.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ru-RU" b="1" smtClean="0">
              <a:solidFill>
                <a:srgbClr val="CC33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260350"/>
            <a:ext cx="8229600" cy="25368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sz="3600" smtClean="0">
                <a:solidFill>
                  <a:schemeClr val="hlink"/>
                </a:solidFill>
                <a:latin typeface="Arial" charset="0"/>
              </a:rPr>
              <a:t>                    </a:t>
            </a:r>
            <a:r>
              <a:rPr lang="ru-RU" sz="29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1827 год, октябрь.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900" b="1" smtClean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sz="2800" smtClean="0">
                <a:solidFill>
                  <a:srgbClr val="CC3300"/>
                </a:solidFill>
                <a:latin typeface="Times New Roman" pitchFamily="18" charset="0"/>
              </a:rPr>
              <a:t>  </a:t>
            </a:r>
            <a:r>
              <a:rPr lang="ru-RU" sz="2800" b="1" smtClean="0">
                <a:solidFill>
                  <a:srgbClr val="CC3300"/>
                </a:solidFill>
                <a:latin typeface="Times New Roman" pitchFamily="18" charset="0"/>
              </a:rPr>
              <a:t>Расходы на конструирование и изготовление машин составили к этому времени уже 3575 фунтов стерлингов.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800" b="1" smtClean="0">
              <a:solidFill>
                <a:srgbClr val="CC3300"/>
              </a:solidFill>
              <a:latin typeface="Times New Roman" pitchFamily="18" charset="0"/>
            </a:endParaRPr>
          </a:p>
        </p:txBody>
      </p:sp>
      <p:sp>
        <p:nvSpPr>
          <p:cNvPr id="158724" name="Text Box 4" descr="Белый мрамор"/>
          <p:cNvSpPr txBox="1">
            <a:spLocks noChangeArrowheads="1"/>
          </p:cNvSpPr>
          <p:nvPr/>
        </p:nvSpPr>
        <p:spPr bwMode="auto">
          <a:xfrm>
            <a:off x="1258888" y="2636838"/>
            <a:ext cx="6265862" cy="1601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defRPr/>
            </a:pPr>
            <a:r>
              <a:rPr lang="ru-RU" sz="290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1833 г</a:t>
            </a:r>
          </a:p>
          <a:p>
            <a:pPr>
              <a:defRPr/>
            </a:pPr>
            <a:r>
              <a:rPr lang="ru-RU" sz="2800">
                <a:solidFill>
                  <a:srgbClr val="CC3300"/>
                </a:solidFill>
                <a:latin typeface="Times New Roman" pitchFamily="18" charset="0"/>
              </a:rPr>
              <a:t>Построена часть Разностной машины</a:t>
            </a:r>
          </a:p>
        </p:txBody>
      </p:sp>
      <p:sp>
        <p:nvSpPr>
          <p:cNvPr id="158725" name="Text Box 5" descr="Белый мрамор"/>
          <p:cNvSpPr txBox="1">
            <a:spLocks noChangeArrowheads="1"/>
          </p:cNvSpPr>
          <p:nvPr/>
        </p:nvSpPr>
        <p:spPr bwMode="auto">
          <a:xfrm>
            <a:off x="2124075" y="4437063"/>
            <a:ext cx="4824413" cy="3082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defRPr/>
            </a:pPr>
            <a:r>
              <a:rPr lang="en-US" sz="280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1862 </a:t>
            </a:r>
            <a:r>
              <a:rPr lang="ru-RU" sz="280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</a:t>
            </a:r>
            <a:endParaRPr lang="en-US" sz="280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ru-RU" sz="2800">
                <a:solidFill>
                  <a:srgbClr val="CC3300"/>
                </a:solidFill>
                <a:latin typeface="Times New Roman" pitchFamily="18" charset="0"/>
              </a:rPr>
              <a:t>Демонстрация модели Разностной машины в на международной выставке в Лондоне</a:t>
            </a:r>
          </a:p>
          <a:p>
            <a:pPr algn="l">
              <a:defRPr/>
            </a:pPr>
            <a:endParaRPr lang="ru-RU" sz="2800">
              <a:latin typeface="Times New Roman" pitchFamily="18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5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571472" y="2571744"/>
            <a:ext cx="8280400" cy="3671887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dirty="0" smtClean="0"/>
              <a:t>   </a:t>
            </a:r>
            <a:r>
              <a:rPr lang="ru-RU" sz="36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Эта хроника не может быть     закончена, так как всё дальнейшее развитие вычислительной техники и автоматизации вычислений можно рассматривать как продолжение работ Бэббиджа</a:t>
            </a:r>
          </a:p>
        </p:txBody>
      </p:sp>
      <p:sp>
        <p:nvSpPr>
          <p:cNvPr id="39940" name="Text Box 8" descr="Белый мрамор"/>
          <p:cNvSpPr txBox="1">
            <a:spLocks noChangeArrowheads="1"/>
          </p:cNvSpPr>
          <p:nvPr/>
        </p:nvSpPr>
        <p:spPr bwMode="auto">
          <a:xfrm>
            <a:off x="6588125" y="765175"/>
            <a:ext cx="1223963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58411" name="Object 11"/>
          <p:cNvGraphicFramePr>
            <a:graphicFrameLocks noChangeAspect="1"/>
          </p:cNvGraphicFramePr>
          <p:nvPr/>
        </p:nvGraphicFramePr>
        <p:xfrm>
          <a:off x="285720" y="214290"/>
          <a:ext cx="2120900" cy="2520950"/>
        </p:xfrm>
        <a:graphic>
          <a:graphicData uri="http://schemas.openxmlformats.org/presentationml/2006/ole">
            <p:oleObj spid="_x0000_s39942" name="Точечный рисунок" r:id="rId4" imgW="5609524" imgH="7144747" progId="PBrush">
              <p:embed/>
            </p:oleObj>
          </a:graphicData>
        </a:graphic>
      </p:graphicFrame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8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229600" cy="4456112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CC3300"/>
                </a:solidFill>
              </a:rPr>
              <a:t>В честь Чарльза Бэббиджа называют образовательные учреждения.</a:t>
            </a:r>
          </a:p>
          <a:p>
            <a:pPr eaLnBrk="1" hangingPunct="1"/>
            <a:r>
              <a:rPr lang="ru-RU" b="1" smtClean="0">
                <a:solidFill>
                  <a:srgbClr val="CC3300"/>
                </a:solidFill>
              </a:rPr>
              <a:t> Существует грант Чарльза Бэббиджа который присваивается за разработки в области программного обеспечения. 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ru-RU" dirty="0" err="1" smtClean="0">
                <a:solidFill>
                  <a:schemeClr val="hlink"/>
                </a:solidFill>
                <a:hlinkClick r:id="rId2"/>
              </a:rPr>
              <a:t>Р.С.Гутер</a:t>
            </a:r>
            <a:r>
              <a:rPr lang="ru-RU" dirty="0" smtClean="0">
                <a:solidFill>
                  <a:schemeClr val="hlink"/>
                </a:solidFill>
                <a:hlinkClick r:id="rId2"/>
              </a:rPr>
              <a:t> и </a:t>
            </a:r>
            <a:r>
              <a:rPr lang="ru-RU" dirty="0" err="1" smtClean="0">
                <a:solidFill>
                  <a:schemeClr val="hlink"/>
                </a:solidFill>
                <a:hlinkClick r:id="rId2"/>
              </a:rPr>
              <a:t>Ю.Л.Полунова</a:t>
            </a:r>
            <a:r>
              <a:rPr lang="ru-RU" dirty="0" smtClean="0">
                <a:solidFill>
                  <a:schemeClr val="hlink"/>
                </a:solidFill>
                <a:hlinkClick r:id="rId2"/>
              </a:rPr>
              <a:t>"От абака до компьютера" Издательство "Знание", Москва, 1981г</a:t>
            </a:r>
            <a:r>
              <a:rPr lang="ru-RU" dirty="0" smtClean="0"/>
              <a:t>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ru-RU" dirty="0" err="1" smtClean="0">
                <a:solidFill>
                  <a:schemeClr val="hlink"/>
                </a:solidFill>
              </a:rPr>
              <a:t>Апокин</a:t>
            </a:r>
            <a:r>
              <a:rPr lang="ru-RU" dirty="0" smtClean="0">
                <a:solidFill>
                  <a:schemeClr val="hlink"/>
                </a:solidFill>
              </a:rPr>
              <a:t> И. А., </a:t>
            </a:r>
            <a:r>
              <a:rPr lang="ru-RU" dirty="0" err="1" smtClean="0">
                <a:solidFill>
                  <a:schemeClr val="hlink"/>
                </a:solidFill>
              </a:rPr>
              <a:t>Майстров</a:t>
            </a:r>
            <a:r>
              <a:rPr lang="ru-RU" dirty="0" smtClean="0">
                <a:solidFill>
                  <a:schemeClr val="hlink"/>
                </a:solidFill>
              </a:rPr>
              <a:t> Л. Е. Чарльз Бэббидж. М.: Наука, 1981.</a:t>
            </a:r>
            <a:endParaRPr lang="ru-RU" smtClean="0">
              <a:solidFill>
                <a:schemeClr val="hlink"/>
              </a:solidFill>
            </a:endParaRPr>
          </a:p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4776"/>
            </a:gs>
            <a:gs pos="50000">
              <a:srgbClr val="0099FF"/>
            </a:gs>
            <a:gs pos="100000">
              <a:srgbClr val="00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341438"/>
            <a:ext cx="8569325" cy="4249737"/>
          </a:xfrm>
        </p:spPr>
        <p:txBody>
          <a:bodyPr/>
          <a:lstStyle/>
          <a:p>
            <a:pPr eaLnBrk="1" hangingPunct="1">
              <a:defRPr/>
            </a:pPr>
            <a:r>
              <a:rPr lang="ru-RU" sz="6000" dirty="0" smtClean="0">
                <a:solidFill>
                  <a:srgbClr val="CC3300"/>
                </a:solidFill>
                <a:effectLst/>
              </a:rPr>
              <a:t>Кто изобрёл первую вычислительную машину?</a:t>
            </a:r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3A5892"/>
            </a:gs>
            <a:gs pos="50000">
              <a:srgbClr val="6699FF"/>
            </a:gs>
            <a:gs pos="100000">
              <a:srgbClr val="3A589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229600" cy="45259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6000" b="1" dirty="0" smtClean="0">
                <a:solidFill>
                  <a:srgbClr val="CC3300"/>
                </a:solidFill>
              </a:rPr>
              <a:t>Как называлась первая вычислительная машина?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/>
          <p:cNvSpPr>
            <a:spLocks noGrp="1" noChangeArrowheads="1"/>
          </p:cNvSpPr>
          <p:nvPr>
            <p:ph sz="half" idx="1"/>
          </p:nvPr>
        </p:nvSpPr>
        <p:spPr>
          <a:xfrm>
            <a:off x="0" y="285728"/>
            <a:ext cx="8218488" cy="847739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</a:rPr>
              <a:t>ЧАРЛЬЗ  БЭББИДЖ </a:t>
            </a:r>
          </a:p>
        </p:txBody>
      </p:sp>
      <p:sp>
        <p:nvSpPr>
          <p:cNvPr id="25603" name="Text Box 10"/>
          <p:cNvSpPr txBox="1">
            <a:spLocks noChangeArrowheads="1"/>
          </p:cNvSpPr>
          <p:nvPr/>
        </p:nvSpPr>
        <p:spPr bwMode="auto">
          <a:xfrm>
            <a:off x="1071538" y="4500570"/>
            <a:ext cx="378621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sz="1800" dirty="0" smtClean="0">
                <a:latin typeface="Tahoma" pitchFamily="34" charset="0"/>
              </a:rPr>
              <a:t>26 </a:t>
            </a:r>
            <a:r>
              <a:rPr lang="ru-RU" sz="1800" dirty="0">
                <a:latin typeface="Tahoma" pitchFamily="34" charset="0"/>
              </a:rPr>
              <a:t>декабря 1791 г. </a:t>
            </a:r>
            <a:endParaRPr lang="ru-RU" sz="1800" dirty="0" smtClean="0">
              <a:latin typeface="Tahoma" pitchFamily="34" charset="0"/>
            </a:endParaRPr>
          </a:p>
          <a:p>
            <a:pPr algn="l"/>
            <a:r>
              <a:rPr lang="ru-RU" sz="1800" dirty="0" smtClean="0">
                <a:latin typeface="Tahoma" pitchFamily="34" charset="0"/>
              </a:rPr>
              <a:t> </a:t>
            </a:r>
            <a:r>
              <a:rPr lang="ru-RU" sz="1800" dirty="0">
                <a:latin typeface="Tahoma" pitchFamily="34" charset="0"/>
              </a:rPr>
              <a:t>-  18 октября 1871 г</a:t>
            </a:r>
            <a:r>
              <a:rPr lang="ru-RU" sz="1800" b="0" dirty="0">
                <a:latin typeface="Tahoma" pitchFamily="34" charset="0"/>
              </a:rPr>
              <a:t>.</a:t>
            </a:r>
          </a:p>
        </p:txBody>
      </p:sp>
      <p:sp>
        <p:nvSpPr>
          <p:cNvPr id="25604" name="Text Box 11"/>
          <p:cNvSpPr txBox="1">
            <a:spLocks noChangeArrowheads="1"/>
          </p:cNvSpPr>
          <p:nvPr/>
        </p:nvSpPr>
        <p:spPr bwMode="auto">
          <a:xfrm>
            <a:off x="1187450" y="3068638"/>
            <a:ext cx="360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 sz="1800" b="0">
              <a:latin typeface="Tahoma" pitchFamily="34" charset="0"/>
            </a:endParaRPr>
          </a:p>
        </p:txBody>
      </p:sp>
      <p:sp>
        <p:nvSpPr>
          <p:cNvPr id="25605" name="Text Box 13" descr="Белый мрамор"/>
          <p:cNvSpPr txBox="1">
            <a:spLocks noChangeArrowheads="1"/>
          </p:cNvSpPr>
          <p:nvPr/>
        </p:nvSpPr>
        <p:spPr bwMode="auto">
          <a:xfrm>
            <a:off x="7164388" y="3429000"/>
            <a:ext cx="720725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159758" name="Picture 14" descr="clip_image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1714480" y="1643050"/>
            <a:ext cx="2663825" cy="2663825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5214942" y="1214423"/>
            <a:ext cx="321471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1812 </a:t>
            </a:r>
            <a:r>
              <a:rPr lang="ru-RU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г</a:t>
            </a:r>
            <a:r>
              <a:rPr lang="ru-RU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ru-RU" sz="2400" dirty="0"/>
              <a:t>с</a:t>
            </a:r>
            <a:r>
              <a:rPr lang="ru-RU" sz="2400" dirty="0" smtClean="0"/>
              <a:t>оздание  Аналитического общества</a:t>
            </a:r>
            <a:endParaRPr lang="ru-RU" sz="2400" dirty="0"/>
          </a:p>
          <a:p>
            <a:pPr algn="l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1814 г- </a:t>
            </a:r>
            <a:r>
              <a:rPr lang="ru-RU" sz="2400" dirty="0" smtClean="0"/>
              <a:t>степень Бакалавра</a:t>
            </a:r>
          </a:p>
          <a:p>
            <a:pPr algn="l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1817г </a:t>
            </a:r>
            <a:r>
              <a:rPr lang="ru-RU" sz="2400" dirty="0" smtClean="0"/>
              <a:t>– степень магистра</a:t>
            </a:r>
          </a:p>
          <a:p>
            <a:pPr algn="l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1816г</a:t>
            </a:r>
            <a:r>
              <a:rPr lang="ru-RU" sz="2400" dirty="0" smtClean="0"/>
              <a:t>.  стал членом Королевского общества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9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9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508" name="Rectangle 84"/>
          <p:cNvSpPr>
            <a:spLocks noGrp="1" noChangeArrowheads="1"/>
          </p:cNvSpPr>
          <p:nvPr>
            <p:ph type="title"/>
          </p:nvPr>
        </p:nvSpPr>
        <p:spPr>
          <a:xfrm>
            <a:off x="-252413" y="103188"/>
            <a:ext cx="9648826" cy="1314450"/>
          </a:xfrm>
        </p:spPr>
        <p:txBody>
          <a:bodyPr/>
          <a:lstStyle/>
          <a:p>
            <a:pPr eaLnBrk="1" hangingPunct="1">
              <a:defRPr/>
            </a:pPr>
            <a:r>
              <a:rPr lang="ru-RU" sz="1800" smtClean="0"/>
              <a:t> </a:t>
            </a:r>
            <a:r>
              <a:rPr lang="ru-RU" sz="2800" smtClean="0"/>
              <a:t>Пример таблицы разностей для табулирования функции </a:t>
            </a:r>
            <a:r>
              <a:rPr lang="en-US" sz="2800" smtClean="0"/>
              <a:t>N=n</a:t>
            </a:r>
            <a:r>
              <a:rPr lang="en-US" sz="2800" baseline="30000" smtClean="0"/>
              <a:t>4</a:t>
            </a:r>
            <a:r>
              <a:rPr lang="ru-RU" sz="1800" smtClean="0"/>
              <a:t> </a:t>
            </a:r>
          </a:p>
        </p:txBody>
      </p:sp>
      <p:graphicFrame>
        <p:nvGraphicFramePr>
          <p:cNvPr id="359510" name="Group 8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181600"/>
        </p:xfrm>
        <a:graphic>
          <a:graphicData uri="http://schemas.openxmlformats.org/drawingml/2006/table">
            <a:tbl>
              <a:tblPr/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……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1296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……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2401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1695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…..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4096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……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……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……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Изображение:BabbageDifferenceEngine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0874375" cy="6858000"/>
          </a:xfrm>
        </p:spPr>
      </p:pic>
      <p:sp>
        <p:nvSpPr>
          <p:cNvPr id="389123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6858000"/>
            <a:ext cx="8243888" cy="1243013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rgbClr val="FF0000"/>
                </a:solidFill>
              </a:rPr>
              <a:t>ОСИ СО СЧЁТНЫМИ КОЛЁСАМИ РЕГИСТРОВ</a:t>
            </a:r>
          </a:p>
        </p:txBody>
      </p:sp>
      <p:sp>
        <p:nvSpPr>
          <p:cNvPr id="389124" name="Text Box 4" descr="Белый мрамор"/>
          <p:cNvSpPr txBox="1">
            <a:spLocks noChangeArrowheads="1"/>
          </p:cNvSpPr>
          <p:nvPr/>
        </p:nvSpPr>
        <p:spPr bwMode="auto">
          <a:xfrm>
            <a:off x="323850" y="836613"/>
            <a:ext cx="8280400" cy="2101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</a:rPr>
              <a:t>ОСИ С ЗУБЧАТЫМИ КОЛЁСАМИ ДЛЯ СУММИРОВАНИЯ</a:t>
            </a:r>
          </a:p>
        </p:txBody>
      </p:sp>
      <p:sp>
        <p:nvSpPr>
          <p:cNvPr id="389125" name="Text Box 5" descr="Белый мрамор"/>
          <p:cNvSpPr txBox="1">
            <a:spLocks noChangeArrowheads="1"/>
          </p:cNvSpPr>
          <p:nvPr/>
        </p:nvSpPr>
        <p:spPr bwMode="auto">
          <a:xfrm>
            <a:off x="755650" y="7245350"/>
            <a:ext cx="7129463" cy="2101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</a:rPr>
              <a:t>ОСИ ДЛЯ ПОДГОТОВКИ К РАБОТЕ КОЛЁС ВТОРОГО РЯДА</a:t>
            </a:r>
          </a:p>
        </p:txBody>
      </p:sp>
      <p:sp>
        <p:nvSpPr>
          <p:cNvPr id="28678" name="Text Box 6" descr="Белый мрамор"/>
          <p:cNvSpPr txBox="1">
            <a:spLocks noChangeArrowheads="1"/>
          </p:cNvSpPr>
          <p:nvPr/>
        </p:nvSpPr>
        <p:spPr bwMode="auto">
          <a:xfrm>
            <a:off x="-828675" y="5661025"/>
            <a:ext cx="10909300" cy="747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300">
                <a:solidFill>
                  <a:schemeClr val="bg1"/>
                </a:solidFill>
              </a:rPr>
              <a:t>Мини копия Разностной машины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0.00608 -1.2099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89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-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0" fill="hold"/>
                                        <p:tgtEl>
                                          <p:spTgt spid="389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0" fill="hold"/>
                                        <p:tgtEl>
                                          <p:spTgt spid="389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0.01163 -1.35023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38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-6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3" grpId="0"/>
      <p:bldP spid="3891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15"/>
          <p:cNvGraphicFramePr>
            <a:graphicFrameLocks noChangeAspect="1"/>
          </p:cNvGraphicFramePr>
          <p:nvPr>
            <p:ph sz="half" idx="2"/>
          </p:nvPr>
        </p:nvGraphicFramePr>
        <p:xfrm>
          <a:off x="-252413" y="0"/>
          <a:ext cx="6324601" cy="6858000"/>
        </p:xfrm>
        <a:graphic>
          <a:graphicData uri="http://schemas.openxmlformats.org/presentationml/2006/ole">
            <p:oleObj spid="_x0000_s3074" name="Точечный рисунок" r:id="rId5" imgW="6647619" imgH="7209524" progId="PBrush">
              <p:embed/>
            </p:oleObj>
          </a:graphicData>
        </a:graphic>
      </p:graphicFrame>
      <p:sp>
        <p:nvSpPr>
          <p:cNvPr id="3076" name="Text Box 16"/>
          <p:cNvSpPr txBox="1">
            <a:spLocks noChangeArrowheads="1"/>
          </p:cNvSpPr>
          <p:nvPr/>
        </p:nvSpPr>
        <p:spPr bwMode="auto">
          <a:xfrm>
            <a:off x="468313" y="5661025"/>
            <a:ext cx="828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 sz="1800" b="0">
              <a:latin typeface="Tahoma" pitchFamily="34" charset="0"/>
            </a:endParaRPr>
          </a:p>
        </p:txBody>
      </p:sp>
      <p:sp>
        <p:nvSpPr>
          <p:cNvPr id="3077" name="Text Box 17"/>
          <p:cNvSpPr txBox="1">
            <a:spLocks noChangeArrowheads="1"/>
          </p:cNvSpPr>
          <p:nvPr/>
        </p:nvSpPr>
        <p:spPr bwMode="auto">
          <a:xfrm>
            <a:off x="539750" y="5661025"/>
            <a:ext cx="828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 sz="1800" b="0">
              <a:latin typeface="Tahoma" pitchFamily="34" charset="0"/>
            </a:endParaRPr>
          </a:p>
        </p:txBody>
      </p:sp>
      <p:sp>
        <p:nvSpPr>
          <p:cNvPr id="3078" name="Text Box 18"/>
          <p:cNvSpPr txBox="1">
            <a:spLocks noChangeArrowheads="1"/>
          </p:cNvSpPr>
          <p:nvPr/>
        </p:nvSpPr>
        <p:spPr bwMode="auto">
          <a:xfrm>
            <a:off x="0" y="5805488"/>
            <a:ext cx="10009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 sz="1800" b="0">
              <a:latin typeface="Tahoma" pitchFamily="34" charset="0"/>
            </a:endParaRPr>
          </a:p>
        </p:txBody>
      </p:sp>
      <p:sp>
        <p:nvSpPr>
          <p:cNvPr id="3079" name="Text Box 20"/>
          <p:cNvSpPr txBox="1">
            <a:spLocks noChangeArrowheads="1"/>
          </p:cNvSpPr>
          <p:nvPr/>
        </p:nvSpPr>
        <p:spPr bwMode="auto">
          <a:xfrm>
            <a:off x="323850" y="1052513"/>
            <a:ext cx="1368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 sz="1800" b="0">
              <a:latin typeface="Tahoma" pitchFamily="34" charset="0"/>
            </a:endParaRPr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6227763" y="4941888"/>
            <a:ext cx="2916237" cy="13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2000">
                <a:solidFill>
                  <a:srgbClr val="CC6600"/>
                </a:solidFill>
                <a:latin typeface="Tahoma" pitchFamily="34" charset="0"/>
              </a:rPr>
              <a:t>Используется метод разностей</a:t>
            </a:r>
          </a:p>
          <a:p>
            <a:pPr algn="l">
              <a:spcBef>
                <a:spcPct val="0"/>
              </a:spcBef>
            </a:pPr>
            <a:endParaRPr lang="ru-RU" sz="1800">
              <a:solidFill>
                <a:srgbClr val="CC6600"/>
              </a:solidFill>
              <a:latin typeface="Tahoma" pitchFamily="34" charset="0"/>
            </a:endParaRPr>
          </a:p>
          <a:p>
            <a:pPr algn="l"/>
            <a:endParaRPr lang="ru-RU" sz="1800" b="0">
              <a:solidFill>
                <a:srgbClr val="CC6600"/>
              </a:solidFill>
              <a:latin typeface="Tahoma" pitchFamily="34" charset="0"/>
            </a:endParaRPr>
          </a:p>
        </p:txBody>
      </p:sp>
      <p:sp>
        <p:nvSpPr>
          <p:cNvPr id="3081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6337300" y="333375"/>
            <a:ext cx="2806700" cy="172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3600" dirty="0" smtClean="0">
                <a:solidFill>
                  <a:srgbClr val="CC6600"/>
                </a:solidFill>
                <a:latin typeface="Times New Roman" pitchFamily="18" charset="0"/>
              </a:rPr>
              <a:t>Разностная машина </a:t>
            </a:r>
          </a:p>
          <a:p>
            <a:pPr eaLnBrk="1" hangingPunct="1">
              <a:buFontTx/>
              <a:buNone/>
            </a:pPr>
            <a:r>
              <a:rPr lang="ru-RU" sz="3600" b="1" dirty="0" smtClean="0">
                <a:solidFill>
                  <a:srgbClr val="CC6600"/>
                </a:solidFill>
                <a:latin typeface="Times New Roman" pitchFamily="18" charset="0"/>
              </a:rPr>
              <a:t>Беббиджа</a:t>
            </a:r>
          </a:p>
        </p:txBody>
      </p:sp>
      <p:sp>
        <p:nvSpPr>
          <p:cNvPr id="3082" name="Text Box 23" descr="Белый мрамор"/>
          <p:cNvSpPr txBox="1">
            <a:spLocks noChangeArrowheads="1"/>
          </p:cNvSpPr>
          <p:nvPr/>
        </p:nvSpPr>
        <p:spPr bwMode="auto">
          <a:xfrm>
            <a:off x="6227763" y="2997200"/>
            <a:ext cx="2376487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solidFill>
                  <a:srgbClr val="CC6600"/>
                </a:solidFill>
              </a:rPr>
              <a:t>1823 г </a:t>
            </a:r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5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43887" cy="129698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smtClean="0"/>
              <a:t>Разностная машина Эдварда Шольца</a:t>
            </a:r>
            <a:r>
              <a:rPr lang="ru-RU" sz="3000" smtClean="0"/>
              <a:t/>
            </a:r>
            <a:br>
              <a:rPr lang="ru-RU" sz="3000" smtClean="0"/>
            </a:br>
            <a:r>
              <a:rPr lang="ru-RU" sz="3000" smtClean="0"/>
              <a:t> </a:t>
            </a:r>
            <a:r>
              <a:rPr lang="ru-RU" sz="3000" b="1" smtClean="0"/>
              <a:t>1853 г</a:t>
            </a:r>
            <a:r>
              <a:rPr lang="ru-RU" smtClean="0"/>
              <a:t> </a:t>
            </a:r>
          </a:p>
        </p:txBody>
      </p:sp>
      <p:pic>
        <p:nvPicPr>
          <p:cNvPr id="29699" name="Picture 4" descr="бу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0" y="1598613"/>
            <a:ext cx="9001125" cy="5259387"/>
          </a:xfrm>
          <a:noFill/>
        </p:spPr>
      </p:pic>
      <p:sp>
        <p:nvSpPr>
          <p:cNvPr id="29700" name="Text Box 7" descr="Белый мрамор"/>
          <p:cNvSpPr txBox="1">
            <a:spLocks noChangeArrowheads="1"/>
          </p:cNvSpPr>
          <p:nvPr/>
        </p:nvSpPr>
        <p:spPr bwMode="auto">
          <a:xfrm>
            <a:off x="755650" y="404813"/>
            <a:ext cx="360363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ры">
  <a:themeElements>
    <a:clrScheme name="Шары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Шары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Шары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2493</TotalTime>
  <Words>766</Words>
  <Application>Microsoft PowerPoint</Application>
  <PresentationFormat>Экран (4:3)</PresentationFormat>
  <Paragraphs>142</Paragraphs>
  <Slides>28</Slides>
  <Notes>9</Notes>
  <HiddenSlides>0</HiddenSlides>
  <MMClips>0</MMClips>
  <ScaleCrop>false</ScaleCrop>
  <HeadingPairs>
    <vt:vector size="8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  <vt:variant>
        <vt:lpstr>Произвольные показы</vt:lpstr>
      </vt:variant>
      <vt:variant>
        <vt:i4>1</vt:i4>
      </vt:variant>
    </vt:vector>
  </HeadingPairs>
  <TitlesOfParts>
    <vt:vector size="31" baseType="lpstr">
      <vt:lpstr>Шары</vt:lpstr>
      <vt:lpstr>Точечный рисунок</vt:lpstr>
      <vt:lpstr>Слайд 1</vt:lpstr>
      <vt:lpstr>Слайд 2</vt:lpstr>
      <vt:lpstr>Слайд 3</vt:lpstr>
      <vt:lpstr>Слайд 4</vt:lpstr>
      <vt:lpstr>Слайд 5</vt:lpstr>
      <vt:lpstr> Пример таблицы разностей для табулирования функции N=n4 </vt:lpstr>
      <vt:lpstr>ОСИ СО СЧЁТНЫМИ КОЛЁСАМИ РЕГИСТРОВ</vt:lpstr>
      <vt:lpstr>Слайд 8</vt:lpstr>
      <vt:lpstr>Разностная машина Эдварда Шольца  1853 г </vt:lpstr>
      <vt:lpstr>  Разностная машина Бэббиджа в Лондонском Музее науки</vt:lpstr>
      <vt:lpstr>Разностная машина из конструктор Lego </vt:lpstr>
      <vt:lpstr>Слайд 12</vt:lpstr>
      <vt:lpstr>Слайд 13</vt:lpstr>
      <vt:lpstr>Аналитическая  машина  Бэббиджа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1822 год, 14 июня.  Ч. Бэббидж читает членам Астрономического общества доклад о возможности вычисления, таблиц с помощью машин. Доклад встречается с энтузиазмом.  </vt:lpstr>
      <vt:lpstr>   </vt:lpstr>
      <vt:lpstr>Слайд 24</vt:lpstr>
      <vt:lpstr>Слайд 25</vt:lpstr>
      <vt:lpstr>Слайд 26</vt:lpstr>
      <vt:lpstr>Слайд 27</vt:lpstr>
      <vt:lpstr>Слайд 28</vt:lpstr>
      <vt:lpstr>Произвольный показ 1</vt:lpstr>
    </vt:vector>
  </TitlesOfParts>
  <Company>***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***</dc:creator>
  <cp:lastModifiedBy>укорапцукдп</cp:lastModifiedBy>
  <cp:revision>51</cp:revision>
  <dcterms:created xsi:type="dcterms:W3CDTF">2006-12-30T07:56:50Z</dcterms:created>
  <dcterms:modified xsi:type="dcterms:W3CDTF">2009-09-01T15:19:57Z</dcterms:modified>
</cp:coreProperties>
</file>