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43"/>
  </p:notesMasterIdLst>
  <p:sldIdLst>
    <p:sldId id="256" r:id="rId2"/>
    <p:sldId id="295" r:id="rId3"/>
    <p:sldId id="257" r:id="rId4"/>
    <p:sldId id="258" r:id="rId5"/>
    <p:sldId id="260" r:id="rId6"/>
    <p:sldId id="262" r:id="rId7"/>
    <p:sldId id="261" r:id="rId8"/>
    <p:sldId id="263" r:id="rId9"/>
    <p:sldId id="267" r:id="rId10"/>
    <p:sldId id="268" r:id="rId11"/>
    <p:sldId id="269" r:id="rId12"/>
    <p:sldId id="264" r:id="rId13"/>
    <p:sldId id="265" r:id="rId14"/>
    <p:sldId id="266" r:id="rId15"/>
    <p:sldId id="296" r:id="rId16"/>
    <p:sldId id="270" r:id="rId17"/>
    <p:sldId id="271" r:id="rId18"/>
    <p:sldId id="272" r:id="rId19"/>
    <p:sldId id="273" r:id="rId20"/>
    <p:sldId id="274" r:id="rId21"/>
    <p:sldId id="275" r:id="rId22"/>
    <p:sldId id="279" r:id="rId23"/>
    <p:sldId id="280" r:id="rId24"/>
    <p:sldId id="281" r:id="rId25"/>
    <p:sldId id="276" r:id="rId26"/>
    <p:sldId id="277" r:id="rId27"/>
    <p:sldId id="278" r:id="rId28"/>
    <p:sldId id="282" r:id="rId29"/>
    <p:sldId id="283" r:id="rId30"/>
    <p:sldId id="284" r:id="rId31"/>
    <p:sldId id="285" r:id="rId32"/>
    <p:sldId id="288" r:id="rId33"/>
    <p:sldId id="286" r:id="rId34"/>
    <p:sldId id="287" r:id="rId35"/>
    <p:sldId id="289" r:id="rId36"/>
    <p:sldId id="290" r:id="rId37"/>
    <p:sldId id="291" r:id="rId38"/>
    <p:sldId id="292" r:id="rId39"/>
    <p:sldId id="293" r:id="rId40"/>
    <p:sldId id="294" r:id="rId41"/>
    <p:sldId id="297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422" autoAdjust="0"/>
  </p:normalViewPr>
  <p:slideViewPr>
    <p:cSldViewPr>
      <p:cViewPr varScale="1">
        <p:scale>
          <a:sx n="74" d="100"/>
          <a:sy n="74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7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891D9-2515-4083-8923-9D0DD54AE7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27456-BE98-4E4B-BDED-1F726E3D9C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1637FE5-6A6D-4F60-BC9B-44B8F385CD47}" type="datetime1">
              <a:rPr lang="ru-RU" smtClean="0"/>
              <a:t>01.01.2002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A95C6A-12FB-45FC-BD94-5C47FFEB1BF7}" type="datetime1">
              <a:rPr lang="ru-RU" smtClean="0"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42FF093-D317-4488-9099-DB51A4AF192E}" type="datetime1">
              <a:rPr lang="ru-RU" smtClean="0"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E4B87-7052-432A-BC99-0E46EB56F999}" type="datetime1">
              <a:rPr lang="ru-RU" smtClean="0"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009A772-39A7-4ED9-AA3F-C5EA30807D84}" type="datetime1">
              <a:rPr lang="ru-RU" smtClean="0"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FE4F-D761-4B1A-A87C-14ABE30EA08D}" type="datetime1">
              <a:rPr lang="ru-RU" smtClean="0"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9FFA4-A74A-43C4-BF44-3EBC459CBC22}" type="datetime1">
              <a:rPr lang="ru-RU" smtClean="0"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5899BC-F65C-48D4-B22A-AD7192C85F1F}" type="datetime1">
              <a:rPr lang="ru-RU" smtClean="0"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CE3AE72-34F4-4720-9D0A-1904D39A5C79}" type="datetime1">
              <a:rPr lang="ru-RU" smtClean="0"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C6CD1E-80E5-4B37-8BEF-BDAAF26A741D}" type="datetime1">
              <a:rPr lang="ru-RU" smtClean="0"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CF07-B155-4C26-BB76-7CAEBA9313A6}" type="datetime1">
              <a:rPr lang="ru-RU" smtClean="0"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ECBDB0C-603A-4A9B-9736-5C906A9C04CF}" type="datetime1">
              <a:rPr lang="ru-RU" smtClean="0"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20AA0A1-E098-4864-B000-A37B832BA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commons/8/86/Vladimir_Borovikovsky_001_(portrait_of_Gavrila_Derzhavin).jp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5/5f/Anna_Olenina_by_Kiprensky.jpg" TargetMode="Externa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7;&#1072;&#1085;&#1077;&#1082;\Desktop\&#1091;&#1088;&#1086;&#1082;%20&#1087;&#1086;%20&#1055;&#1091;&#1096;&#1082;&#1080;&#1085;&#1091;\&#1056;&#1086;&#1084;&#1072;&#1085;&#1089;_-_&#1103;_&#1042;&#1072;&#1089;_&#1083;&#1102;&#1073;&#1080;&#1083;__&#1040;.&#1057;.&#1055;&#1091;&#1096;&#1082;&#1080;&#1085;__&#1084;&#1091;&#1079;.&#1064;&#1077;&#1088;&#1077;&#1084;&#1077;&#1090;&#1100;&#1077;&#1074;&#1072;_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fotki.yandex.ru/users/karakol2011/view/374012/?page=0#preview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nua-rusart.ru/images/0f83f5a28c06989c0d94e9b13a2059d4/73.jpg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7;&#1072;&#1085;&#1077;&#1082;\Desktop\&#1091;&#1088;&#1086;&#1082;%20&#1087;&#1086;%20&#1055;&#1091;&#1096;&#1082;&#1080;&#1085;&#1091;\&#1042;&#1083;&#1072;&#1076;&#1080;&#1084;&#1080;&#1088;_&#1058;&#1088;&#1086;&#1096;&#1080;&#1085;_-_&#1071;_&#1087;&#1086;&#1084;&#1085;&#1102;_&#1095;&#1091;&#1076;&#1085;&#1086;&#1077;_&#1084;&#1075;&#1085;&#1086;&#1074;&#1077;&#1085;&#1100;&#1077;.mp3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javascript:%20window.close();" TargetMode="Externa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hyperlink" Target="javascript:%20window.close();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file:///\\images.yandex.ru\%3flr=193" TargetMode="External"/><Relationship Id="rId2" Type="http://schemas.openxmlformats.org/officeDocument/2006/relationships/hyperlink" Target="http://pushkin.ellink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tudbirga.info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pload.wikimedia.org/wikipedia/commons/f/f0/Monument_on_Pushkin's_duel_place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hyperlink" Target="http://wrabota.ru/wp-content/uploads/2010/11/119733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commons/8/86/Vladimir_Borovikovsky_001_(portrait_of_Gavrila_Derzhavin)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357167"/>
            <a:ext cx="4429156" cy="1428759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rgbClr val="FF9933"/>
                </a:solidFill>
              </a:rPr>
              <a:t> </a:t>
            </a:r>
            <a:r>
              <a:rPr lang="ru-RU" sz="3600" dirty="0" smtClean="0">
                <a:solidFill>
                  <a:srgbClr val="FF9933"/>
                </a:solidFill>
              </a:rPr>
              <a:t>Литературная </a:t>
            </a:r>
            <a:br>
              <a:rPr lang="ru-RU" sz="3600" dirty="0" smtClean="0">
                <a:solidFill>
                  <a:srgbClr val="FF9933"/>
                </a:solidFill>
              </a:rPr>
            </a:br>
            <a:r>
              <a:rPr lang="ru-RU" sz="3600" dirty="0" smtClean="0">
                <a:solidFill>
                  <a:srgbClr val="FF9933"/>
                </a:solidFill>
              </a:rPr>
              <a:t>игра - викторина</a:t>
            </a:r>
            <a:br>
              <a:rPr lang="ru-RU" sz="3600" dirty="0" smtClean="0">
                <a:solidFill>
                  <a:srgbClr val="FF9933"/>
                </a:solidFill>
              </a:rPr>
            </a:br>
            <a:endParaRPr lang="ru-RU" sz="3600" dirty="0"/>
          </a:p>
        </p:txBody>
      </p:sp>
      <p:pic>
        <p:nvPicPr>
          <p:cNvPr id="6" name="Рисунок 5" descr="http://archives.narod.ru/pict/big/Belkin_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85860"/>
            <a:ext cx="4048125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5000636"/>
            <a:ext cx="26431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Учитель русского языка и литературы МБОУ «Воронежская кадетская школа</a:t>
            </a:r>
          </a:p>
          <a:p>
            <a:r>
              <a:rPr lang="ru-RU" dirty="0" smtClean="0"/>
              <a:t>им. А.В. Суворова» </a:t>
            </a:r>
          </a:p>
          <a:p>
            <a:r>
              <a:rPr lang="ru-RU" dirty="0" smtClean="0"/>
              <a:t>Гайдук Н.В.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24399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Кому Пушкин посвятил эти строки: «Гляделась ли ты в зеркало и уверилась ли ты, что с твоим лицом ничего сравнить нельзя на свете, - душу твою люблю я еще более твоего лица. Прощай,  мой ангел, целую тебя крепко»?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5" descr="http://sc.nios.ru/dlrstore/453b986d-1fec-4fa0-be67-9e3fd1f52514/%5bLI9RK_11-03%5d_%5bIL_06%5d-k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32037"/>
            <a:ext cx="35453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214810" y="3786189"/>
            <a:ext cx="3929090" cy="178595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Наталья Николаевна Гончарова, </a:t>
            </a:r>
          </a:p>
          <a:p>
            <a:pPr algn="ctr">
              <a:buNone/>
            </a:pPr>
            <a:r>
              <a:rPr lang="ru-RU" dirty="0" smtClean="0"/>
              <a:t>жена поэта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/>
              <a:t>Какие повести были включены в </a:t>
            </a:r>
            <a:r>
              <a:rPr lang="ru-RU" sz="2800" dirty="0" smtClean="0"/>
              <a:t>книгу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/>
              <a:t>“Повести Белкина”? </a:t>
            </a:r>
          </a:p>
        </p:txBody>
      </p:sp>
      <p:pic>
        <p:nvPicPr>
          <p:cNvPr id="5" name="il_fi" descr="http://download.akniga.ru/Pics/71/P12_71339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102644"/>
            <a:ext cx="352107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857364"/>
            <a:ext cx="4286280" cy="426879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“Станционный смотритель”</a:t>
            </a:r>
          </a:p>
          <a:p>
            <a:pPr>
              <a:buNone/>
            </a:pPr>
            <a:r>
              <a:rPr lang="ru-RU" dirty="0" smtClean="0"/>
              <a:t>“Барышня-крестьянка»</a:t>
            </a:r>
          </a:p>
          <a:p>
            <a:pPr>
              <a:buNone/>
            </a:pPr>
            <a:r>
              <a:rPr lang="ru-RU" dirty="0" smtClean="0"/>
              <a:t>“</a:t>
            </a:r>
            <a:r>
              <a:rPr lang="ru-RU" dirty="0"/>
              <a:t>Метель</a:t>
            </a:r>
            <a:r>
              <a:rPr lang="ru-RU" dirty="0" smtClean="0"/>
              <a:t>” </a:t>
            </a:r>
          </a:p>
          <a:p>
            <a:pPr>
              <a:buNone/>
            </a:pPr>
            <a:r>
              <a:rPr lang="ru-RU" dirty="0" smtClean="0"/>
              <a:t> “</a:t>
            </a:r>
            <a:r>
              <a:rPr lang="ru-RU" dirty="0"/>
              <a:t>Выстрел</a:t>
            </a:r>
            <a:r>
              <a:rPr lang="ru-RU" dirty="0" smtClean="0"/>
              <a:t>”</a:t>
            </a:r>
          </a:p>
          <a:p>
            <a:pPr>
              <a:buNone/>
            </a:pPr>
            <a:r>
              <a:rPr lang="ru-RU" dirty="0" smtClean="0"/>
              <a:t> “</a:t>
            </a:r>
            <a:r>
              <a:rPr lang="ru-RU" dirty="0"/>
              <a:t>Гробовщик”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/>
              <a:t>Назовите стихотворение, в котором поэт подводит итог своей творческой деятельности. Кто автор одноименного стихотворения?</a:t>
            </a:r>
          </a:p>
        </p:txBody>
      </p:sp>
      <p:pic>
        <p:nvPicPr>
          <p:cNvPr id="5" name="Содержимое 5" descr="Файл:Vladimir Borovikovsky 001 (portrait of Gavrila Derzhavin)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457200" y="1628940"/>
            <a:ext cx="3521075" cy="446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«Я памятник себе воздвиг нерукотворный…»</a:t>
            </a:r>
          </a:p>
          <a:p>
            <a:endParaRPr lang="ru-RU" dirty="0"/>
          </a:p>
          <a:p>
            <a:r>
              <a:rPr lang="ru-RU" dirty="0" smtClean="0"/>
              <a:t>«</a:t>
            </a:r>
            <a:r>
              <a:rPr lang="ru-RU" dirty="0"/>
              <a:t>Памятник», Г.Р.Державин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8215338" cy="1357322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Назовите стихотворение, </a:t>
            </a:r>
            <a:r>
              <a:rPr lang="ru-RU" sz="2400" dirty="0" smtClean="0"/>
              <a:t>послужившее основой для </a:t>
            </a:r>
            <a:r>
              <a:rPr lang="ru-RU" sz="2400" dirty="0"/>
              <a:t>создания свыше сорока лирических романсов русских композиторов. Какова основная мысль этого шедевра? </a:t>
            </a:r>
          </a:p>
        </p:txBody>
      </p:sp>
      <p:pic>
        <p:nvPicPr>
          <p:cNvPr id="7" name="Содержимое 6" descr="Файл:Anna Olenina by Kiprensky.jpg">
            <a:hlinkClick r:id="rId3"/>
          </p:cNvPr>
          <p:cNvPicPr>
            <a:picLocks noGrp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 bwMode="auto">
          <a:xfrm>
            <a:off x="642911" y="1928802"/>
            <a:ext cx="335758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2500306"/>
            <a:ext cx="4071966" cy="3643337"/>
          </a:xfrm>
        </p:spPr>
        <p:txBody>
          <a:bodyPr>
            <a:normAutofit fontScale="92500" lnSpcReduction="10000"/>
          </a:bodyPr>
          <a:lstStyle/>
          <a:p>
            <a:r>
              <a:rPr lang="ru-RU" sz="3300" dirty="0" smtClean="0"/>
              <a:t>«Я вас любил…»</a:t>
            </a:r>
          </a:p>
          <a:p>
            <a:endParaRPr lang="ru-RU" dirty="0" smtClean="0"/>
          </a:p>
          <a:p>
            <a:r>
              <a:rPr lang="ru-RU" sz="3300" dirty="0" smtClean="0"/>
              <a:t>Прощается </a:t>
            </a:r>
            <a:r>
              <a:rPr lang="ru-RU" sz="3300" dirty="0"/>
              <a:t>с любимой без злобы, желает, чтоб ее любили так, как любил </a:t>
            </a:r>
            <a:r>
              <a:rPr lang="ru-RU" sz="3300" dirty="0" smtClean="0"/>
              <a:t>герой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6334780"/>
            <a:ext cx="34290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Анна Оленина</a:t>
            </a:r>
          </a:p>
        </p:txBody>
      </p:sp>
      <p:pic>
        <p:nvPicPr>
          <p:cNvPr id="6" name="Романс_-_я_Вас_любил__А.С.Пушкин__муз.Шереметьева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6357958"/>
            <a:ext cx="304800" cy="30480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243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4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357167"/>
            <a:ext cx="7715304" cy="44291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solidFill>
                  <a:schemeClr val="tx2"/>
                </a:solidFill>
              </a:rPr>
              <a:t>Определите стихотворный размер и </a:t>
            </a:r>
            <a:r>
              <a:rPr lang="ru-RU" dirty="0" smtClean="0">
                <a:solidFill>
                  <a:schemeClr val="tx2"/>
                </a:solidFill>
              </a:rPr>
              <a:t>рифму данного </a:t>
            </a:r>
            <a:r>
              <a:rPr lang="ru-RU" dirty="0">
                <a:solidFill>
                  <a:schemeClr val="tx2"/>
                </a:solidFill>
              </a:rPr>
              <a:t>стихотворения.</a:t>
            </a:r>
            <a:endParaRPr lang="ru-RU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На </a:t>
            </a:r>
            <a:r>
              <a:rPr lang="ru-RU" i="1" dirty="0"/>
              <a:t>холмах Грузии лежит ночная мгла;</a:t>
            </a:r>
            <a:endParaRPr lang="ru-RU" i="1" dirty="0" smtClean="0"/>
          </a:p>
          <a:p>
            <a:pPr>
              <a:buNone/>
            </a:pPr>
            <a:r>
              <a:rPr lang="ru-RU" i="1" dirty="0"/>
              <a:t>Шумит </a:t>
            </a:r>
            <a:r>
              <a:rPr lang="ru-RU" i="1" dirty="0" err="1"/>
              <a:t>Арагва</a:t>
            </a:r>
            <a:r>
              <a:rPr lang="ru-RU" i="1" dirty="0"/>
              <a:t> предо мною.</a:t>
            </a:r>
            <a:endParaRPr lang="ru-RU" i="1" dirty="0" smtClean="0"/>
          </a:p>
          <a:p>
            <a:pPr>
              <a:buNone/>
            </a:pPr>
            <a:r>
              <a:rPr lang="ru-RU" i="1" dirty="0"/>
              <a:t>Мне грустно и легко; печаль моя светла;</a:t>
            </a:r>
            <a:endParaRPr lang="ru-RU" i="1" dirty="0" smtClean="0"/>
          </a:p>
          <a:p>
            <a:pPr>
              <a:buNone/>
            </a:pPr>
            <a:r>
              <a:rPr lang="ru-RU" i="1" dirty="0"/>
              <a:t>Печаль моя полна тобою.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214546" y="5143488"/>
            <a:ext cx="5000660" cy="1714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Ямб</a:t>
            </a:r>
          </a:p>
          <a:p>
            <a:pPr algn="ctr">
              <a:buNone/>
            </a:pPr>
            <a:r>
              <a:rPr lang="ru-RU" dirty="0" smtClean="0"/>
              <a:t>Рифма перекрестная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39000" cy="928694"/>
          </a:xfrm>
        </p:spPr>
        <p:txBody>
          <a:bodyPr/>
          <a:lstStyle/>
          <a:p>
            <a:r>
              <a:rPr lang="ru-RU" dirty="0" smtClean="0"/>
              <a:t>Второй тур</a:t>
            </a:r>
            <a:endParaRPr lang="ru-RU" dirty="0"/>
          </a:p>
        </p:txBody>
      </p:sp>
      <p:pic>
        <p:nvPicPr>
          <p:cNvPr id="4" name="Рисунок 6" descr="Pushkin_A_S_580x387_n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3" y="1500174"/>
            <a:ext cx="703488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В какое литературное общество был принят А.С.Пушкин в 1816 г.?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Каково </a:t>
            </a:r>
            <a:r>
              <a:rPr lang="ru-RU" sz="2800" dirty="0" smtClean="0"/>
              <a:t>было прозвище поэта? </a:t>
            </a:r>
            <a:endParaRPr lang="ru-RU" sz="2800" dirty="0"/>
          </a:p>
        </p:txBody>
      </p:sp>
      <p:pic>
        <p:nvPicPr>
          <p:cNvPr id="5" name="Picture 6" descr="IMG_386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650788" y="1807859"/>
            <a:ext cx="3133898" cy="411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3000372"/>
            <a:ext cx="4000528" cy="3125791"/>
          </a:xfrm>
        </p:spPr>
        <p:txBody>
          <a:bodyPr/>
          <a:lstStyle/>
          <a:p>
            <a:pPr>
              <a:buNone/>
            </a:pPr>
            <a:r>
              <a:rPr lang="ru-RU" dirty="0"/>
              <a:t>Пушкин заочно </a:t>
            </a:r>
            <a:r>
              <a:rPr lang="ru-RU" dirty="0" smtClean="0"/>
              <a:t>был</a:t>
            </a:r>
          </a:p>
          <a:p>
            <a:pPr>
              <a:buNone/>
            </a:pPr>
            <a:r>
              <a:rPr lang="ru-RU" dirty="0" smtClean="0"/>
              <a:t>принят </a:t>
            </a:r>
            <a:r>
              <a:rPr lang="ru-RU" dirty="0"/>
              <a:t>в “Арзамас</a:t>
            </a:r>
            <a:r>
              <a:rPr lang="ru-RU" dirty="0" smtClean="0"/>
              <a:t>”.</a:t>
            </a:r>
          </a:p>
          <a:p>
            <a:pPr>
              <a:buNone/>
            </a:pPr>
            <a:r>
              <a:rPr lang="ru-RU" dirty="0" smtClean="0"/>
              <a:t>Прозвище </a:t>
            </a:r>
            <a:r>
              <a:rPr lang="ru-RU" dirty="0"/>
              <a:t>- </a:t>
            </a:r>
            <a:r>
              <a:rPr lang="ru-RU" dirty="0" smtClean="0"/>
              <a:t>Сверчок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С каким периодом жизни и творчества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Пушкина связано Болдино</a:t>
            </a:r>
            <a:r>
              <a:rPr lang="ru-RU" sz="2400" dirty="0"/>
              <a:t>?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4286256"/>
            <a:ext cx="9144000" cy="25717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dirty="0"/>
              <a:t>1830 год. Пушкин получает согласие на </a:t>
            </a:r>
            <a:r>
              <a:rPr lang="ru-RU" sz="2200" dirty="0" smtClean="0"/>
              <a:t>брак с </a:t>
            </a:r>
          </a:p>
          <a:p>
            <a:pPr>
              <a:buNone/>
            </a:pPr>
            <a:r>
              <a:rPr lang="ru-RU" sz="2200" dirty="0" smtClean="0"/>
              <a:t>Н.Н.Гончаровой. Перед свадьбой едет в родовое имение</a:t>
            </a:r>
          </a:p>
          <a:p>
            <a:pPr>
              <a:buNone/>
            </a:pPr>
            <a:r>
              <a:rPr lang="ru-RU" sz="2200" dirty="0" smtClean="0"/>
              <a:t>Болдино</a:t>
            </a:r>
            <a:r>
              <a:rPr lang="ru-RU" sz="2200" dirty="0"/>
              <a:t>, чтобы </a:t>
            </a:r>
            <a:r>
              <a:rPr lang="ru-RU" sz="2200" dirty="0" smtClean="0"/>
              <a:t>решить материальные </a:t>
            </a:r>
            <a:r>
              <a:rPr lang="ru-RU" sz="2200" dirty="0"/>
              <a:t>проблемы. </a:t>
            </a:r>
            <a:r>
              <a:rPr lang="ru-RU" sz="2200" dirty="0" smtClean="0"/>
              <a:t>Но холера,</a:t>
            </a:r>
          </a:p>
          <a:p>
            <a:pPr>
              <a:buNone/>
            </a:pPr>
            <a:r>
              <a:rPr lang="ru-RU" sz="2200" dirty="0" smtClean="0"/>
              <a:t>разразившаяся </a:t>
            </a:r>
            <a:r>
              <a:rPr lang="ru-RU" sz="2200" dirty="0"/>
              <a:t>в </a:t>
            </a:r>
            <a:r>
              <a:rPr lang="ru-RU" sz="2200" dirty="0" smtClean="0"/>
              <a:t>Москве, заставила его остаться там </a:t>
            </a:r>
            <a:r>
              <a:rPr lang="ru-RU" sz="2200" dirty="0"/>
              <a:t>на 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некоторое </a:t>
            </a:r>
            <a:r>
              <a:rPr lang="ru-RU" sz="2200" dirty="0"/>
              <a:t>время. Это </a:t>
            </a:r>
            <a:r>
              <a:rPr lang="ru-RU" sz="2200" dirty="0" smtClean="0"/>
              <a:t>самый плодотворный период </a:t>
            </a:r>
            <a:r>
              <a:rPr lang="ru-RU" sz="2200" dirty="0"/>
              <a:t>в 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творчестве поэта: дописаны </a:t>
            </a:r>
            <a:r>
              <a:rPr lang="ru-RU" sz="2200" dirty="0"/>
              <a:t>«</a:t>
            </a:r>
            <a:r>
              <a:rPr lang="ru-RU" sz="2200" dirty="0" smtClean="0"/>
              <a:t>Евгений Онегин</a:t>
            </a:r>
            <a:r>
              <a:rPr lang="ru-RU" sz="2200" dirty="0"/>
              <a:t>», «Повести Белкина»</a:t>
            </a:r>
          </a:p>
        </p:txBody>
      </p:sp>
      <p:pic>
        <p:nvPicPr>
          <p:cNvPr id="7" name="Picture 7" descr="im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285752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im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071546"/>
            <a:ext cx="4429156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420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Назовите время Южной ссылки Пушкина и места, в которых он побывал (не менее трех). </a:t>
            </a:r>
          </a:p>
        </p:txBody>
      </p:sp>
      <p:pic>
        <p:nvPicPr>
          <p:cNvPr id="5" name="il_fi" descr="http://img0.liveinternet.ru/images/attach/b/3/25/941/25941248_IMG_8129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500174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1820-1824. Крым,  Кавказ, Одесса, Кишинев</a:t>
            </a:r>
          </a:p>
        </p:txBody>
      </p:sp>
      <p:pic>
        <p:nvPicPr>
          <p:cNvPr id="6" name="il_fi" descr="http://www.proza.ru/pics/2011/06/25/55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088608"/>
            <a:ext cx="5940425" cy="376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8786842" cy="59293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C00000"/>
                </a:solidFill>
              </a:rPr>
              <a:t/>
            </a:r>
            <a:br>
              <a:rPr lang="ru-RU" sz="2700" dirty="0" smtClean="0">
                <a:solidFill>
                  <a:srgbClr val="C00000"/>
                </a:solidFill>
              </a:rPr>
            </a:br>
            <a:r>
              <a:rPr lang="ru-RU" sz="2700" dirty="0" smtClean="0">
                <a:solidFill>
                  <a:srgbClr val="C00000"/>
                </a:solidFill>
              </a:rPr>
              <a:t/>
            </a:r>
            <a:br>
              <a:rPr lang="ru-RU" sz="2700" dirty="0" smtClean="0">
                <a:solidFill>
                  <a:srgbClr val="C00000"/>
                </a:solidFill>
              </a:rPr>
            </a:br>
            <a:r>
              <a:rPr lang="ru-RU" sz="2700" dirty="0" smtClean="0">
                <a:solidFill>
                  <a:srgbClr val="C00000"/>
                </a:solidFill>
              </a:rPr>
              <a:t>Кто вы? </a:t>
            </a:r>
            <a:r>
              <a:rPr lang="ru-RU" sz="2700" dirty="0" smtClean="0"/>
              <a:t>Вы первый друг Пушкина. Когда поэт </a:t>
            </a:r>
            <a:br>
              <a:rPr lang="ru-RU" sz="2700" dirty="0" smtClean="0"/>
            </a:br>
            <a:r>
              <a:rPr lang="ru-RU" sz="2700" dirty="0" smtClean="0"/>
              <a:t>был в опале, находясь в Михайловском, вы навестили его, не испугавшись, что друг под надзором властей. Позже Пушкин писал о вас:</a:t>
            </a:r>
            <a:br>
              <a:rPr lang="ru-RU" sz="2700" dirty="0" smtClean="0"/>
            </a:br>
            <a:r>
              <a:rPr lang="ru-RU" sz="2800" b="0" i="1" dirty="0" smtClean="0"/>
              <a:t>Мой первый друг,</a:t>
            </a:r>
            <a:br>
              <a:rPr lang="ru-RU" sz="2800" b="0" i="1" dirty="0" smtClean="0"/>
            </a:br>
            <a:r>
              <a:rPr lang="ru-RU" sz="2800" b="0" i="1" dirty="0" smtClean="0"/>
              <a:t>      Мой друг бесценный!</a:t>
            </a:r>
            <a:br>
              <a:rPr lang="ru-RU" sz="2800" b="0" i="1" dirty="0" smtClean="0"/>
            </a:br>
            <a:r>
              <a:rPr lang="ru-RU" sz="2800" b="0" i="1" dirty="0" smtClean="0"/>
              <a:t>             И я судьбу благословил,</a:t>
            </a:r>
            <a:br>
              <a:rPr lang="ru-RU" sz="2800" b="0" i="1" dirty="0" smtClean="0"/>
            </a:br>
            <a:r>
              <a:rPr lang="ru-RU" sz="2800" b="0" i="1" dirty="0" smtClean="0"/>
              <a:t>                    Когда мой двор уединенный,</a:t>
            </a:r>
            <a:br>
              <a:rPr lang="ru-RU" sz="2800" b="0" i="1" dirty="0" smtClean="0"/>
            </a:br>
            <a:r>
              <a:rPr lang="ru-RU" sz="2800" b="0" i="1" dirty="0" smtClean="0"/>
              <a:t>                      Печальным снегом занесенный,</a:t>
            </a:r>
            <a:br>
              <a:rPr lang="ru-RU" sz="2800" b="0" i="1" dirty="0" smtClean="0"/>
            </a:br>
            <a:r>
              <a:rPr lang="ru-RU" sz="2800" b="0" i="1" dirty="0" smtClean="0"/>
              <a:t>                Твой колокольчик огласил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400" b="0" i="1" dirty="0"/>
          </a:p>
        </p:txBody>
      </p:sp>
      <p:pic>
        <p:nvPicPr>
          <p:cNvPr id="5" name="Picture 8" descr="пущин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785926"/>
            <a:ext cx="264317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5072074"/>
            <a:ext cx="2214578" cy="15001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Иван</a:t>
            </a:r>
          </a:p>
          <a:p>
            <a:pPr>
              <a:buNone/>
            </a:pPr>
            <a:r>
              <a:rPr lang="ru-RU" dirty="0" smtClean="0"/>
              <a:t>Иванович</a:t>
            </a:r>
          </a:p>
          <a:p>
            <a:pPr>
              <a:buNone/>
            </a:pPr>
            <a:r>
              <a:rPr lang="ru-RU" dirty="0" err="1" smtClean="0"/>
              <a:t>Пущин</a:t>
            </a:r>
            <a:endParaRPr lang="ru-RU" dirty="0"/>
          </a:p>
        </p:txBody>
      </p:sp>
      <p:pic>
        <p:nvPicPr>
          <p:cNvPr id="6" name="Рисунок 5" descr="Пущин И.И. в Михайловском в гостях у Пушкина | Арина Родионовна (няня А.С. Пушкина), Пушкин Александр Сергеевич, Пущин Иван Иванович | Русская портретная галерея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00504"/>
            <a:ext cx="4143372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тур</a:t>
            </a:r>
            <a:endParaRPr lang="ru-RU" dirty="0"/>
          </a:p>
        </p:txBody>
      </p:sp>
      <p:pic>
        <p:nvPicPr>
          <p:cNvPr id="4" name="Рисунок 4" descr="44____~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38045" y="1609725"/>
            <a:ext cx="387731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242048" cy="1143008"/>
          </a:xfrm>
        </p:spPr>
        <p:txBody>
          <a:bodyPr>
            <a:noAutofit/>
          </a:bodyPr>
          <a:lstStyle/>
          <a:p>
            <a:pPr algn="ctr"/>
            <a:r>
              <a:rPr lang="ru-RU" sz="2300" dirty="0" smtClean="0">
                <a:solidFill>
                  <a:srgbClr val="C00000"/>
                </a:solidFill>
              </a:rPr>
              <a:t>О ком речь? </a:t>
            </a:r>
            <a:r>
              <a:rPr lang="ru-RU" sz="2300" dirty="0" smtClean="0"/>
              <a:t>Она скрашивала </a:t>
            </a:r>
            <a:r>
              <a:rPr lang="ru-RU" sz="2300" dirty="0"/>
              <a:t>одинокую жизнь поэта в Михайловском во время ссылки, благодаря </a:t>
            </a:r>
            <a:r>
              <a:rPr lang="ru-RU" sz="2300" dirty="0" smtClean="0"/>
              <a:t>вей </a:t>
            </a:r>
            <a:r>
              <a:rPr lang="ru-RU" sz="2300" dirty="0"/>
              <a:t>во втором издании «Руслана и Людмилы» появился </a:t>
            </a:r>
            <a:r>
              <a:rPr lang="ru-RU" sz="2300" dirty="0" smtClean="0"/>
              <a:t>пролог.</a:t>
            </a:r>
            <a:endParaRPr lang="ru-RU" sz="2300" dirty="0"/>
          </a:p>
        </p:txBody>
      </p:sp>
      <p:pic>
        <p:nvPicPr>
          <p:cNvPr id="5" name="il_fi" descr="http://russkayagazeta.com/images/uploads/01-Arina-Rodionovna200529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3319490" cy="442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643051"/>
            <a:ext cx="4786314" cy="20717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Няня </a:t>
            </a:r>
          </a:p>
          <a:p>
            <a:pPr>
              <a:buNone/>
            </a:pPr>
            <a:r>
              <a:rPr lang="ru-RU" dirty="0" smtClean="0"/>
              <a:t>Арина Родионовна Яковлева</a:t>
            </a:r>
          </a:p>
          <a:p>
            <a:endParaRPr lang="ru-RU" dirty="0"/>
          </a:p>
        </p:txBody>
      </p:sp>
      <p:pic>
        <p:nvPicPr>
          <p:cNvPr id="6" name="il_fi" descr="http://www.sweetstyle.ru/style/assets/images/2010/art3/ego_prekrasnaya_nyany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214686"/>
            <a:ext cx="435771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208279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Кто вы? </a:t>
            </a:r>
            <a:r>
              <a:rPr lang="ru-RU" sz="2400" dirty="0" smtClean="0"/>
              <a:t>Вы французский кавалергард,  красивый блондин, представший в обществе  блестящим молодым офицером, влюблённым в красавицу жену Пушкина. В светском обществе ходили слухи, что вы ухаживали за ней.  Каков итог этого? </a:t>
            </a:r>
            <a:endParaRPr lang="ru-RU" sz="2400" dirty="0"/>
          </a:p>
        </p:txBody>
      </p:sp>
      <p:pic>
        <p:nvPicPr>
          <p:cNvPr id="5" name="il_fi" descr="http://s13.radikal.ru/i186/1001/7d/8c8ddaba8595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357554" y="3000372"/>
            <a:ext cx="478634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2428868"/>
            <a:ext cx="3571868" cy="414340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Приёмный сын нидерландского посланника в Петербурге барона Луи </a:t>
            </a:r>
            <a:r>
              <a:rPr lang="ru-RU" sz="2400" dirty="0" err="1" smtClean="0"/>
              <a:t>Геккерна</a:t>
            </a:r>
            <a:r>
              <a:rPr lang="ru-RU" sz="2400" dirty="0" smtClean="0"/>
              <a:t>, французский кавалергард  Дантес</a:t>
            </a:r>
          </a:p>
          <a:p>
            <a:endParaRPr lang="ru-RU" sz="2400" dirty="0" smtClean="0"/>
          </a:p>
          <a:p>
            <a:r>
              <a:rPr lang="ru-RU" sz="2400" dirty="0" smtClean="0"/>
              <a:t>Дуэль Пушкина и Дантеса</a:t>
            </a:r>
          </a:p>
          <a:p>
            <a:endParaRPr lang="ru-RU" dirty="0"/>
          </a:p>
        </p:txBody>
      </p:sp>
      <p:sp>
        <p:nvSpPr>
          <p:cNvPr id="8" name="Управляющая кнопка: далее 7">
            <a:hlinkClick r:id="rId3" action="ppaction://hlinksldjump" highlightClick="1"/>
          </p:cNvPr>
          <p:cNvSpPr/>
          <p:nvPr/>
        </p:nvSpPr>
        <p:spPr>
          <a:xfrm>
            <a:off x="8215338" y="6000768"/>
            <a:ext cx="928662" cy="8572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3719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Назовите все сказки Пушкина.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392909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“Сказка о мертвой царевне и семи богатырях”</a:t>
            </a:r>
          </a:p>
          <a:p>
            <a:r>
              <a:rPr lang="ru-RU" dirty="0" smtClean="0"/>
              <a:t>“Сказка о золотом петушке”</a:t>
            </a:r>
          </a:p>
          <a:p>
            <a:r>
              <a:rPr lang="ru-RU" dirty="0" smtClean="0"/>
              <a:t>“Сказка о золотой рыбке»</a:t>
            </a:r>
          </a:p>
          <a:p>
            <a:r>
              <a:rPr lang="ru-RU" dirty="0" smtClean="0"/>
              <a:t>“Сказка о попе и работнике его </a:t>
            </a:r>
            <a:r>
              <a:rPr lang="ru-RU" dirty="0" err="1" smtClean="0"/>
              <a:t>Балде</a:t>
            </a:r>
            <a:r>
              <a:rPr lang="ru-RU" dirty="0" smtClean="0"/>
              <a:t>”</a:t>
            </a:r>
          </a:p>
          <a:p>
            <a:r>
              <a:rPr lang="ru-RU" dirty="0" smtClean="0"/>
              <a:t>«Сказка о царе </a:t>
            </a:r>
            <a:r>
              <a:rPr lang="ru-RU" dirty="0" err="1" smtClean="0"/>
              <a:t>Салтане</a:t>
            </a:r>
            <a:r>
              <a:rPr lang="ru-RU" dirty="0" smtClean="0"/>
              <a:t>”</a:t>
            </a:r>
          </a:p>
          <a:p>
            <a:r>
              <a:rPr lang="ru-RU" dirty="0" smtClean="0"/>
              <a:t>“Сказка о медведихе”</a:t>
            </a:r>
          </a:p>
        </p:txBody>
      </p:sp>
      <p:pic>
        <p:nvPicPr>
          <p:cNvPr id="6" name="il_fi" descr="http://4.bp.blogspot.com/_JHklTiXb3O8/S_-kfJWaxSI/AAAAAAAAB3s/6moIDL1mugQ/s1600/zp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3643338" cy="301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l_fi" descr="http://900igr.net/datas/literatura/A.S.Pushkin/0014-014-Skazka-o-rybake-i-rybke.jpg"/>
          <p:cNvPicPr/>
          <p:nvPr/>
        </p:nvPicPr>
        <p:blipFill>
          <a:blip r:embed="rId3"/>
          <a:srcRect t="13248"/>
          <a:stretch>
            <a:fillRect/>
          </a:stretch>
        </p:blipFill>
        <p:spPr bwMode="auto">
          <a:xfrm>
            <a:off x="2214546" y="3852855"/>
            <a:ext cx="3827469" cy="300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religion.ng.ru/images/2006-09-20/16-1-0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292895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l_fi" descr="http://img1.liveinternet.ru/images/attach/b/3/26/596/26596071_1212752262_kurkin_0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2786058"/>
            <a:ext cx="2857521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g-fotki.yandex.ru/get/4403/karakol2011.c/0_5b4fb_6bbabed0_-2-L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0"/>
            <a:ext cx="47625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pics.livejournal.com/vospit/pic/0001r2st"/>
          <p:cNvPicPr>
            <a:picLocks noGrp="1"/>
          </p:cNvPicPr>
          <p:nvPr>
            <p:ph sz="half"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000364" y="1142984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32301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Об этом портрете А.С. Пушкин писал: «…Себя как в зеркале я вижу, но это зеркало мне льстит». Кто автор знаменитого портрета?</a:t>
            </a:r>
            <a:endParaRPr lang="ru-RU" sz="2400" dirty="0"/>
          </a:p>
        </p:txBody>
      </p:sp>
      <p:pic>
        <p:nvPicPr>
          <p:cNvPr id="5" name="Содержимое 4" descr="http://nearyou.ru/kiprensk/pik/27Pushkin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85720" y="1857364"/>
            <a:ext cx="37147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5857892"/>
            <a:ext cx="3257544" cy="42862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О. Кипренский</a:t>
            </a:r>
            <a:endParaRPr lang="ru-RU" dirty="0"/>
          </a:p>
        </p:txBody>
      </p:sp>
      <p:pic>
        <p:nvPicPr>
          <p:cNvPr id="6" name="Рисунок 5" descr="О. А. Кипренский. Собственный портрет. Музей Александра">
            <a:hlinkClick r:id="rId3" tooltip="&quot;&quot;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500306"/>
            <a:ext cx="2786082" cy="334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420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Какой роман Пушкина критики называли «Энциклопедией русской жизни»?</a:t>
            </a:r>
            <a:endParaRPr lang="ru-RU" sz="2800" dirty="0"/>
          </a:p>
        </p:txBody>
      </p:sp>
      <p:pic>
        <p:nvPicPr>
          <p:cNvPr id="8" name="Содержимое 7" descr="Реализм – литературное направление, стремящееся широко, многосторонне, правдиво отражать реальную жизнь. Изображение типических характеров в типических обстоятельствах. РОМАН (франц. roman), литературный жанр, эпическое произведение большой формы, в котором повествование сосредоточено на судьбах отдельной личности в ее отношении к окружающему миру, на становлении, развитии ее характера и самосознаия."/>
          <p:cNvPicPr>
            <a:picLocks noGrp="1"/>
          </p:cNvPicPr>
          <p:nvPr>
            <p:ph sz="half" idx="1"/>
          </p:nvPr>
        </p:nvPicPr>
        <p:blipFill>
          <a:blip r:embed="rId2"/>
          <a:srcRect l="9621" b="11143"/>
          <a:stretch>
            <a:fillRect/>
          </a:stretch>
        </p:blipFill>
        <p:spPr bwMode="auto">
          <a:xfrm>
            <a:off x="357158" y="1428736"/>
            <a:ext cx="7758138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8143900" y="5815584"/>
            <a:ext cx="1000100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В 1825 г. было восстание декабристов. Участвовал ли Пушкин в этом восстании? 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il_fi" descr="http://www.agitclub.ru/museum/decabrist/decfoto1/vosstan600a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0" y="2071678"/>
            <a:ext cx="471487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00240"/>
            <a:ext cx="3638576" cy="4857760"/>
          </a:xfrm>
        </p:spPr>
        <p:txBody>
          <a:bodyPr>
            <a:normAutofit fontScale="55000" lnSpcReduction="20000"/>
          </a:bodyPr>
          <a:lstStyle/>
          <a:p>
            <a:endParaRPr lang="ru-RU" sz="3800" dirty="0" smtClean="0"/>
          </a:p>
          <a:p>
            <a:r>
              <a:rPr lang="ru-RU" sz="3800" dirty="0" smtClean="0"/>
              <a:t>Нет, он был в это время в ссылке в Михайловском</a:t>
            </a:r>
          </a:p>
          <a:p>
            <a:endParaRPr lang="ru-RU" sz="3800" dirty="0" smtClean="0"/>
          </a:p>
          <a:p>
            <a:r>
              <a:rPr lang="ru-RU" sz="3800" dirty="0" smtClean="0"/>
              <a:t>Прибыв из Михайловского в 1826 г., Пушкин сразу предстал перед Николаем I и на вопрос царя, принял бы он участие в восстании декабристов, прямо ответил: “Непременно, государь! Все друзья мои были в заговоре, и я не мог бы не участвовать в нем!»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000108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Как ответил поэт, когда царь спросил, что сделал бы он, если был бы в это время в Петербурге?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208279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Назовите стихотворение, чудесным образом соединившее судьбы двух великих людей, одним из которых был А.С.Пушкин, написавший слова, ставшие впоследствии романсом. Кто второй гениальный человек? И каким образом он и Пушкин связаны?</a:t>
            </a:r>
            <a:endParaRPr lang="ru-RU" sz="2400" dirty="0"/>
          </a:p>
        </p:txBody>
      </p:sp>
      <p:pic>
        <p:nvPicPr>
          <p:cNvPr id="5" name="Содержимое 4" descr="http://i063.radikal.ru/1103/9b/01fffb7b207b.jpg"/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357158" y="2357430"/>
            <a:ext cx="3521075" cy="4121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Глинка Михаил - русский композитор (Glinka)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 bwMode="auto">
          <a:xfrm>
            <a:off x="4424362" y="2643182"/>
            <a:ext cx="302895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42976" y="6429396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А.П.Керн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 flipH="1">
            <a:off x="5072064" y="6286520"/>
            <a:ext cx="2357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М.Глинка</a:t>
            </a:r>
            <a:endParaRPr lang="ru-RU" sz="2400" dirty="0"/>
          </a:p>
        </p:txBody>
      </p:sp>
      <p:pic>
        <p:nvPicPr>
          <p:cNvPr id="7" name="Владимир_Трошин_-_Я_помню_чудное_мгновень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6553200"/>
            <a:ext cx="304800" cy="30480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888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Определите стихотворный размер и рифму данного стихотворения.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600200"/>
            <a:ext cx="682944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/>
              <a:t>Долго ль мне гулять на свете</a:t>
            </a:r>
          </a:p>
          <a:p>
            <a:pPr>
              <a:buNone/>
            </a:pPr>
            <a:r>
              <a:rPr lang="ru-RU" sz="2800" i="1" dirty="0" smtClean="0"/>
              <a:t>То в коляске, то верхом,</a:t>
            </a:r>
          </a:p>
          <a:p>
            <a:pPr>
              <a:buNone/>
            </a:pPr>
            <a:r>
              <a:rPr lang="ru-RU" sz="2800" i="1" dirty="0" smtClean="0"/>
              <a:t>То в кибитке, то в карете,</a:t>
            </a:r>
          </a:p>
          <a:p>
            <a:pPr>
              <a:buNone/>
            </a:pPr>
            <a:r>
              <a:rPr lang="ru-RU" sz="2800" i="1" dirty="0" smtClean="0"/>
              <a:t>То в телеге, то пешком?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endParaRPr lang="ru-RU" sz="2800" i="1" dirty="0" smtClean="0"/>
          </a:p>
          <a:p>
            <a:r>
              <a:rPr lang="ru-RU" sz="2800" dirty="0" smtClean="0"/>
              <a:t>Хорей</a:t>
            </a:r>
          </a:p>
          <a:p>
            <a:r>
              <a:rPr lang="ru-RU" sz="2800" dirty="0" smtClean="0"/>
              <a:t>Рифма перекрестная</a:t>
            </a:r>
          </a:p>
          <a:p>
            <a:endParaRPr lang="ru-RU" sz="2800" dirty="0" smtClean="0"/>
          </a:p>
          <a:p>
            <a:pPr>
              <a:buNone/>
            </a:pPr>
            <a:endParaRPr lang="ru-RU" sz="28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Финал.</a:t>
            </a:r>
            <a:br>
              <a:rPr lang="ru-RU" sz="3600" b="1" dirty="0" smtClean="0"/>
            </a:br>
            <a:r>
              <a:rPr lang="ru-RU" sz="2800" b="1" dirty="0" smtClean="0">
                <a:solidFill>
                  <a:srgbClr val="C00000"/>
                </a:solidFill>
              </a:rPr>
              <a:t>Кто Вы?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il_fi" descr="http://www.imk.msu.ru/timoshenko/img/08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9" y="1214422"/>
            <a:ext cx="364333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785926"/>
            <a:ext cx="4357718" cy="43402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Добрый мой приятель</a:t>
            </a:r>
          </a:p>
          <a:p>
            <a:pPr>
              <a:buNone/>
            </a:pPr>
            <a:r>
              <a:rPr lang="ru-RU" dirty="0" smtClean="0"/>
              <a:t>Родился на брегах Невы,</a:t>
            </a:r>
          </a:p>
          <a:p>
            <a:pPr>
              <a:buNone/>
            </a:pPr>
            <a:r>
              <a:rPr lang="ru-RU" dirty="0" smtClean="0"/>
              <a:t>Где, может быть,</a:t>
            </a:r>
          </a:p>
          <a:p>
            <a:pPr>
              <a:buNone/>
            </a:pPr>
            <a:r>
              <a:rPr lang="ru-RU" dirty="0" smtClean="0"/>
              <a:t>родились Вы,</a:t>
            </a:r>
          </a:p>
          <a:p>
            <a:pPr>
              <a:buNone/>
            </a:pPr>
            <a:r>
              <a:rPr lang="ru-RU" dirty="0" smtClean="0"/>
              <a:t>Или блистали, </a:t>
            </a:r>
          </a:p>
          <a:p>
            <a:pPr>
              <a:buNone/>
            </a:pPr>
            <a:r>
              <a:rPr lang="ru-RU" dirty="0" smtClean="0"/>
              <a:t>Мой читатель.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Евгений Онегин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072494" cy="128588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Будьте так признательны, дорогой друг, </a:t>
            </a:r>
            <a:br>
              <a:rPr lang="ru-RU" sz="2400" dirty="0" smtClean="0"/>
            </a:br>
            <a:r>
              <a:rPr lang="ru-RU" sz="2400" dirty="0" smtClean="0"/>
              <a:t>как называется ваш недуг, подобный английскому сплину?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1928802"/>
            <a:ext cx="4786346" cy="419736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Русская </a:t>
            </a:r>
            <a:r>
              <a:rPr lang="ru-RU" i="1" dirty="0" smtClean="0"/>
              <a:t>хандра</a:t>
            </a:r>
            <a:r>
              <a:rPr lang="ru-RU" dirty="0" smtClean="0"/>
              <a:t> им </a:t>
            </a:r>
            <a:br>
              <a:rPr lang="ru-RU" dirty="0" smtClean="0"/>
            </a:br>
            <a:r>
              <a:rPr lang="ru-RU" dirty="0" smtClean="0"/>
              <a:t>овладела понемногу,</a:t>
            </a:r>
            <a:br>
              <a:rPr lang="ru-RU" dirty="0" smtClean="0"/>
            </a:br>
            <a:r>
              <a:rPr lang="ru-RU" dirty="0" smtClean="0"/>
              <a:t>Ни сплетни света, ни бостон,</a:t>
            </a:r>
            <a:br>
              <a:rPr lang="ru-RU" dirty="0" smtClean="0"/>
            </a:br>
            <a:r>
              <a:rPr lang="ru-RU" dirty="0" smtClean="0"/>
              <a:t>Ни милый взгляд, ни вздох </a:t>
            </a:r>
            <a:br>
              <a:rPr lang="ru-RU" dirty="0" smtClean="0"/>
            </a:br>
            <a:r>
              <a:rPr lang="ru-RU" dirty="0" smtClean="0"/>
              <a:t>нескромный,</a:t>
            </a:r>
            <a:br>
              <a:rPr lang="ru-RU" dirty="0" smtClean="0"/>
            </a:br>
            <a:r>
              <a:rPr lang="ru-RU" dirty="0" smtClean="0"/>
              <a:t>Ничто не трогало его,</a:t>
            </a:r>
            <a:br>
              <a:rPr lang="ru-RU" dirty="0" smtClean="0"/>
            </a:br>
            <a:r>
              <a:rPr lang="ru-RU" dirty="0" smtClean="0"/>
              <a:t>Не замечал он ничего.</a:t>
            </a:r>
            <a:endParaRPr lang="ru-RU" dirty="0"/>
          </a:p>
        </p:txBody>
      </p:sp>
      <p:pic>
        <p:nvPicPr>
          <p:cNvPr id="9" name="il_fi" descr="http://marc21.rsl.ru/upload/onegin-sokolov.jpg"/>
          <p:cNvPicPr>
            <a:picLocks noGrp="1"/>
          </p:cNvPicPr>
          <p:nvPr>
            <p:ph sz="half" idx="1"/>
          </p:nvPr>
        </p:nvPicPr>
        <p:blipFill>
          <a:blip r:embed="rId2"/>
          <a:srcRect l="48904" b="14619"/>
          <a:stretch>
            <a:fillRect/>
          </a:stretch>
        </p:blipFill>
        <p:spPr bwMode="auto">
          <a:xfrm>
            <a:off x="457200" y="1636205"/>
            <a:ext cx="3521075" cy="44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 и где родился А.С.Пушкин?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 июня 1799г. </a:t>
            </a:r>
          </a:p>
          <a:p>
            <a:r>
              <a:rPr lang="ru-RU" dirty="0" smtClean="0"/>
              <a:t>В Москве</a:t>
            </a:r>
            <a:endParaRPr lang="ru-RU" dirty="0"/>
          </a:p>
        </p:txBody>
      </p:sp>
      <p:pic>
        <p:nvPicPr>
          <p:cNvPr id="6" name="Picture 5" descr="5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285860"/>
            <a:ext cx="36433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FON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60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5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00108"/>
            <a:ext cx="2928934" cy="420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929190" y="857232"/>
            <a:ext cx="36433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Когда и где родился Пушкин?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286124"/>
            <a:ext cx="2928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6 </a:t>
            </a:r>
            <a:r>
              <a:rPr lang="ru-RU" sz="2800" dirty="0"/>
              <a:t>июня 1799 г</a:t>
            </a:r>
            <a:r>
              <a:rPr lang="ru-RU" sz="2800" dirty="0" smtClean="0"/>
              <a:t>. </a:t>
            </a:r>
          </a:p>
          <a:p>
            <a:r>
              <a:rPr lang="ru-RU" sz="2800" dirty="0" smtClean="0"/>
              <a:t>в </a:t>
            </a:r>
            <a:r>
              <a:rPr lang="ru-RU" sz="2800" dirty="0"/>
              <a:t>Москве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Какой страшный грех совершили Вы в своей жизни?</a:t>
            </a:r>
            <a:endParaRPr lang="ru-RU" sz="2400" dirty="0"/>
          </a:p>
        </p:txBody>
      </p:sp>
      <p:pic>
        <p:nvPicPr>
          <p:cNvPr id="5" name="Содержимое 4" descr="http://www.imk.msu.ru/timoshenko/img/080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350046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2000240"/>
            <a:ext cx="4143404" cy="412592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Дуэль. </a:t>
            </a:r>
          </a:p>
          <a:p>
            <a:pPr>
              <a:buNone/>
            </a:pPr>
            <a:r>
              <a:rPr lang="ru-RU" dirty="0" smtClean="0"/>
              <a:t>Убийство Ленского.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Онегин выстрелил. </a:t>
            </a:r>
          </a:p>
          <a:p>
            <a:pPr>
              <a:buNone/>
            </a:pPr>
            <a:r>
              <a:rPr lang="ru-RU" dirty="0" smtClean="0"/>
              <a:t>Пробили часы ужасные:</a:t>
            </a:r>
          </a:p>
          <a:p>
            <a:pPr>
              <a:buNone/>
            </a:pPr>
            <a:r>
              <a:rPr lang="ru-RU" dirty="0" smtClean="0"/>
              <a:t>поэт</a:t>
            </a:r>
          </a:p>
          <a:p>
            <a:pPr>
              <a:buNone/>
            </a:pPr>
            <a:r>
              <a:rPr lang="ru-RU" dirty="0" smtClean="0"/>
              <a:t>роняет молча пистолет.</a:t>
            </a:r>
          </a:p>
          <a:p>
            <a:pPr>
              <a:buNone/>
            </a:pPr>
            <a:r>
              <a:rPr lang="ru-RU" dirty="0" smtClean="0"/>
              <a:t>Туманный взор изображает</a:t>
            </a:r>
          </a:p>
          <a:p>
            <a:pPr>
              <a:buNone/>
            </a:pPr>
            <a:r>
              <a:rPr lang="ru-RU" dirty="0" smtClean="0"/>
              <a:t>смерть.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О ком идет речь?</a:t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5" name="Содержимое 4" descr="http://www.imk.msu.ru/timoshenko/img/078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6433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2357430"/>
            <a:ext cx="3929090" cy="376873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Дика, печальна, молчалива,</a:t>
            </a:r>
          </a:p>
          <a:p>
            <a:pPr>
              <a:buNone/>
            </a:pPr>
            <a:r>
              <a:rPr lang="ru-RU" dirty="0" smtClean="0"/>
              <a:t>Как лань лесная боязлива,</a:t>
            </a:r>
          </a:p>
          <a:p>
            <a:pPr>
              <a:buNone/>
            </a:pPr>
            <a:r>
              <a:rPr lang="ru-RU" dirty="0" smtClean="0"/>
              <a:t>Она в семье своей родной</a:t>
            </a:r>
          </a:p>
          <a:p>
            <a:pPr>
              <a:buNone/>
            </a:pPr>
            <a:r>
              <a:rPr lang="ru-RU" dirty="0" smtClean="0"/>
              <a:t>Казалась девочкой чужой.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Татьяна Ларина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9438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Как отчество Татьяны Лариной?</a:t>
            </a:r>
            <a:endParaRPr lang="ru-RU" sz="2800" dirty="0"/>
          </a:p>
        </p:txBody>
      </p:sp>
      <p:pic>
        <p:nvPicPr>
          <p:cNvPr id="5" name="Содержимое 4" descr="Татьяна. Художник А. Самохвалов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6943" y="1600200"/>
            <a:ext cx="33123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2285992"/>
            <a:ext cx="4357718" cy="384017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Татьяна  Дмитриевна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Смиренный грешник,</a:t>
            </a:r>
          </a:p>
          <a:p>
            <a:pPr>
              <a:buNone/>
            </a:pPr>
            <a:r>
              <a:rPr lang="ru-RU" dirty="0" smtClean="0"/>
              <a:t>Дмитрий Ларин,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Господний раб и бригадир,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Под камнем сим вкушает мир.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Когда юная Татьяна признались в любви к Онегину, кто ей сочувствует?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 "/>
          <p:cNvPicPr>
            <a:picLocks noGrp="1"/>
          </p:cNvPicPr>
          <p:nvPr>
            <p:ph sz="half" idx="1"/>
          </p:nvPr>
        </p:nvPicPr>
        <p:blipFill>
          <a:blip r:embed="rId2"/>
          <a:srcRect r="51071"/>
          <a:stretch>
            <a:fillRect/>
          </a:stretch>
        </p:blipFill>
        <p:spPr bwMode="auto">
          <a:xfrm>
            <a:off x="0" y="1000108"/>
            <a:ext cx="292537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57298"/>
            <a:ext cx="3852890" cy="5500702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 smtClean="0"/>
              <a:t>Автор: </a:t>
            </a:r>
          </a:p>
          <a:p>
            <a:pPr>
              <a:buNone/>
            </a:pPr>
            <a:r>
              <a:rPr lang="ru-RU" sz="2600" dirty="0" smtClean="0"/>
              <a:t>Татьяна, милая Татьяна,</a:t>
            </a:r>
          </a:p>
          <a:p>
            <a:pPr>
              <a:buNone/>
            </a:pPr>
            <a:r>
              <a:rPr lang="ru-RU" sz="2600" dirty="0" smtClean="0"/>
              <a:t>С тобою вместе слёзы</a:t>
            </a:r>
          </a:p>
          <a:p>
            <a:pPr>
              <a:buNone/>
            </a:pPr>
            <a:r>
              <a:rPr lang="ru-RU" sz="2600" dirty="0" smtClean="0"/>
              <a:t>лью.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r>
              <a:rPr lang="ru-RU" sz="2600" dirty="0" smtClean="0"/>
              <a:t>Няня: </a:t>
            </a:r>
          </a:p>
          <a:p>
            <a:pPr>
              <a:buNone/>
            </a:pPr>
            <a:r>
              <a:rPr lang="ru-RU" sz="2600" dirty="0" smtClean="0"/>
              <a:t>-Дитя мое, ты нездорова;</a:t>
            </a:r>
          </a:p>
          <a:p>
            <a:pPr>
              <a:buNone/>
            </a:pPr>
            <a:r>
              <a:rPr lang="ru-RU" sz="2600" dirty="0" smtClean="0"/>
              <a:t>Господь помилуй</a:t>
            </a:r>
          </a:p>
          <a:p>
            <a:pPr>
              <a:buNone/>
            </a:pPr>
            <a:r>
              <a:rPr lang="ru-RU" sz="2600" dirty="0" smtClean="0"/>
              <a:t>и спаси!</a:t>
            </a:r>
          </a:p>
          <a:p>
            <a:pPr>
              <a:buNone/>
            </a:pPr>
            <a:r>
              <a:rPr lang="ru-RU" sz="2600" dirty="0" smtClean="0"/>
              <a:t>-Я не больна;</a:t>
            </a:r>
          </a:p>
          <a:p>
            <a:pPr>
              <a:buNone/>
            </a:pPr>
            <a:r>
              <a:rPr lang="ru-RU" sz="2600" dirty="0" smtClean="0"/>
              <a:t>Я знаешь няня,…</a:t>
            </a:r>
          </a:p>
          <a:p>
            <a:pPr>
              <a:buNone/>
            </a:pPr>
            <a:r>
              <a:rPr lang="ru-RU" sz="2600" dirty="0" smtClean="0"/>
              <a:t>влюблена.</a:t>
            </a:r>
            <a:endParaRPr lang="ru-RU" sz="2600" b="1" dirty="0" smtClean="0"/>
          </a:p>
          <a:p>
            <a:pPr>
              <a:buNone/>
            </a:pPr>
            <a:r>
              <a:rPr lang="ru-RU" sz="2600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il_fi" descr="http://s47.radikal.ru/i117/0908/f6/fa9cabd1e64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857232"/>
            <a:ext cx="2500329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«Евгений Онегин». Глава 3. Татьяна и няня. Художник Е. Самокиш-Судковская. 1899">
            <a:hlinkClick r:id="rId4"/>
          </p:cNvPr>
          <p:cNvPicPr/>
          <p:nvPr/>
        </p:nvPicPr>
        <p:blipFill>
          <a:blip r:embed="rId5"/>
          <a:srcRect r="14241" b="7557"/>
          <a:stretch>
            <a:fillRect/>
          </a:stretch>
        </p:blipFill>
        <p:spPr bwMode="auto">
          <a:xfrm>
            <a:off x="1785918" y="3714752"/>
            <a:ext cx="2928959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686800" cy="135732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Что она, так страстно любившая Евгения Онегина, ответила ему </a:t>
            </a:r>
            <a:br>
              <a:rPr lang="ru-RU" sz="2400" dirty="0" smtClean="0"/>
            </a:br>
            <a:r>
              <a:rPr lang="ru-RU" sz="2400" dirty="0" smtClean="0"/>
              <a:t>на любовное признание?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Содержимое 4" descr="http://www.imk.msu.ru/timoshenko/img/08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50046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2786058"/>
            <a:ext cx="5000628" cy="32686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Я вас люблю (к чему лукавить),</a:t>
            </a:r>
          </a:p>
          <a:p>
            <a:pPr>
              <a:buNone/>
            </a:pPr>
            <a:r>
              <a:rPr lang="ru-RU" dirty="0" smtClean="0"/>
              <a:t>Но я другому отдана,</a:t>
            </a:r>
          </a:p>
          <a:p>
            <a:pPr>
              <a:buNone/>
            </a:pPr>
            <a:r>
              <a:rPr lang="ru-RU" dirty="0" smtClean="0"/>
              <a:t> я буду век ему верна.</a:t>
            </a:r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 ком речь?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il_fi" descr="http://img0.liveinternet.ru/images/attach/c/2/65/369/65369121_25050464_1210868965_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71477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2357430"/>
            <a:ext cx="4000528" cy="376873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Они сошлись. </a:t>
            </a:r>
          </a:p>
          <a:p>
            <a:pPr>
              <a:buNone/>
            </a:pPr>
            <a:r>
              <a:rPr lang="ru-RU" dirty="0" smtClean="0"/>
              <a:t>Волна и камень,</a:t>
            </a:r>
          </a:p>
          <a:p>
            <a:pPr>
              <a:buNone/>
            </a:pPr>
            <a:r>
              <a:rPr lang="ru-RU" dirty="0" smtClean="0"/>
              <a:t>Стихи и проза, </a:t>
            </a:r>
          </a:p>
          <a:p>
            <a:pPr>
              <a:buNone/>
            </a:pPr>
            <a:r>
              <a:rPr lang="ru-RU" dirty="0" smtClean="0"/>
              <a:t>лед и пламень</a:t>
            </a:r>
          </a:p>
          <a:p>
            <a:pPr>
              <a:buNone/>
            </a:pPr>
            <a:r>
              <a:rPr lang="ru-RU" dirty="0" smtClean="0"/>
              <a:t>Не столь различны </a:t>
            </a:r>
          </a:p>
          <a:p>
            <a:pPr>
              <a:buNone/>
            </a:pPr>
            <a:r>
              <a:rPr lang="ru-RU" dirty="0" smtClean="0"/>
              <a:t>меж собой.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Ленский и Онегин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О ком речь?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il_fi" descr="http://s02.radikal.ru/i175/1011/9b/c02d769eac05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378618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600200"/>
            <a:ext cx="4714908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Всегда скромна, всегда послушна,</a:t>
            </a:r>
          </a:p>
          <a:p>
            <a:pPr>
              <a:buNone/>
            </a:pPr>
            <a:r>
              <a:rPr lang="ru-RU" dirty="0" smtClean="0"/>
              <a:t>Всегда, как утро, весела,</a:t>
            </a:r>
          </a:p>
          <a:p>
            <a:pPr>
              <a:buNone/>
            </a:pPr>
            <a:r>
              <a:rPr lang="ru-RU" dirty="0" smtClean="0"/>
              <a:t>Как жизнь поэта простодушна,</a:t>
            </a:r>
          </a:p>
          <a:p>
            <a:pPr>
              <a:buNone/>
            </a:pPr>
            <a:r>
              <a:rPr lang="ru-RU" dirty="0" smtClean="0"/>
              <a:t>Как поцелуй любви мила.</a:t>
            </a:r>
          </a:p>
          <a:p>
            <a:pPr>
              <a:buNone/>
            </a:pPr>
            <a:r>
              <a:rPr lang="ru-RU" dirty="0" smtClean="0"/>
              <a:t>Глаза, как небо голубые,</a:t>
            </a:r>
          </a:p>
          <a:p>
            <a:pPr>
              <a:buNone/>
            </a:pPr>
            <a:r>
              <a:rPr lang="ru-RU" dirty="0" smtClean="0"/>
              <a:t>Улыбка, локоны льняные,</a:t>
            </a:r>
          </a:p>
          <a:p>
            <a:pPr>
              <a:buNone/>
            </a:pPr>
            <a:r>
              <a:rPr lang="ru-RU" dirty="0" smtClean="0"/>
              <a:t>Движенья, голос, легкий стан.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Ольга  Ларина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Вспомним другие произведения Пушкина. О ком речь?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il_fi" descr="http://img1.labirint.ru/books/222863/scrn_big_1.jpg"/>
          <p:cNvPicPr>
            <a:picLocks noGrp="1"/>
          </p:cNvPicPr>
          <p:nvPr>
            <p:ph sz="half" idx="1"/>
          </p:nvPr>
        </p:nvPicPr>
        <p:blipFill>
          <a:blip r:embed="rId2"/>
          <a:srcRect l="52592" t="15513" r="12614" b="13842"/>
          <a:stretch>
            <a:fillRect/>
          </a:stretch>
        </p:blipFill>
        <p:spPr bwMode="auto">
          <a:xfrm>
            <a:off x="285720" y="1214422"/>
            <a:ext cx="3500462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600200"/>
            <a:ext cx="4572032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Ваш отец служил при графе</a:t>
            </a:r>
          </a:p>
          <a:p>
            <a:pPr>
              <a:buNone/>
            </a:pPr>
            <a:r>
              <a:rPr lang="ru-RU" dirty="0" smtClean="0"/>
              <a:t>Минихе и вышел в отставку,</a:t>
            </a:r>
          </a:p>
          <a:p>
            <a:pPr>
              <a:buNone/>
            </a:pPr>
            <a:r>
              <a:rPr lang="ru-RU" dirty="0" smtClean="0"/>
              <a:t>жил в </a:t>
            </a:r>
            <a:r>
              <a:rPr lang="ru-RU" dirty="0" err="1" smtClean="0"/>
              <a:t>Симбирской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губернии.</a:t>
            </a:r>
          </a:p>
          <a:p>
            <a:pPr>
              <a:buNone/>
            </a:pPr>
            <a:r>
              <a:rPr lang="ru-RU" dirty="0" smtClean="0"/>
              <a:t>Ещё до рождения вы были</a:t>
            </a:r>
          </a:p>
          <a:p>
            <a:pPr>
              <a:buNone/>
            </a:pPr>
            <a:r>
              <a:rPr lang="ru-RU" dirty="0" smtClean="0"/>
              <a:t>записаны в Семеновский</a:t>
            </a:r>
          </a:p>
          <a:p>
            <a:pPr>
              <a:buNone/>
            </a:pPr>
            <a:r>
              <a:rPr lang="ru-RU" dirty="0" smtClean="0"/>
              <a:t>полк сержантом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Петр Гринев</a:t>
            </a:r>
          </a:p>
          <a:p>
            <a:pPr>
              <a:buNone/>
            </a:pPr>
            <a:r>
              <a:rPr lang="ru-RU" dirty="0" smtClean="0"/>
              <a:t>«Капитанская дочка»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l_fi" descr="http://www.compuart.ru/Archive/CA/2004/10/15/01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392908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14554"/>
            <a:ext cx="4038600" cy="391160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 какими словами</a:t>
            </a:r>
          </a:p>
          <a:p>
            <a:pPr>
              <a:buNone/>
            </a:pPr>
            <a:r>
              <a:rPr lang="ru-RU" dirty="0" smtClean="0"/>
              <a:t>послал Вас отец на</a:t>
            </a:r>
          </a:p>
          <a:p>
            <a:pPr>
              <a:buNone/>
            </a:pPr>
            <a:r>
              <a:rPr lang="ru-RU" dirty="0" smtClean="0"/>
              <a:t>службу?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Береги честь смолоду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l_fi" descr="http://one.rushill.ru/uploads/posts/2011-04/1303667960_1d4b735d68eb95a7efe74f6075d29632.jpg"/>
          <p:cNvPicPr>
            <a:picLocks noGrp="1"/>
          </p:cNvPicPr>
          <p:nvPr>
            <p:ph sz="half" idx="1"/>
          </p:nvPr>
        </p:nvPicPr>
        <p:blipFill>
          <a:blip r:embed="rId2"/>
          <a:srcRect b="20800"/>
          <a:stretch>
            <a:fillRect/>
          </a:stretch>
        </p:blipFill>
        <p:spPr bwMode="auto">
          <a:xfrm>
            <a:off x="285720" y="1500174"/>
            <a:ext cx="3655249" cy="424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600200"/>
            <a:ext cx="421484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По какому поводу</a:t>
            </a:r>
          </a:p>
          <a:p>
            <a:pPr>
              <a:buNone/>
            </a:pPr>
            <a:r>
              <a:rPr lang="ru-RU" dirty="0" smtClean="0"/>
              <a:t>Пушкин</a:t>
            </a:r>
          </a:p>
          <a:p>
            <a:pPr>
              <a:buNone/>
            </a:pPr>
            <a:r>
              <a:rPr lang="ru-RU" dirty="0" smtClean="0"/>
              <a:t>написал такие строки:</a:t>
            </a:r>
          </a:p>
          <a:p>
            <a:pPr>
              <a:buNone/>
            </a:pPr>
            <a:r>
              <a:rPr lang="ru-RU" dirty="0" smtClean="0"/>
              <a:t>«Друзья мои,</a:t>
            </a:r>
          </a:p>
          <a:p>
            <a:pPr>
              <a:buNone/>
            </a:pPr>
            <a:r>
              <a:rPr lang="ru-RU" dirty="0" smtClean="0"/>
              <a:t>Прекрасен наш союз!»?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День рождения Лицея –</a:t>
            </a:r>
          </a:p>
          <a:p>
            <a:pPr>
              <a:buNone/>
            </a:pPr>
            <a:r>
              <a:rPr lang="ru-RU" dirty="0" smtClean="0"/>
              <a:t>19 октября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/>
              <a:t>В  каком году был открыт Царскосельский Лицей? Кого туда направляли учиться?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5643578"/>
            <a:ext cx="8358246" cy="121442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Александром I в </a:t>
            </a:r>
            <a:r>
              <a:rPr lang="ru-RU" dirty="0"/>
              <a:t>1811 </a:t>
            </a:r>
            <a:r>
              <a:rPr lang="ru-RU" dirty="0" smtClean="0"/>
              <a:t>году был открыт Лицей.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Учились мальчики из дворянских </a:t>
            </a:r>
            <a:r>
              <a:rPr lang="ru-RU" dirty="0" smtClean="0"/>
              <a:t>семей</a:t>
            </a:r>
          </a:p>
          <a:p>
            <a:endParaRPr lang="ru-RU" dirty="0"/>
          </a:p>
        </p:txBody>
      </p:sp>
      <p:pic>
        <p:nvPicPr>
          <p:cNvPr id="5" name="Рисунок 2" descr="image.jpg"/>
          <p:cNvPicPr>
            <a:picLocks noGrp="1" noChangeAspect="1"/>
          </p:cNvPicPr>
          <p:nvPr>
            <p:ph sz="half" idx="2"/>
          </p:nvPr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1500173"/>
            <a:ext cx="8143900" cy="41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Бог помочь вам, друзья мои…</a:t>
            </a:r>
            <a:endParaRPr lang="ru-RU" dirty="0"/>
          </a:p>
        </p:txBody>
      </p:sp>
      <p:pic>
        <p:nvPicPr>
          <p:cNvPr id="4" name="il_fi" descr="http://www.abc-people.com/data/pushkin/photo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00174"/>
            <a:ext cx="407196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681022"/>
          </a:xfrm>
        </p:spPr>
        <p:txBody>
          <a:bodyPr/>
          <a:lstStyle/>
          <a:p>
            <a:pPr algn="ctr"/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2789194" cy="110124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hlinkClick r:id="rId2"/>
              </a:rPr>
              <a:t>1.</a:t>
            </a:r>
            <a:r>
              <a:rPr lang="en-US" dirty="0" smtClean="0">
                <a:hlinkClick r:id="rId2"/>
              </a:rPr>
              <a:t>pushkin.ellink.ru</a:t>
            </a:r>
            <a:endParaRPr lang="ru-RU" dirty="0" smtClean="0"/>
          </a:p>
          <a:p>
            <a:pPr algn="l"/>
            <a:r>
              <a:rPr lang="ru-RU" dirty="0" smtClean="0">
                <a:hlinkClick r:id="rId3" action="ppaction://hlinkfile"/>
              </a:rPr>
              <a:t>2.</a:t>
            </a:r>
            <a:r>
              <a:rPr lang="en-US" dirty="0" smtClean="0">
                <a:hlinkClick r:id="rId3" action="ppaction://hlinkfile"/>
              </a:rPr>
              <a:t>images.yandex.ru</a:t>
            </a:r>
            <a:endParaRPr lang="ru-RU" dirty="0" smtClean="0"/>
          </a:p>
          <a:p>
            <a:pPr algn="l"/>
            <a:r>
              <a:rPr lang="ru-RU" dirty="0" smtClean="0">
                <a:hlinkClick r:id="rId4"/>
              </a:rPr>
              <a:t>3.</a:t>
            </a:r>
            <a:r>
              <a:rPr lang="en-US" dirty="0" smtClean="0">
                <a:hlinkClick r:id="rId4"/>
              </a:rPr>
              <a:t>studbirga.info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037258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Когда и где состоялась дуэль А.С.Пушкина с Дантесом?</a:t>
            </a:r>
          </a:p>
        </p:txBody>
      </p:sp>
      <p:sp>
        <p:nvSpPr>
          <p:cNvPr id="17409" name="Rectangle 1"/>
          <p:cNvSpPr>
            <a:spLocks noGrp="1" noChangeArrowheads="1"/>
          </p:cNvSpPr>
          <p:nvPr>
            <p:ph sz="half" idx="2"/>
          </p:nvPr>
        </p:nvSpPr>
        <p:spPr bwMode="auto">
          <a:xfrm>
            <a:off x="642910" y="5429265"/>
            <a:ext cx="385765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27 января 1837 г.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Черной речке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Файл:Monument on Pushkin's duel place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488"/>
            <a:ext cx="3557586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Дуэль Пушкина с Дантесом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14488"/>
            <a:ext cx="42148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40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6802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Кто вы? </a:t>
            </a:r>
            <a:r>
              <a:rPr lang="ru-RU" sz="2400" dirty="0"/>
              <a:t>Вы один из гостей на экзамене в  Лицее в январе 1815 года, усталый, пожилой человек в мундире. После экзамена вы воскликнете: «Нет, оставьте его поэтом!»</a:t>
            </a:r>
          </a:p>
        </p:txBody>
      </p:sp>
      <p:pic>
        <p:nvPicPr>
          <p:cNvPr id="6" name="Содержимое 5" descr="Файл:Vladimir Borovikovsky 001 (portrait of Gavrila Derzhavin)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071678"/>
            <a:ext cx="356636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Дуэль Пушкина.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071678"/>
            <a:ext cx="507209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flipH="1">
            <a:off x="5315056" y="5286388"/>
            <a:ext cx="22573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Гавриил Романович</a:t>
            </a:r>
          </a:p>
          <a:p>
            <a:r>
              <a:rPr lang="ru-RU" sz="2800" dirty="0" smtClean="0"/>
              <a:t>Державин</a:t>
            </a:r>
            <a:endParaRPr lang="ru-RU" sz="28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Кто вы?</a:t>
            </a:r>
            <a:r>
              <a:rPr lang="ru-RU" sz="2400" dirty="0"/>
              <a:t> Прочитав поэму «Руслан и Людмила», вы </a:t>
            </a:r>
            <a:r>
              <a:rPr lang="ru-RU" sz="2400" dirty="0" smtClean="0"/>
              <a:t>подарили свой портрет </a:t>
            </a:r>
            <a:r>
              <a:rPr lang="ru-RU" sz="2400" dirty="0"/>
              <a:t>Пушкину </a:t>
            </a:r>
            <a:r>
              <a:rPr lang="ru-RU" sz="2400" dirty="0" smtClean="0"/>
              <a:t>с этими строками: </a:t>
            </a:r>
            <a:r>
              <a:rPr lang="ru-RU" sz="2400" dirty="0"/>
              <a:t>“Победителю ученику от побежденного учителя</a:t>
            </a:r>
            <a:r>
              <a:rPr lang="ru-RU" sz="2400" dirty="0" smtClean="0"/>
              <a:t>”</a:t>
            </a:r>
            <a:endParaRPr lang="ru-RU" sz="2400" dirty="0"/>
          </a:p>
        </p:txBody>
      </p:sp>
      <p:pic>
        <p:nvPicPr>
          <p:cNvPr id="4" name="Содержимое 3" descr="http://nearyou.ru/kbrullov/galery5/5zhukovsk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35719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14941" y="3429000"/>
            <a:ext cx="31432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Василий Андреевич</a:t>
            </a:r>
          </a:p>
          <a:p>
            <a:r>
              <a:rPr lang="ru-RU" sz="2800" dirty="0" smtClean="0"/>
              <a:t>Жуковский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58214" cy="221455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Кто вы? </a:t>
            </a:r>
            <a:r>
              <a:rPr lang="ru-RU" sz="2400" dirty="0"/>
              <a:t>Вы человек оригинального ума и блестящего образования. Вы принимали участие в Бородинском сражении. Вы учили Пушкина готовиться к великому будущему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уважать в себе человека, имя которого принадлежит потомству.</a:t>
            </a:r>
          </a:p>
        </p:txBody>
      </p:sp>
      <p:pic>
        <p:nvPicPr>
          <p:cNvPr id="5" name="Содержимое 4" descr="http://school-collection.edu.ru/catalog/res/0023978a-f683-4842-9a91-5b20866d2fb2/view/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00034" y="2332037"/>
            <a:ext cx="350644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2132" y="3429001"/>
            <a:ext cx="3114668" cy="20002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Петр </a:t>
            </a:r>
          </a:p>
          <a:p>
            <a:pPr>
              <a:buNone/>
            </a:pPr>
            <a:r>
              <a:rPr lang="ru-RU" dirty="0" smtClean="0"/>
              <a:t>Яковлевич </a:t>
            </a:r>
          </a:p>
          <a:p>
            <a:pPr>
              <a:buNone/>
            </a:pPr>
            <a:r>
              <a:rPr lang="ru-RU" dirty="0" smtClean="0"/>
              <a:t>Чаадаев</a:t>
            </a:r>
            <a:endParaRPr lang="ru-RU" dirty="0"/>
          </a:p>
        </p:txBody>
      </p:sp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8143900" y="6072206"/>
            <a:ext cx="1000100" cy="78579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>
            <a:normAutofit/>
          </a:bodyPr>
          <a:lstStyle/>
          <a:p>
            <a:r>
              <a:rPr lang="ru-RU" sz="2400" dirty="0"/>
              <a:t>Назовите имена родителей Пушкина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357298"/>
            <a:ext cx="3182932" cy="500065"/>
          </a:xfrm>
        </p:spPr>
        <p:txBody>
          <a:bodyPr>
            <a:noAutofit/>
          </a:bodyPr>
          <a:lstStyle/>
          <a:p>
            <a:r>
              <a:rPr lang="ru-RU" dirty="0"/>
              <a:t>Сергей </a:t>
            </a:r>
            <a:r>
              <a:rPr lang="ru-RU" dirty="0" smtClean="0"/>
              <a:t>Львович</a:t>
            </a:r>
          </a:p>
        </p:txBody>
      </p:sp>
      <p:pic>
        <p:nvPicPr>
          <p:cNvPr id="7" name="Picture 6" descr="pushkin_s_l_h18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2000240"/>
            <a:ext cx="3214710" cy="4214841"/>
          </a:xfrm>
          <a:noFill/>
          <a:ln/>
        </p:spPr>
      </p:pic>
      <p:pic>
        <p:nvPicPr>
          <p:cNvPr id="8" name="Picture 7" descr="pushkina_n_o_h16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6" y="2071678"/>
            <a:ext cx="3286148" cy="3357586"/>
          </a:xfrm>
          <a:noFill/>
          <a:ln/>
        </p:spPr>
      </p:pic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714876" y="5929330"/>
            <a:ext cx="3520440" cy="457200"/>
          </a:xfrm>
        </p:spPr>
        <p:txBody>
          <a:bodyPr/>
          <a:lstStyle/>
          <a:p>
            <a:r>
              <a:rPr lang="ru-RU" dirty="0" smtClean="0"/>
              <a:t>Надежда Осиповна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AA0A1-E098-4864-B000-A37B832BA74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11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516</TotalTime>
  <Words>1251</Words>
  <Application>Microsoft Office PowerPoint</Application>
  <PresentationFormat>Экран (4:3)</PresentationFormat>
  <Paragraphs>257</Paragraphs>
  <Slides>41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Изящная</vt:lpstr>
      <vt:lpstr> Литературная  игра - викторина </vt:lpstr>
      <vt:lpstr>Первый тур</vt:lpstr>
      <vt:lpstr>Когда и где родился А.С.Пушкин?</vt:lpstr>
      <vt:lpstr>В  каком году был открыт Царскосельский Лицей? Кого туда направляли учиться?</vt:lpstr>
      <vt:lpstr>Когда и где состоялась дуэль А.С.Пушкина с Дантесом?</vt:lpstr>
      <vt:lpstr>Кто вы? Вы один из гостей на экзамене в  Лицее в январе 1815 года, усталый, пожилой человек в мундире. После экзамена вы воскликнете: «Нет, оставьте его поэтом!»</vt:lpstr>
      <vt:lpstr>Кто вы? Прочитав поэму «Руслан и Людмила», вы подарили свой портрет Пушкину с этими строками: “Победителю ученику от побежденного учителя”</vt:lpstr>
      <vt:lpstr>Кто вы? Вы человек оригинального ума и блестящего образования. Вы принимали участие в Бородинском сражении. Вы учили Пушкина готовиться к великому будущему  и уважать в себе человека, имя которого принадлежит потомству.</vt:lpstr>
      <vt:lpstr>Назовите имена родителей Пушкина</vt:lpstr>
      <vt:lpstr>Кому Пушкин посвятил эти строки: «Гляделась ли ты в зеркало и уверилась ли ты, что с твоим лицом ничего сравнить нельзя на свете, - душу твою люблю я еще более твоего лица. Прощай,  мой ангел, целую тебя крепко»?  </vt:lpstr>
      <vt:lpstr>Какие повести были включены в книгу  “Повести Белкина”? </vt:lpstr>
      <vt:lpstr>Назовите стихотворение, в котором поэт подводит итог своей творческой деятельности. Кто автор одноименного стихотворения?</vt:lpstr>
      <vt:lpstr>Назовите стихотворение, послужившее основой для создания свыше сорока лирических романсов русских композиторов. Какова основная мысль этого шедевра? </vt:lpstr>
      <vt:lpstr>Слайд 14</vt:lpstr>
      <vt:lpstr>Второй тур</vt:lpstr>
      <vt:lpstr>В какое литературное общество был принят А.С.Пушкин в 1816 г.?   Каково было прозвище поэта? </vt:lpstr>
      <vt:lpstr>С каким периодом жизни и творчества  Пушкина связано Болдино?</vt:lpstr>
      <vt:lpstr>Назовите время Южной ссылки Пушкина и места, в которых он побывал (не менее трех). </vt:lpstr>
      <vt:lpstr>  Кто вы? Вы первый друг Пушкина. Когда поэт  был в опале, находясь в Михайловском, вы навестили его, не испугавшись, что друг под надзором властей. Позже Пушкин писал о вас: Мой первый друг,       Мой друг бесценный!              И я судьбу благословил,                     Когда мой двор уединенный,                       Печальным снегом занесенный,                 Твой колокольчик огласил        </vt:lpstr>
      <vt:lpstr>О ком речь? Она скрашивала одинокую жизнь поэта в Михайловском во время ссылки, благодаря вей во втором издании «Руслана и Людмилы» появился пролог.</vt:lpstr>
      <vt:lpstr>Кто вы? Вы французский кавалергард,  красивый блондин, представший в обществе  блестящим молодым офицером, влюблённым в красавицу жену Пушкина. В светском обществе ходили слухи, что вы ухаживали за ней.  Каков итог этого? </vt:lpstr>
      <vt:lpstr>Назовите все сказки Пушкина.</vt:lpstr>
      <vt:lpstr>Об этом портрете А.С. Пушкин писал: «…Себя как в зеркале я вижу, но это зеркало мне льстит». Кто автор знаменитого портрета?</vt:lpstr>
      <vt:lpstr>Какой роман Пушкина критики называли «Энциклопедией русской жизни»?</vt:lpstr>
      <vt:lpstr>В 1825 г. было восстание декабристов. Участвовал ли Пушкин в этом восстании?  </vt:lpstr>
      <vt:lpstr>Назовите стихотворение, чудесным образом соединившее судьбы двух великих людей, одним из которых был А.С.Пушкин, написавший слова, ставшие впоследствии романсом. Кто второй гениальный человек? И каким образом он и Пушкин связаны?</vt:lpstr>
      <vt:lpstr>Определите стихотворный размер и рифму данного стихотворения. </vt:lpstr>
      <vt:lpstr>Финал. Кто Вы? </vt:lpstr>
      <vt:lpstr>Будьте так признательны, дорогой друг,  как называется ваш недуг, подобный английскому сплину?  </vt:lpstr>
      <vt:lpstr>Какой страшный грех совершили Вы в своей жизни?</vt:lpstr>
      <vt:lpstr>О ком идет речь? </vt:lpstr>
      <vt:lpstr>Как отчество Татьяны Лариной?</vt:lpstr>
      <vt:lpstr>Когда юная Татьяна признались в любви к Онегину, кто ей сочувствует? </vt:lpstr>
      <vt:lpstr>Что она, так страстно любившая Евгения Онегина, ответила ему  на любовное признание? </vt:lpstr>
      <vt:lpstr>О ком речь? </vt:lpstr>
      <vt:lpstr>О ком речь? </vt:lpstr>
      <vt:lpstr>Вспомним другие произведения Пушкина. О ком речь? </vt:lpstr>
      <vt:lpstr>Слайд 38</vt:lpstr>
      <vt:lpstr>Слайд 39</vt:lpstr>
      <vt:lpstr>Бог помочь вам, друзья мои…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Литературная  игра - викторина</dc:title>
  <dc:creator>Санек</dc:creator>
  <cp:lastModifiedBy>Санек</cp:lastModifiedBy>
  <cp:revision>57</cp:revision>
  <dcterms:created xsi:type="dcterms:W3CDTF">2001-12-31T23:50:19Z</dcterms:created>
  <dcterms:modified xsi:type="dcterms:W3CDTF">2001-12-31T20:28:45Z</dcterms:modified>
</cp:coreProperties>
</file>