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57" r:id="rId41"/>
    <p:sldId id="29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6611779"/>
            <a:ext cx="7633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63351" y="253435"/>
            <a:ext cx="8129129" cy="635113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pic>
        <p:nvPicPr>
          <p:cNvPr id="1034" name="Picture 10" descr="http://nachalo4ka.ru/wp-content/uploads/2014/08/ugolki-1050x1200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7654"/>
          <a:stretch/>
        </p:blipFill>
        <p:spPr bwMode="auto">
          <a:xfrm>
            <a:off x="7208864" y="81200"/>
            <a:ext cx="1797381" cy="1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nachalo4ka.ru/wp-content/uploads/2014/08/ugolki-1050x1200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4" r="59471"/>
          <a:stretch/>
        </p:blipFill>
        <p:spPr bwMode="auto">
          <a:xfrm>
            <a:off x="566984" y="2744924"/>
            <a:ext cx="1456920" cy="1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nachalo4ka.ru/wp-content/uploads/2014/08/ugolki-1050x1200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4" r="59471"/>
          <a:stretch/>
        </p:blipFill>
        <p:spPr bwMode="auto">
          <a:xfrm>
            <a:off x="566984" y="476672"/>
            <a:ext cx="1456920" cy="1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nachalo4ka.ru/wp-content/uploads/2014/08/ugolki-1050x1200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4" r="59471"/>
          <a:stretch/>
        </p:blipFill>
        <p:spPr bwMode="auto">
          <a:xfrm>
            <a:off x="566984" y="5013176"/>
            <a:ext cx="1456920" cy="1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datas/literatura/M.M.Prishvin-Kladovaja-solntsa/0021-021-M.M.Prishvin-Kladovaja-solntsa.jpg" TargetMode="External"/><Relationship Id="rId13" Type="http://schemas.openxmlformats.org/officeDocument/2006/relationships/hyperlink" Target="http://sam-stroy.info/i/plotnik/bondar/111.jpg" TargetMode="External"/><Relationship Id="rId18" Type="http://schemas.openxmlformats.org/officeDocument/2006/relationships/hyperlink" Target="http://syl.ru/misc/i/ai/97753/195838.jpg" TargetMode="External"/><Relationship Id="rId26" Type="http://schemas.openxmlformats.org/officeDocument/2006/relationships/hyperlink" Target="http://www.planetaskazok.ru/images/stories/prishvin/sbornik_1/img_21.jpg" TargetMode="External"/><Relationship Id="rId3" Type="http://schemas.openxmlformats.org/officeDocument/2006/relationships/hyperlink" Target="http://detlit.ru/images/sized/images/uploads/Images/37/Prishvin_Zolotoj_lug-800x1169.jpg" TargetMode="External"/><Relationship Id="rId21" Type="http://schemas.openxmlformats.org/officeDocument/2006/relationships/hyperlink" Target="http://cdn01.ru/files/users/images/ed/f0/edf07a34c15bde06fc3b1fb3c44b0897.jpg" TargetMode="External"/><Relationship Id="rId7" Type="http://schemas.openxmlformats.org/officeDocument/2006/relationships/hyperlink" Target="http://polistaj.ru/image/Small/multimedia/books_covers/1005795382.jpg" TargetMode="External"/><Relationship Id="rId12" Type="http://schemas.openxmlformats.org/officeDocument/2006/relationships/hyperlink" Target="http://3.bp.blogspot.com/-Z85h14hfT-s/Vjo5lqZwRqI/AAAAAAAAI3I/KPWaGMkx2Ec/s1600/illjustracija-Kladovaja-solnca-P-V-Kalinin.bmp" TargetMode="External"/><Relationship Id="rId17" Type="http://schemas.openxmlformats.org/officeDocument/2006/relationships/hyperlink" Target="http://go4.imgsmail.ru/imgpreview?key=52dfe66475dff593&amp;mb=imgdb_preview_631" TargetMode="External"/><Relationship Id="rId25" Type="http://schemas.openxmlformats.org/officeDocument/2006/relationships/hyperlink" Target="http://www.planetaskazok.ru/images/stories/prishvin/sbornik_1/img_9.jpg" TargetMode="External"/><Relationship Id="rId2" Type="http://schemas.openxmlformats.org/officeDocument/2006/relationships/hyperlink" Target="http://linda6035.ucoz.ru/" TargetMode="External"/><Relationship Id="rId16" Type="http://schemas.openxmlformats.org/officeDocument/2006/relationships/hyperlink" Target="http://litrus.net/images/books/67166_i_008.png" TargetMode="External"/><Relationship Id="rId20" Type="http://schemas.openxmlformats.org/officeDocument/2006/relationships/hyperlink" Target="http://yt3.ggpht.com/-l_PCL_YgvnA/AAAAAAAAAAI/AAAAAAAAAAA/SivReJjOhV0/s900-c-k-no/photo.jpg" TargetMode="External"/><Relationship Id="rId29" Type="http://schemas.openxmlformats.org/officeDocument/2006/relationships/hyperlink" Target="http://www.playing-field.ru/img/2015/052009/192539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tmir.co/BookBinary/113249/1333230246/i_001.png" TargetMode="External"/><Relationship Id="rId11" Type="http://schemas.openxmlformats.org/officeDocument/2006/relationships/hyperlink" Target="http://fb.ru/misc/i/gallery/7454/48826.jpg" TargetMode="External"/><Relationship Id="rId24" Type="http://schemas.openxmlformats.org/officeDocument/2006/relationships/hyperlink" Target="http://1.bp.blogspot.com/-vUco2HC82iI/Vjo1XTUevxI/AAAAAAAAI24/YCaBdX53umw/s1600/Mitrasha-Nastja-Kladovaja-solnca-F-Domogackij.bmp" TargetMode="External"/><Relationship Id="rId5" Type="http://schemas.openxmlformats.org/officeDocument/2006/relationships/hyperlink" Target="http://cbsk.ru/images/Foto/Tainy_lesa_zhivotnykh_i_trav/image047.jpg" TargetMode="External"/><Relationship Id="rId15" Type="http://schemas.openxmlformats.org/officeDocument/2006/relationships/hyperlink" Target="http://syl.ru/misc/i/ai/97753/195821.jpg" TargetMode="External"/><Relationship Id="rId23" Type="http://schemas.openxmlformats.org/officeDocument/2006/relationships/hyperlink" Target="http://fb.ru/misc/i/gallery/31953/1472951.jpg" TargetMode="External"/><Relationship Id="rId28" Type="http://schemas.openxmlformats.org/officeDocument/2006/relationships/hyperlink" Target="http://www.playing-field.ru/img/2015/052004/4034473" TargetMode="External"/><Relationship Id="rId10" Type="http://schemas.openxmlformats.org/officeDocument/2006/relationships/hyperlink" Target="http://img.labirint.ru/images/comments_pic/1143/015labd3do1319562246.jpg" TargetMode="External"/><Relationship Id="rId19" Type="http://schemas.openxmlformats.org/officeDocument/2006/relationships/hyperlink" Target="http://top-knig.ru/wp-content/uploads/2015/08/Kladovaja-solnca1-206x300.png" TargetMode="External"/><Relationship Id="rId4" Type="http://schemas.openxmlformats.org/officeDocument/2006/relationships/hyperlink" Target="http://img2.labirint.ru/books35/348498/big.jpg" TargetMode="External"/><Relationship Id="rId9" Type="http://schemas.openxmlformats.org/officeDocument/2006/relationships/hyperlink" Target="http://fs00.infourok.ru/images/doc/7/8375/hello_html_m2dc29136.jpg" TargetMode="External"/><Relationship Id="rId14" Type="http://schemas.openxmlformats.org/officeDocument/2006/relationships/hyperlink" Target="http://syl.ru/misc/i/ai/97753/195852.jpg" TargetMode="External"/><Relationship Id="rId22" Type="http://schemas.openxmlformats.org/officeDocument/2006/relationships/hyperlink" Target="http://detectivebooks.ru/img/d/?src=30907616&amp;i=11&amp;ext=png" TargetMode="External"/><Relationship Id="rId27" Type="http://schemas.openxmlformats.org/officeDocument/2006/relationships/hyperlink" Target="http://2.bp.blogspot.com/-m-Yx1O6xZog/VjozjddYWWI/AAAAAAAAI1s/nwCTIgpfO3Y/s1600/Hudozhnik-A-M-Kitajskij.bmp" TargetMode="External"/><Relationship Id="rId30" Type="http://schemas.openxmlformats.org/officeDocument/2006/relationships/hyperlink" Target="http://www.playing-field.ru/img/2015/052120/5239761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tqCCiaH1bN0/Vjo0FcktuFI/AAAAAAAAI2k/v_y2o1Jn_DM/s1600/illjustracija-Kladovaja-solnca-E-Rachev-3.jpg" TargetMode="External"/><Relationship Id="rId7" Type="http://schemas.openxmlformats.org/officeDocument/2006/relationships/hyperlink" Target="http://www.ebftour.ru/images/import/news/d66b7571b9c3c64bc27ee73689c5ccea.jpg" TargetMode="External"/><Relationship Id="rId2" Type="http://schemas.openxmlformats.org/officeDocument/2006/relationships/hyperlink" Target="http://fs1.ppt4web.ru/images/5418/70302/640/img1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anetaskazok.ru/images/stories/prishvin/sbornik_1/img_16.jpg" TargetMode="External"/><Relationship Id="rId5" Type="http://schemas.openxmlformats.org/officeDocument/2006/relationships/hyperlink" Target="http://www.booksite.ru/fulltext/ter/iol/ogu/iya/19.jpg" TargetMode="External"/><Relationship Id="rId4" Type="http://schemas.openxmlformats.org/officeDocument/2006/relationships/hyperlink" Target="http://www.planetaskazok.ru/images/stories/prishvin/sbornik_1/img_3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11188" y="5187184"/>
            <a:ext cx="8207375" cy="15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7610" anchor="ctr">
            <a:spAutoFit/>
          </a:bodyPr>
          <a:lstStyle/>
          <a:p>
            <a:pPr algn="ctr"/>
            <a:r>
              <a:rPr lang="ru-RU" sz="3600" b="1" dirty="0" err="1">
                <a:solidFill>
                  <a:srgbClr val="008000"/>
                </a:solidFill>
                <a:latin typeface="Monotype Corsiva" pitchFamily="66" charset="0"/>
              </a:rPr>
              <a:t>Шепеленко</a:t>
            </a:r>
            <a:r>
              <a:rPr lang="ru-RU" sz="3600" b="1" dirty="0">
                <a:solidFill>
                  <a:srgbClr val="008000"/>
                </a:solidFill>
                <a:latin typeface="Monotype Corsiva" pitchFamily="66" charset="0"/>
              </a:rPr>
              <a:t> Татьяна Анатольевна, </a:t>
            </a:r>
          </a:p>
          <a:p>
            <a:pPr algn="ctr"/>
            <a:r>
              <a:rPr lang="ru-RU" sz="3600" b="1" dirty="0">
                <a:solidFill>
                  <a:srgbClr val="008000"/>
                </a:solidFill>
                <a:latin typeface="Monotype Corsiva" pitchFamily="66" charset="0"/>
              </a:rPr>
              <a:t>учитель русского языка и литературы </a:t>
            </a:r>
          </a:p>
          <a:p>
            <a:pPr algn="ctr"/>
            <a:r>
              <a:rPr lang="ru-RU" sz="2400" b="1" dirty="0">
                <a:solidFill>
                  <a:srgbClr val="008000"/>
                </a:solidFill>
                <a:latin typeface="Monotype Corsiva" pitchFamily="66" charset="0"/>
              </a:rPr>
              <a:t>Персональный сайт: </a:t>
            </a:r>
            <a:r>
              <a:rPr lang="en-US" sz="2400" b="1" dirty="0">
                <a:solidFill>
                  <a:srgbClr val="008000"/>
                </a:solidFill>
                <a:latin typeface="Monotype Corsiva" pitchFamily="66" charset="0"/>
              </a:rPr>
              <a:t>www.shepelenko.ucoz.ru</a:t>
            </a:r>
            <a:endParaRPr lang="ru-RU" sz="24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9750" y="54797"/>
            <a:ext cx="8207375" cy="15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761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Monotype Corsiva" pitchFamily="66" charset="0"/>
              </a:rPr>
              <a:t>Муниципальное казённое образовательное учреждение </a:t>
            </a:r>
          </a:p>
          <a:p>
            <a:pPr algn="ctr"/>
            <a:r>
              <a:rPr lang="ru-RU" sz="2400" b="1" dirty="0" err="1">
                <a:solidFill>
                  <a:srgbClr val="008000"/>
                </a:solidFill>
                <a:latin typeface="Monotype Corsiva" pitchFamily="66" charset="0"/>
              </a:rPr>
              <a:t>Рамонская</a:t>
            </a:r>
            <a:r>
              <a:rPr lang="ru-RU" sz="2400" b="1" dirty="0">
                <a:solidFill>
                  <a:srgbClr val="008000"/>
                </a:solidFill>
                <a:latin typeface="Monotype Corsiva" pitchFamily="66" charset="0"/>
              </a:rPr>
              <a:t> средняя общеобразовательная школа № 2 </a:t>
            </a:r>
          </a:p>
          <a:p>
            <a:pPr algn="ctr"/>
            <a:r>
              <a:rPr lang="ru-RU" sz="2400" b="1" dirty="0" err="1">
                <a:solidFill>
                  <a:srgbClr val="008000"/>
                </a:solidFill>
                <a:latin typeface="Monotype Corsiva" pitchFamily="66" charset="0"/>
              </a:rPr>
              <a:t>Рамонского</a:t>
            </a:r>
            <a:r>
              <a:rPr lang="ru-RU" sz="2400" b="1" dirty="0">
                <a:solidFill>
                  <a:srgbClr val="008000"/>
                </a:solidFill>
                <a:latin typeface="Monotype Corsiva" pitchFamily="66" charset="0"/>
              </a:rPr>
              <a:t> муниципального района </a:t>
            </a:r>
          </a:p>
          <a:p>
            <a:pPr algn="ctr"/>
            <a:r>
              <a:rPr lang="ru-RU" sz="2400" b="1" dirty="0">
                <a:solidFill>
                  <a:srgbClr val="008000"/>
                </a:solidFill>
                <a:latin typeface="Monotype Corsiva" pitchFamily="66" charset="0"/>
              </a:rPr>
              <a:t>Воронежской области</a:t>
            </a:r>
          </a:p>
        </p:txBody>
      </p:sp>
      <p:pic>
        <p:nvPicPr>
          <p:cNvPr id="2052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701800"/>
            <a:ext cx="460851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Сказка-быль «Кладовая солнца»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20482" name="Picture 2" descr="C:\Documents and Settings\user\Рабочий стол\картинки\image047.jpg"/>
          <p:cNvPicPr>
            <a:picLocks noChangeAspect="1" noChangeArrowheads="1"/>
          </p:cNvPicPr>
          <p:nvPr/>
        </p:nvPicPr>
        <p:blipFill>
          <a:blip r:embed="rId2" cstate="print"/>
          <a:srcRect b="5175"/>
          <a:stretch>
            <a:fillRect/>
          </a:stretch>
        </p:blipFill>
        <p:spPr bwMode="auto">
          <a:xfrm>
            <a:off x="2627784" y="959120"/>
            <a:ext cx="4098246" cy="542220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1 тур «Разминка»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63688" y="1124744"/>
            <a:ext cx="626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Кто автор сказки-были «Кладовая солнца»?</a:t>
            </a:r>
            <a:endParaRPr lang="ru-RU" sz="24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411760" y="5877272"/>
            <a:ext cx="4679950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Михаил Михайлович Пришвин</a:t>
            </a:r>
            <a:endParaRPr lang="ru-RU" altLang="ru-RU" sz="24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21506" name="Picture 2" descr="C:\Documents and Settings\user\Рабочий стол\картинки\i_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556792"/>
            <a:ext cx="2666033" cy="426725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1 тур «Разминка»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63688" y="1124744"/>
            <a:ext cx="62646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Где происходит действие сказки-были «Кладовая солнца»?</a:t>
            </a:r>
            <a:endParaRPr lang="ru-RU" sz="24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835696" y="5661248"/>
            <a:ext cx="6696744" cy="830997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«В одном селе, возле </a:t>
            </a:r>
            <a:r>
              <a:rPr lang="ru-RU" altLang="ru-RU" sz="2400" b="1" dirty="0" err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Блудова</a:t>
            </a:r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болота, в районе города </a:t>
            </a:r>
            <a:r>
              <a:rPr lang="ru-RU" altLang="ru-RU" sz="2400" b="1" dirty="0" err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Преславль-Залесского</a:t>
            </a:r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</a:p>
        </p:txBody>
      </p:sp>
      <p:pic>
        <p:nvPicPr>
          <p:cNvPr id="22530" name="Picture 2" descr="C:\Documents and Settings\user\Рабочий стол\картинки\1005795382.jpg"/>
          <p:cNvPicPr>
            <a:picLocks noChangeAspect="1" noChangeArrowheads="1"/>
          </p:cNvPicPr>
          <p:nvPr/>
        </p:nvPicPr>
        <p:blipFill>
          <a:blip r:embed="rId2" cstate="print"/>
          <a:srcRect b="16243"/>
          <a:stretch>
            <a:fillRect/>
          </a:stretch>
        </p:blipFill>
        <p:spPr bwMode="auto">
          <a:xfrm>
            <a:off x="2843808" y="1988840"/>
            <a:ext cx="4147220" cy="344878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1 тур «Разминка»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03648" y="1124744"/>
            <a:ext cx="6984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О ком речь: </a:t>
            </a:r>
            <a:r>
              <a:rPr lang="ru-RU" sz="2400" i="1" dirty="0" smtClean="0"/>
              <a:t>«Волосы ни тёмные, ни светлые, отливали золотом, веснушки по всему лицу были крупные, как золотые монетки, и частые».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156176" y="5661248"/>
            <a:ext cx="2376264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 Насте</a:t>
            </a:r>
          </a:p>
        </p:txBody>
      </p:sp>
      <p:pic>
        <p:nvPicPr>
          <p:cNvPr id="23554" name="Picture 2" descr="C:\Documents and Settings\user\Рабочий стол\картинки\0021-021-M.M.Prishvin-Kladovaja-solnt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4067944" cy="305095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1 тур «Разминка»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03648" y="1124744"/>
            <a:ext cx="698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О ком речь: </a:t>
            </a:r>
            <a:r>
              <a:rPr lang="ru-RU" sz="2400" i="1" dirty="0" smtClean="0"/>
              <a:t>«…коротенький, но очень плотный, лобастый, затылок широкий».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156176" y="5661248"/>
            <a:ext cx="2376264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 </a:t>
            </a:r>
            <a:r>
              <a:rPr lang="ru-RU" altLang="ru-RU" sz="2400" b="1" dirty="0" err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Митраше</a:t>
            </a:r>
            <a:endParaRPr lang="ru-RU" altLang="ru-RU" sz="2400" b="1" dirty="0" smtClean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4578" name="Picture 2" descr="C:\Documents and Settings\user\Рабочий стол\картинки\hello_html_m2dc29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32856"/>
            <a:ext cx="4538175" cy="335749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1 тур «Разминка»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03648" y="1124744"/>
            <a:ext cx="698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Как автор называет главных героев?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979712" y="5661248"/>
            <a:ext cx="6552728" cy="830997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Настя – «золотая курочка», </a:t>
            </a:r>
            <a:r>
              <a:rPr lang="ru-RU" altLang="ru-RU" sz="2400" b="1" dirty="0" err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Митраша</a:t>
            </a:r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– «мужичок в мешочке»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2" y="1623592"/>
            <a:ext cx="5456685" cy="3914324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1 тур «Разминка»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50698" y="968673"/>
            <a:ext cx="39167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Назовите фамилию ребят. Какое у них было хозяйство?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979712" y="2378816"/>
            <a:ext cx="2863374" cy="3785652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err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Весёлкины</a:t>
            </a:r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Хозяйство: изба </a:t>
            </a:r>
            <a:r>
              <a:rPr lang="ru-RU" altLang="ru-RU" sz="2400" b="1" dirty="0" err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пятистенная</a:t>
            </a:r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корова Зорька, тёлушка Дочка, коза Дереза, безымённые овцы, куры, золотой петух Петя и поросёнок Хрен.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11" y="802773"/>
            <a:ext cx="3689354" cy="5733256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1 тур «Разминка»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03648" y="1124744"/>
            <a:ext cx="698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Сколько лет было детям?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979712" y="5877272"/>
            <a:ext cx="6552728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err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Митраше</a:t>
            </a:r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– 10, Насте – 12.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13" y="1639917"/>
            <a:ext cx="3785180" cy="4026787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1 тур «Разминка»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03648" y="1124744"/>
            <a:ext cx="698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Какое ремесло освоил </a:t>
            </a:r>
            <a:r>
              <a:rPr lang="ru-RU" sz="2400" dirty="0" err="1" smtClean="0"/>
              <a:t>Митраша</a:t>
            </a:r>
            <a:r>
              <a:rPr lang="ru-RU" sz="2400" dirty="0" smtClean="0"/>
              <a:t> в свои 10 лет?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572000" y="5877272"/>
            <a:ext cx="3960440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Бондарное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3" y="1742480"/>
            <a:ext cx="2652011" cy="3962861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1 тур «Разминка»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03648" y="1124744"/>
            <a:ext cx="698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За что соседи уважали детей?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59632" y="5877272"/>
            <a:ext cx="7488832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Они были дружные и трудолюбивые, всем помогали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8" y="1742480"/>
            <a:ext cx="5378674" cy="3875125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224" y="1491526"/>
            <a:ext cx="91217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«Думаешь – чудеса далеко,</a:t>
            </a:r>
          </a:p>
          <a:p>
            <a:pPr indent="457200"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А они тут рядом»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  <a:p>
            <a:pPr indent="457200" algn="ctr"/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  <a:p>
            <a:pPr indent="457200" algn="ctr"/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  <a:p>
            <a:pPr indent="457200" algn="ctr"/>
            <a:r>
              <a:rPr lang="ru-RU" sz="4000" b="1" dirty="0">
                <a:solidFill>
                  <a:srgbClr val="008000"/>
                </a:solidFill>
                <a:latin typeface="Monotype Corsiva" pitchFamily="66" charset="0"/>
              </a:rPr>
              <a:t>(6 класс)</a:t>
            </a: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1 тур «Разминка»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03648" y="1124744"/>
            <a:ext cx="698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Зачем дети отправились на болото?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923928" y="5877272"/>
            <a:ext cx="4824536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 ягодой клюквой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3" y="1742480"/>
            <a:ext cx="4198514" cy="4041070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1 тур «Разминка»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03648" y="1124744"/>
            <a:ext cx="698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Кто рассказал всю историю, произошедшую с детьми?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775217" y="4430142"/>
            <a:ext cx="3831580" cy="1569660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Геологи, изучавшие </a:t>
            </a:r>
            <a:r>
              <a:rPr lang="ru-RU" altLang="ru-RU" sz="2400" b="1" dirty="0" err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Блудово</a:t>
            </a:r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болото и временно жившие в том месте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50" y="1955741"/>
            <a:ext cx="2871032" cy="4264755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2 тур «В поход за клюквой»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16527" y="1536868"/>
            <a:ext cx="27948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Как дети собирались в поход?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59632" y="5229200"/>
            <a:ext cx="7344816" cy="1200329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err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Митраша</a:t>
            </a:r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взял с собой компас, ружьё «</a:t>
            </a:r>
            <a:r>
              <a:rPr lang="ru-RU" altLang="ru-RU" sz="2400" b="1" dirty="0" err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Тулку</a:t>
            </a:r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», манки. Настя повесила через плечо на полотенце большую корзину, взяла чугунок варёной картошки.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42" y="988864"/>
            <a:ext cx="3650714" cy="3968167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2 тур «В поход за клюквой»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03648" y="1124744"/>
            <a:ext cx="698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Почему дети разошлись в лесу?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95661" y="5669084"/>
            <a:ext cx="7600749" cy="830997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Они поссорились. Настя хотела идти по натоптанной дорожке, а </a:t>
            </a:r>
            <a:r>
              <a:rPr lang="ru-RU" altLang="ru-RU" sz="2400" b="1" dirty="0" err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Митраша</a:t>
            </a:r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– по компасу.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67" y="1586409"/>
            <a:ext cx="5546099" cy="3995749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2 тур «В поход за клюквой»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03648" y="1124744"/>
            <a:ext cx="698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Почему Настя впервые в жизни забыла про брата?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59632" y="5589240"/>
            <a:ext cx="7344816" cy="830997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Она напала на палестинку. Жадность затмила всё в тот момент.</a:t>
            </a:r>
          </a:p>
        </p:txBody>
      </p:sp>
      <p:pic>
        <p:nvPicPr>
          <p:cNvPr id="32770" name="Picture 2" descr="C:\Documents and Settings\user\Рабочий стол\сохранка\сохранка\Шепеленко\Писатели\Пришвин\Настя возле черного п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628800"/>
            <a:ext cx="2533650" cy="38100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2 тур «В поход за клюквой»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03648" y="1124744"/>
            <a:ext cx="698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Почему </a:t>
            </a:r>
            <a:r>
              <a:rPr lang="ru-RU" sz="2400" dirty="0" err="1" smtClean="0"/>
              <a:t>елань</a:t>
            </a:r>
            <a:r>
              <a:rPr lang="ru-RU" sz="2400" dirty="0" smtClean="0"/>
              <a:t>, в которую попал </a:t>
            </a:r>
            <a:r>
              <a:rPr lang="ru-RU" sz="2400" dirty="0" err="1" smtClean="0"/>
              <a:t>Митраша</a:t>
            </a:r>
            <a:r>
              <a:rPr lang="ru-RU" sz="2400" dirty="0" smtClean="0"/>
              <a:t>, называлась Слепою?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59632" y="5589240"/>
            <a:ext cx="7344816" cy="830997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Потому что это место ничем не отличалось от остального болота.</a:t>
            </a:r>
          </a:p>
        </p:txBody>
      </p:sp>
      <p:pic>
        <p:nvPicPr>
          <p:cNvPr id="33794" name="Picture 2" descr="C:\Documents and Settings\user\Рабочий стол\картинки\195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16832"/>
            <a:ext cx="4701902" cy="352642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2 тур «В поход за клюквой»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03648" y="1124744"/>
            <a:ext cx="698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Кто вытащил </a:t>
            </a:r>
            <a:r>
              <a:rPr lang="ru-RU" sz="2400" dirty="0" err="1" smtClean="0"/>
              <a:t>Митрашу</a:t>
            </a:r>
            <a:r>
              <a:rPr lang="ru-RU" sz="2400" dirty="0" smtClean="0"/>
              <a:t> из болота и спас ему жизнь? Как произошло спасение?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71600" y="2852936"/>
            <a:ext cx="4176464" cy="2677656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Собака Травка вытащила </a:t>
            </a:r>
            <a:r>
              <a:rPr lang="ru-RU" altLang="ru-RU" sz="2400" b="1" dirty="0" err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Митрашу</a:t>
            </a:r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Он сначала поманил её к себе, но не сильно, чтобы она не набросилась на него. Хитрость и смекалка помогли мальчику.</a:t>
            </a:r>
          </a:p>
        </p:txBody>
      </p:sp>
      <p:pic>
        <p:nvPicPr>
          <p:cNvPr id="34818" name="Picture 2" descr="C:\Documents and Settings\user\Рабочий стол\картинки\Kladovaja-solnca1-206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16832"/>
            <a:ext cx="3141315" cy="45747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2 тур «В поход за клюквой»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03648" y="1124744"/>
            <a:ext cx="698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О чём </a:t>
            </a:r>
            <a:r>
              <a:rPr lang="ru-RU" sz="2400" dirty="0" err="1" smtClean="0"/>
              <a:t>Митраша</a:t>
            </a:r>
            <a:r>
              <a:rPr lang="ru-RU" sz="2400" dirty="0" smtClean="0"/>
              <a:t> сказал: «Он верней друга»?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419872" y="5877272"/>
            <a:ext cx="4176464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 компасе</a:t>
            </a:r>
          </a:p>
        </p:txBody>
      </p:sp>
      <p:pic>
        <p:nvPicPr>
          <p:cNvPr id="35842" name="Picture 2" descr="C:\Documents and Settings\user\Рабочий стол\картинки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3387924" cy="338792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2 тур «В поход за клюквой»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03648" y="1124744"/>
            <a:ext cx="698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Как Настя нашла </a:t>
            </a:r>
            <a:r>
              <a:rPr lang="ru-RU" sz="2400" dirty="0" err="1" smtClean="0"/>
              <a:t>Митрашу</a:t>
            </a:r>
            <a:r>
              <a:rPr lang="ru-RU" sz="2400" dirty="0" smtClean="0"/>
              <a:t>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419872" y="5877272"/>
            <a:ext cx="4176464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Она </a:t>
            </a:r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услышала выстрел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53" y="1742480"/>
            <a:ext cx="6914971" cy="3840485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2 тур «В поход за клюквой»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51548" y="1124744"/>
            <a:ext cx="3236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Кого </a:t>
            </a:r>
            <a:r>
              <a:rPr lang="ru-RU" sz="2400" dirty="0" err="1"/>
              <a:t>Митраша</a:t>
            </a:r>
            <a:r>
              <a:rPr lang="ru-RU" sz="2400" dirty="0"/>
              <a:t> подстрелил из ружья?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419872" y="5877272"/>
            <a:ext cx="4176464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Волка</a:t>
            </a:r>
            <a:endParaRPr lang="ru-RU" altLang="ru-RU" sz="2400" b="1" dirty="0" smtClean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68673"/>
            <a:ext cx="3385926" cy="4614795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28867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артинки\prish_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980728"/>
            <a:ext cx="2945757" cy="379159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688" y="836712"/>
            <a:ext cx="403244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i="1" dirty="0" smtClean="0">
                <a:solidFill>
                  <a:srgbClr val="008000"/>
                </a:solidFill>
                <a:latin typeface="Monotype Corsiva" pitchFamily="66" charset="0"/>
              </a:rPr>
              <a:t>Всю жизнь бродил он по лесам</a:t>
            </a:r>
            <a:endParaRPr lang="ru-RU" sz="2600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r>
              <a:rPr lang="ru-RU" sz="2600" i="1" dirty="0" smtClean="0">
                <a:solidFill>
                  <a:srgbClr val="008000"/>
                </a:solidFill>
                <a:latin typeface="Monotype Corsiva" pitchFamily="66" charset="0"/>
              </a:rPr>
              <a:t>Деревьев знал язык.</a:t>
            </a:r>
            <a:endParaRPr lang="ru-RU" sz="2600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r>
              <a:rPr lang="ru-RU" sz="2600" i="1" dirty="0" smtClean="0">
                <a:solidFill>
                  <a:srgbClr val="008000"/>
                </a:solidFill>
                <a:latin typeface="Monotype Corsiva" pitchFamily="66" charset="0"/>
              </a:rPr>
              <a:t>Птиц различал по голосам</a:t>
            </a:r>
            <a:endParaRPr lang="ru-RU" sz="2600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r>
              <a:rPr lang="ru-RU" sz="2600" i="1" dirty="0" smtClean="0">
                <a:solidFill>
                  <a:srgbClr val="008000"/>
                </a:solidFill>
                <a:latin typeface="Monotype Corsiva" pitchFamily="66" charset="0"/>
              </a:rPr>
              <a:t>Знакомый мне старик.</a:t>
            </a:r>
            <a:endParaRPr lang="ru-RU" sz="2600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r>
              <a:rPr lang="ru-RU" sz="2600" i="1" dirty="0" smtClean="0">
                <a:solidFill>
                  <a:srgbClr val="008000"/>
                </a:solidFill>
                <a:latin typeface="Monotype Corsiva" pitchFamily="66" charset="0"/>
              </a:rPr>
              <a:t>Всегда он ведал наперёд</a:t>
            </a:r>
            <a:endParaRPr lang="ru-RU" sz="2600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r>
              <a:rPr lang="ru-RU" sz="2600" i="1" dirty="0" smtClean="0">
                <a:solidFill>
                  <a:srgbClr val="008000"/>
                </a:solidFill>
                <a:latin typeface="Monotype Corsiva" pitchFamily="66" charset="0"/>
              </a:rPr>
              <a:t>Средь сосен и дубрав,</a:t>
            </a:r>
            <a:endParaRPr lang="ru-RU" sz="2600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r>
              <a:rPr lang="ru-RU" sz="2600" i="1" dirty="0" smtClean="0">
                <a:solidFill>
                  <a:srgbClr val="008000"/>
                </a:solidFill>
                <a:latin typeface="Monotype Corsiva" pitchFamily="66" charset="0"/>
              </a:rPr>
              <a:t>Где слаще ягода растёт</a:t>
            </a:r>
            <a:endParaRPr lang="ru-RU" sz="2600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r>
              <a:rPr lang="ru-RU" sz="2600" i="1" dirty="0" smtClean="0">
                <a:solidFill>
                  <a:srgbClr val="008000"/>
                </a:solidFill>
                <a:latin typeface="Monotype Corsiva" pitchFamily="66" charset="0"/>
              </a:rPr>
              <a:t>И где полно грибов.</a:t>
            </a:r>
            <a:endParaRPr lang="ru-RU" sz="2600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r>
              <a:rPr lang="ru-RU" sz="2600" i="1" dirty="0" smtClean="0">
                <a:solidFill>
                  <a:srgbClr val="008000"/>
                </a:solidFill>
                <a:latin typeface="Monotype Corsiva" pitchFamily="66" charset="0"/>
              </a:rPr>
              <a:t>Никто не мог так передать</a:t>
            </a:r>
            <a:endParaRPr lang="ru-RU" sz="2600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r>
              <a:rPr lang="ru-RU" sz="2600" i="1" dirty="0" smtClean="0">
                <a:solidFill>
                  <a:srgbClr val="008000"/>
                </a:solidFill>
                <a:latin typeface="Monotype Corsiva" pitchFamily="66" charset="0"/>
              </a:rPr>
              <a:t>Красы полей и рек,</a:t>
            </a:r>
            <a:endParaRPr lang="ru-RU" sz="2600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r>
              <a:rPr lang="ru-RU" sz="2600" i="1" dirty="0" smtClean="0">
                <a:solidFill>
                  <a:srgbClr val="008000"/>
                </a:solidFill>
                <a:latin typeface="Monotype Corsiva" pitchFamily="66" charset="0"/>
              </a:rPr>
              <a:t>И так о лесе рассказать,</a:t>
            </a:r>
            <a:endParaRPr lang="ru-RU" sz="2600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r>
              <a:rPr lang="ru-RU" sz="2600" i="1" dirty="0" smtClean="0">
                <a:solidFill>
                  <a:srgbClr val="008000"/>
                </a:solidFill>
                <a:latin typeface="Monotype Corsiva" pitchFamily="66" charset="0"/>
              </a:rPr>
              <a:t>Как этот человек.</a:t>
            </a:r>
            <a:endParaRPr lang="ru-RU" altLang="ru-RU" sz="2400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70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2 тур «В поход за клюквой»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64406" y="1124744"/>
            <a:ext cx="27560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Как ребята распоряжаются собранной ягодой?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367299" y="4151503"/>
            <a:ext cx="2921367" cy="1569660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Отдают </a:t>
            </a:r>
            <a:r>
              <a:rPr lang="ru-RU" sz="2400" b="1" dirty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детям, эвакуированным из блокадного Ленинграда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89" y="1124744"/>
            <a:ext cx="3990975" cy="5162550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63821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3 </a:t>
            </a: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тур </a:t>
            </a: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«Мир природы в сказке-были»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64407" y="1124744"/>
            <a:ext cx="23697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Какие две птицы выясняли отношения так же, как брат и сестра?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393056" y="5941667"/>
            <a:ext cx="2921367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Ворон и тетерев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19" y="1258222"/>
            <a:ext cx="4076232" cy="5145110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8681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3 </a:t>
            </a: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тур </a:t>
            </a: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«Мир природы в сказке-были»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36309" y="968673"/>
            <a:ext cx="62462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Какие два дерева выли на всё </a:t>
            </a:r>
            <a:r>
              <a:rPr lang="ru-RU" sz="2400" dirty="0" err="1"/>
              <a:t>Блудово</a:t>
            </a:r>
            <a:r>
              <a:rPr lang="ru-RU" sz="2400" dirty="0"/>
              <a:t> болото?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393056" y="5941667"/>
            <a:ext cx="7132758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Ель </a:t>
            </a:r>
            <a:r>
              <a:rPr lang="ru-RU" sz="2400" b="1" dirty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 сосна, которые давно росли вместе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24" y="1779857"/>
            <a:ext cx="3515932" cy="4092871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17018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3 </a:t>
            </a: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тур </a:t>
            </a: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«Мир природы в сказке-были»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93056" y="968673"/>
            <a:ext cx="7390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Кто и почему жил в картофельной яме у сторожки?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393056" y="5941667"/>
            <a:ext cx="7132758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Собака </a:t>
            </a:r>
            <a:r>
              <a:rPr lang="ru-RU" sz="2400" b="1" dirty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Травка после смерти хозяина </a:t>
            </a:r>
            <a:r>
              <a:rPr lang="ru-RU" sz="2400" b="1" dirty="0" err="1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Антипыча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84" y="1676698"/>
            <a:ext cx="3841303" cy="4087146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99091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3 </a:t>
            </a: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тур </a:t>
            </a: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«Мир природы в сказке-были»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93056" y="968673"/>
            <a:ext cx="7390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Как дети звали собаку?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520484" y="5941667"/>
            <a:ext cx="4005329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Затравка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5"/>
          <a:stretch/>
        </p:blipFill>
        <p:spPr>
          <a:xfrm>
            <a:off x="1652788" y="1572258"/>
            <a:ext cx="6096000" cy="4227489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11012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3 </a:t>
            </a: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тур </a:t>
            </a: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«Мир природы в сказке-были»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93056" y="968673"/>
            <a:ext cx="7390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Кто такой Серый помещик? 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520484" y="5941667"/>
            <a:ext cx="4005329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Волк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" y="1579011"/>
            <a:ext cx="7677702" cy="4010419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342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3 </a:t>
            </a: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тур </a:t>
            </a: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«Мир природы в сказке-были»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93056" y="968673"/>
            <a:ext cx="7390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Какие старушки обитали на болоте? 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828800" y="5941667"/>
            <a:ext cx="6697013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Скрюченные</a:t>
            </a:r>
            <a:r>
              <a:rPr lang="ru-RU" sz="2400" b="1" dirty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хилые, слабые ёлочки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46" y="1482427"/>
            <a:ext cx="4417454" cy="4270206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240794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3 </a:t>
            </a: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тур </a:t>
            </a: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«Мир природы в сказке-были»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93056" y="968673"/>
            <a:ext cx="7390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Какие животные встретились ребятам в лесу?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828800" y="5941667"/>
            <a:ext cx="6697013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Лось</a:t>
            </a:r>
            <a:r>
              <a:rPr lang="ru-RU" sz="2400" b="1" dirty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заяц, волк, змея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96" y="2297183"/>
            <a:ext cx="2069573" cy="26490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15" y="1465284"/>
            <a:ext cx="1827344" cy="2490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47" y="1612702"/>
            <a:ext cx="1905233" cy="23157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07" y="3486682"/>
            <a:ext cx="1699586" cy="22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3 </a:t>
            </a: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тур </a:t>
            </a: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«Мир природы в сказке-были»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93056" y="968673"/>
            <a:ext cx="7390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Какая клюква считалась самой хорошей?</a:t>
            </a:r>
            <a:endParaRPr lang="ru-RU" sz="2400" i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828800" y="5941667"/>
            <a:ext cx="6697013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Та, которая перезимовала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12" y="1570332"/>
            <a:ext cx="5431486" cy="4125618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28805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1293188"/>
            <a:ext cx="7340180" cy="4811398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15657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55576" y="4221088"/>
            <a:ext cx="2879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Михаилу Пришвину </a:t>
            </a:r>
          </a:p>
          <a:p>
            <a:pPr algn="ctr">
              <a:spcBef>
                <a:spcPct val="50000"/>
              </a:spcBef>
            </a:pPr>
            <a:r>
              <a:rPr lang="ru-RU" sz="2400" dirty="0"/>
              <a:t>8 </a:t>
            </a:r>
            <a:r>
              <a:rPr lang="ru-RU" sz="2400" dirty="0" smtClean="0"/>
              <a:t>лет</a:t>
            </a:r>
            <a:endParaRPr lang="ru-RU" sz="2400" dirty="0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427984" y="1844824"/>
            <a:ext cx="4105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/>
              <a:t>Елец. Гимназия, в которой учился будущий писатель</a:t>
            </a:r>
          </a:p>
        </p:txBody>
      </p:sp>
      <p:pic>
        <p:nvPicPr>
          <p:cNvPr id="12297" name="Picture 9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924175"/>
            <a:ext cx="4865688" cy="346392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2298" name="Picture 10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3352800" cy="311785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Об авторе…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2958259" y="4916324"/>
            <a:ext cx="47188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>
                <a:solidFill>
                  <a:srgbClr val="008000"/>
                </a:solidFill>
                <a:latin typeface="Monotype Corsiva" pitchFamily="66" charset="0"/>
              </a:rPr>
              <a:t>Использованные </a:t>
            </a:r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ресурсы</a:t>
            </a:r>
            <a:endParaRPr lang="ru-RU" sz="1200" dirty="0"/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755576" y="871854"/>
            <a:ext cx="838842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dirty="0"/>
              <a:t>1. </a:t>
            </a:r>
            <a:r>
              <a:rPr lang="ru-RU" sz="1200" dirty="0" smtClean="0"/>
              <a:t>Шаблон презентации: </a:t>
            </a: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Сайт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 http://linda6035.ucoz.ru/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 </a:t>
            </a:r>
            <a:endParaRPr lang="ru-RU" altLang="ru-RU" sz="1200" dirty="0" smtClean="0"/>
          </a:p>
          <a:p>
            <a:r>
              <a:rPr lang="ru-RU" altLang="ru-RU" sz="1200" dirty="0" smtClean="0"/>
              <a:t>2. </a:t>
            </a:r>
            <a:r>
              <a:rPr lang="en-US" altLang="ru-RU" sz="1200" dirty="0" smtClean="0">
                <a:hlinkClick r:id="rId3"/>
              </a:rPr>
              <a:t>http://detlit.ru/images/sized/images/uploads/Images/37/Prishvin_Zolotoj_lug-800x1169.jpg</a:t>
            </a:r>
            <a:endParaRPr lang="ru-RU" altLang="ru-RU" sz="1200" dirty="0" smtClean="0"/>
          </a:p>
          <a:p>
            <a:r>
              <a:rPr lang="ru-RU" altLang="ru-RU" sz="1200" dirty="0" smtClean="0"/>
              <a:t>3. </a:t>
            </a:r>
            <a:r>
              <a:rPr lang="en-US" altLang="ru-RU" sz="1200" dirty="0" smtClean="0">
                <a:hlinkClick r:id="rId4"/>
              </a:rPr>
              <a:t>http://img2.labirint.ru/books35/348498/big.jpg</a:t>
            </a:r>
            <a:endParaRPr lang="ru-RU" altLang="ru-RU" sz="1200" dirty="0" smtClean="0"/>
          </a:p>
          <a:p>
            <a:r>
              <a:rPr lang="ru-RU" altLang="ru-RU" sz="1200" dirty="0" smtClean="0"/>
              <a:t>4. </a:t>
            </a:r>
            <a:r>
              <a:rPr lang="en-US" altLang="ru-RU" sz="1200" dirty="0" smtClean="0">
                <a:hlinkClick r:id="rId5"/>
              </a:rPr>
              <a:t>http://cbsk.ru/images/Foto/Tainy_lesa_zhivotnykh_i_trav/image047.jpg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5. </a:t>
            </a:r>
            <a:r>
              <a:rPr lang="en-US" altLang="ru-RU" sz="1200" dirty="0" smtClean="0">
                <a:hlinkClick r:id="rId6"/>
              </a:rPr>
              <a:t>http://www.litmir.co/BookBinary/113249/1333230246/i_001.png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6. </a:t>
            </a:r>
            <a:r>
              <a:rPr lang="en-US" altLang="ru-RU" sz="1200" dirty="0" smtClean="0">
                <a:hlinkClick r:id="rId7"/>
              </a:rPr>
              <a:t>http://polistaj.ru/image/Small/multimedia/books_covers/1005795382.jpg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7. </a:t>
            </a:r>
            <a:r>
              <a:rPr lang="en-US" altLang="ru-RU" sz="1200" dirty="0" smtClean="0">
                <a:hlinkClick r:id="rId8"/>
              </a:rPr>
              <a:t>http://900igr.net/datas/literatura/M.M.Prishvin-Kladovaja-solntsa/0021-021-M.M.Prishvin-Kladovaja-solntsa.jpg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8. </a:t>
            </a:r>
            <a:r>
              <a:rPr lang="en-US" altLang="ru-RU" sz="1200" dirty="0" smtClean="0">
                <a:hlinkClick r:id="rId9"/>
              </a:rPr>
              <a:t>http://fs00.infourok.ru/images/doc/7/8375/hello_html_m2dc29136.jpg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9. </a:t>
            </a:r>
            <a:r>
              <a:rPr lang="en-US" altLang="ru-RU" sz="1200" dirty="0" smtClean="0">
                <a:hlinkClick r:id="rId10"/>
              </a:rPr>
              <a:t>http://img.labirint.ru/images/comments_pic/1143/015labd3do1319562246.jpg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10. </a:t>
            </a:r>
            <a:r>
              <a:rPr lang="en-US" altLang="ru-RU" sz="1200" dirty="0" smtClean="0">
                <a:hlinkClick r:id="rId11"/>
              </a:rPr>
              <a:t>http://fb.ru/misc/i/gallery/7454/48826.jpg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11. </a:t>
            </a:r>
            <a:r>
              <a:rPr lang="en-US" altLang="ru-RU" sz="1200" dirty="0" smtClean="0">
                <a:hlinkClick r:id="rId12"/>
              </a:rPr>
              <a:t>http://3.bp.blogspot.com/-Z85h14hfT-s/Vjo5lqZwRqI/AAAAAAAAI3I/KPWaGMkx2Ec/s1600/illjustracija-Kladovaja-solnca-P-V-Kalinin.bmp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12. </a:t>
            </a:r>
            <a:r>
              <a:rPr lang="en-US" altLang="ru-RU" sz="1200" dirty="0" smtClean="0">
                <a:hlinkClick r:id="rId13"/>
              </a:rPr>
              <a:t>http://sam-stroy.info/i/plotnik/bondar/111.jpg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13. </a:t>
            </a:r>
            <a:r>
              <a:rPr lang="en-US" altLang="ru-RU" sz="1200" dirty="0" smtClean="0">
                <a:hlinkClick r:id="rId14"/>
              </a:rPr>
              <a:t>http://syl.ru/misc/i/ai/97753/195852.jpg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14. </a:t>
            </a:r>
            <a:r>
              <a:rPr lang="en-US" altLang="ru-RU" sz="1200" dirty="0" smtClean="0">
                <a:hlinkClick r:id="rId15"/>
              </a:rPr>
              <a:t>http://syl.ru/misc/i/ai/97753/195821.jpg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15. </a:t>
            </a:r>
            <a:r>
              <a:rPr lang="en-US" altLang="ru-RU" sz="1200" dirty="0" smtClean="0">
                <a:hlinkClick r:id="rId16"/>
              </a:rPr>
              <a:t>http://litrus.net/images/books/67166_i_008.png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16. </a:t>
            </a:r>
            <a:r>
              <a:rPr lang="en-US" altLang="ru-RU" sz="1200" dirty="0" smtClean="0">
                <a:hlinkClick r:id="rId17"/>
              </a:rPr>
              <a:t>http://go4.imgsmail.ru/imgpreview?key=52dfe66475dff593&amp;mb=imgdb_preview_631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17. </a:t>
            </a:r>
            <a:r>
              <a:rPr lang="en-US" altLang="ru-RU" sz="1200" dirty="0" smtClean="0">
                <a:hlinkClick r:id="rId18"/>
              </a:rPr>
              <a:t>http://syl.ru/misc/i/ai/97753/195838.jpg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18. </a:t>
            </a:r>
            <a:r>
              <a:rPr lang="en-US" altLang="ru-RU" sz="1200" dirty="0" smtClean="0">
                <a:hlinkClick r:id="rId19"/>
              </a:rPr>
              <a:t>http://top-knig.ru/wp-content/uploads/2015/08/Kladovaja-solnca1-206x300.png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19. </a:t>
            </a:r>
            <a:r>
              <a:rPr lang="en-US" altLang="ru-RU" sz="1200" dirty="0" smtClean="0">
                <a:hlinkClick r:id="rId20"/>
              </a:rPr>
              <a:t>http://yt3.ggpht.com/-l_PCL_YgvnA/AAAAAAAAAAI/AAAAAAAAAAA/SivReJjOhV0/s900-c-k-no/photo.jpg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20. </a:t>
            </a:r>
            <a:r>
              <a:rPr lang="en-US" altLang="ru-RU" sz="1200" dirty="0">
                <a:hlinkClick r:id="rId21"/>
              </a:rPr>
              <a:t>http://</a:t>
            </a:r>
            <a:r>
              <a:rPr lang="en-US" altLang="ru-RU" sz="1200" dirty="0" smtClean="0">
                <a:hlinkClick r:id="rId21"/>
              </a:rPr>
              <a:t>cdn01.ru/files/users/images/ed/f0/edf07a34c15bde06fc3b1fb3c44b0897.jpg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21</a:t>
            </a:r>
            <a:r>
              <a:rPr lang="ru-RU" altLang="ru-RU" sz="1200" dirty="0" smtClean="0"/>
              <a:t>. </a:t>
            </a:r>
            <a:r>
              <a:rPr lang="en-US" altLang="ru-RU" sz="1200" dirty="0">
                <a:hlinkClick r:id="rId22"/>
              </a:rPr>
              <a:t>http://detectivebooks.ru/img/d/?</a:t>
            </a:r>
            <a:r>
              <a:rPr lang="en-US" altLang="ru-RU" sz="1200" dirty="0" smtClean="0">
                <a:hlinkClick r:id="rId22"/>
              </a:rPr>
              <a:t>src=30907616&amp;i=11&amp;ext=png</a:t>
            </a:r>
            <a:r>
              <a:rPr lang="ru-RU" altLang="ru-RU" sz="1200" dirty="0" smtClean="0"/>
              <a:t> </a:t>
            </a:r>
            <a:endParaRPr lang="ru-RU" altLang="ru-RU" sz="1200" dirty="0" smtClean="0"/>
          </a:p>
          <a:p>
            <a:r>
              <a:rPr lang="ru-RU" altLang="ru-RU" sz="1200" dirty="0" smtClean="0"/>
              <a:t>22</a:t>
            </a:r>
            <a:r>
              <a:rPr lang="ru-RU" altLang="ru-RU" sz="1200" dirty="0" smtClean="0"/>
              <a:t>. </a:t>
            </a:r>
            <a:r>
              <a:rPr lang="en-US" altLang="ru-RU" sz="1200" dirty="0">
                <a:hlinkClick r:id="rId23"/>
              </a:rPr>
              <a:t>http://</a:t>
            </a:r>
            <a:r>
              <a:rPr lang="en-US" altLang="ru-RU" sz="1200" dirty="0" smtClean="0">
                <a:hlinkClick r:id="rId23"/>
              </a:rPr>
              <a:t>fb.ru/misc/i/gallery/31953/1472951.jpg</a:t>
            </a:r>
            <a:r>
              <a:rPr lang="ru-RU" altLang="ru-RU" sz="1200" dirty="0" smtClean="0"/>
              <a:t> </a:t>
            </a:r>
            <a:endParaRPr lang="ru-RU" altLang="ru-RU" sz="1200" dirty="0" smtClean="0"/>
          </a:p>
          <a:p>
            <a:r>
              <a:rPr lang="ru-RU" altLang="ru-RU" sz="1200" dirty="0" smtClean="0"/>
              <a:t>23</a:t>
            </a:r>
            <a:r>
              <a:rPr lang="ru-RU" altLang="ru-RU" sz="1200" dirty="0" smtClean="0"/>
              <a:t>. </a:t>
            </a:r>
            <a:r>
              <a:rPr lang="en-US" altLang="ru-RU" sz="1200" dirty="0">
                <a:hlinkClick r:id="rId24"/>
              </a:rPr>
              <a:t>http://1.bp.blogspot.com/-</a:t>
            </a:r>
            <a:r>
              <a:rPr lang="en-US" altLang="ru-RU" sz="1200" dirty="0" smtClean="0">
                <a:hlinkClick r:id="rId24"/>
              </a:rPr>
              <a:t>vUco2HC82iI/Vjo1XTUevxI/AAAAAAAAI24/YCaBdX53umw/s1600/Mitrasha-Nastja-Kladovaja-solnca-F-Domogackij.bmp</a:t>
            </a:r>
            <a:r>
              <a:rPr lang="ru-RU" altLang="ru-RU" sz="1200" dirty="0" smtClean="0"/>
              <a:t> </a:t>
            </a:r>
            <a:endParaRPr lang="ru-RU" altLang="ru-RU" sz="1200" dirty="0" smtClean="0"/>
          </a:p>
          <a:p>
            <a:r>
              <a:rPr lang="ru-RU" altLang="ru-RU" sz="1200" dirty="0" smtClean="0"/>
              <a:t>24</a:t>
            </a:r>
            <a:r>
              <a:rPr lang="ru-RU" altLang="ru-RU" sz="1200" dirty="0" smtClean="0"/>
              <a:t>. </a:t>
            </a:r>
            <a:r>
              <a:rPr lang="en-US" altLang="ru-RU" sz="1200" dirty="0">
                <a:hlinkClick r:id="rId25"/>
              </a:rPr>
              <a:t>http://</a:t>
            </a:r>
            <a:r>
              <a:rPr lang="en-US" altLang="ru-RU" sz="1200" dirty="0" smtClean="0">
                <a:hlinkClick r:id="rId25"/>
              </a:rPr>
              <a:t>www.planetaskazok.ru/images/stories/prishvin/sbornik_1/img_9.jpg</a:t>
            </a:r>
            <a:r>
              <a:rPr lang="ru-RU" altLang="ru-RU" sz="1200" dirty="0" smtClean="0"/>
              <a:t> </a:t>
            </a:r>
            <a:endParaRPr lang="ru-RU" altLang="ru-RU" sz="1200" dirty="0" smtClean="0"/>
          </a:p>
          <a:p>
            <a:r>
              <a:rPr lang="ru-RU" altLang="ru-RU" sz="1200" dirty="0" smtClean="0"/>
              <a:t>25</a:t>
            </a:r>
            <a:r>
              <a:rPr lang="ru-RU" altLang="ru-RU" sz="1200" dirty="0" smtClean="0"/>
              <a:t>. </a:t>
            </a:r>
            <a:r>
              <a:rPr lang="en-US" altLang="ru-RU" sz="1200" dirty="0">
                <a:hlinkClick r:id="rId26"/>
              </a:rPr>
              <a:t>http://</a:t>
            </a:r>
            <a:r>
              <a:rPr lang="en-US" altLang="ru-RU" sz="1200" dirty="0" smtClean="0">
                <a:hlinkClick r:id="rId26"/>
              </a:rPr>
              <a:t>www.planetaskazok.ru/images/stories/prishvin/sbornik_1/img_21.jpg</a:t>
            </a:r>
            <a:r>
              <a:rPr lang="ru-RU" altLang="ru-RU" sz="1200" dirty="0" smtClean="0"/>
              <a:t> </a:t>
            </a:r>
            <a:endParaRPr lang="ru-RU" altLang="ru-RU" sz="1200" dirty="0" smtClean="0"/>
          </a:p>
          <a:p>
            <a:r>
              <a:rPr lang="ru-RU" altLang="ru-RU" sz="1200" dirty="0" smtClean="0"/>
              <a:t>26</a:t>
            </a:r>
            <a:r>
              <a:rPr lang="ru-RU" altLang="ru-RU" sz="1200" dirty="0" smtClean="0"/>
              <a:t>. </a:t>
            </a:r>
            <a:r>
              <a:rPr lang="en-US" altLang="ru-RU" sz="1200" dirty="0">
                <a:hlinkClick r:id="rId27"/>
              </a:rPr>
              <a:t>http://2.bp.blogspot.com/-</a:t>
            </a:r>
            <a:r>
              <a:rPr lang="en-US" altLang="ru-RU" sz="1200" dirty="0" smtClean="0">
                <a:hlinkClick r:id="rId27"/>
              </a:rPr>
              <a:t>m-Yx1O6xZog/VjozjddYWWI/AAAAAAAAI1s/nwCTIgpfO3Y/s1600/Hudozhnik-A-M-Kitajskij.bmp</a:t>
            </a:r>
            <a:r>
              <a:rPr lang="ru-RU" altLang="ru-RU" sz="1200" dirty="0" smtClean="0"/>
              <a:t> </a:t>
            </a:r>
            <a:endParaRPr lang="ru-RU" altLang="ru-RU" sz="1200" dirty="0" smtClean="0"/>
          </a:p>
          <a:p>
            <a:r>
              <a:rPr lang="ru-RU" altLang="ru-RU" sz="1200" dirty="0" smtClean="0"/>
              <a:t>27</a:t>
            </a:r>
            <a:r>
              <a:rPr lang="ru-RU" altLang="ru-RU" sz="1200" dirty="0" smtClean="0"/>
              <a:t>. </a:t>
            </a:r>
            <a:r>
              <a:rPr lang="en-US" altLang="ru-RU" sz="1200" dirty="0">
                <a:hlinkClick r:id="rId28"/>
              </a:rPr>
              <a:t>http://</a:t>
            </a:r>
            <a:r>
              <a:rPr lang="en-US" altLang="ru-RU" sz="1200" dirty="0" smtClean="0">
                <a:hlinkClick r:id="rId28"/>
              </a:rPr>
              <a:t>www.playing-field.ru/img/2015/052004/4034473</a:t>
            </a:r>
            <a:r>
              <a:rPr lang="ru-RU" altLang="ru-RU" sz="1200" dirty="0" smtClean="0"/>
              <a:t> </a:t>
            </a:r>
            <a:endParaRPr lang="ru-RU" altLang="ru-RU" sz="1200" dirty="0" smtClean="0"/>
          </a:p>
          <a:p>
            <a:r>
              <a:rPr lang="ru-RU" altLang="ru-RU" sz="1200" dirty="0" smtClean="0"/>
              <a:t>28</a:t>
            </a:r>
            <a:r>
              <a:rPr lang="ru-RU" altLang="ru-RU" sz="1200" dirty="0" smtClean="0"/>
              <a:t>. </a:t>
            </a:r>
            <a:r>
              <a:rPr lang="en-US" altLang="ru-RU" sz="1200" dirty="0">
                <a:hlinkClick r:id="rId29"/>
              </a:rPr>
              <a:t>http://</a:t>
            </a:r>
            <a:r>
              <a:rPr lang="en-US" altLang="ru-RU" sz="1200" dirty="0" smtClean="0">
                <a:hlinkClick r:id="rId29"/>
              </a:rPr>
              <a:t>www.playing-field.ru/img/2015/052009/1925392</a:t>
            </a:r>
            <a:r>
              <a:rPr lang="ru-RU" altLang="ru-RU" sz="1200" dirty="0" smtClean="0"/>
              <a:t> </a:t>
            </a:r>
            <a:endParaRPr lang="ru-RU" altLang="ru-RU" sz="1200" dirty="0" smtClean="0"/>
          </a:p>
          <a:p>
            <a:r>
              <a:rPr lang="ru-RU" altLang="ru-RU" sz="1200" dirty="0" smtClean="0"/>
              <a:t>29</a:t>
            </a:r>
            <a:r>
              <a:rPr lang="ru-RU" altLang="ru-RU" sz="1200" dirty="0" smtClean="0"/>
              <a:t>. </a:t>
            </a:r>
            <a:r>
              <a:rPr lang="en-US" altLang="ru-RU" sz="1200" dirty="0">
                <a:hlinkClick r:id="rId30"/>
              </a:rPr>
              <a:t>http://</a:t>
            </a:r>
            <a:r>
              <a:rPr lang="en-US" altLang="ru-RU" sz="1200" dirty="0" smtClean="0">
                <a:hlinkClick r:id="rId30"/>
              </a:rPr>
              <a:t>www.playing-field.ru/img/2015/052120/5239761</a:t>
            </a:r>
            <a:r>
              <a:rPr lang="ru-RU" altLang="ru-RU" sz="1200" dirty="0" smtClean="0"/>
              <a:t> </a:t>
            </a:r>
            <a:endParaRPr lang="ru-RU" alt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18297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2958259" y="4916324"/>
            <a:ext cx="47188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>
                <a:solidFill>
                  <a:srgbClr val="008000"/>
                </a:solidFill>
                <a:latin typeface="Monotype Corsiva" pitchFamily="66" charset="0"/>
              </a:rPr>
              <a:t>Использованные </a:t>
            </a:r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ресурсы</a:t>
            </a:r>
            <a:endParaRPr lang="ru-RU" sz="1200" dirty="0"/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755576" y="871854"/>
            <a:ext cx="83884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dirty="0" smtClean="0"/>
              <a:t>30. </a:t>
            </a:r>
            <a:r>
              <a:rPr lang="en-US" altLang="ru-RU" sz="1200" dirty="0">
                <a:hlinkClick r:id="rId2"/>
              </a:rPr>
              <a:t>http://</a:t>
            </a:r>
            <a:r>
              <a:rPr lang="en-US" altLang="ru-RU" sz="1200" dirty="0" smtClean="0">
                <a:hlinkClick r:id="rId2"/>
              </a:rPr>
              <a:t>fs1.ppt4web.ru/images/5418/70302/640/img12.jpg</a:t>
            </a:r>
            <a:r>
              <a:rPr lang="ru-RU" altLang="ru-RU" sz="1200" dirty="0" smtClean="0"/>
              <a:t> </a:t>
            </a:r>
            <a:endParaRPr lang="ru-RU" altLang="ru-RU" sz="1200" dirty="0" smtClean="0"/>
          </a:p>
          <a:p>
            <a:r>
              <a:rPr lang="ru-RU" altLang="ru-RU" sz="1200" dirty="0" smtClean="0"/>
              <a:t>31. </a:t>
            </a:r>
            <a:r>
              <a:rPr lang="en-US" altLang="ru-RU" sz="1200" dirty="0">
                <a:hlinkClick r:id="rId3"/>
              </a:rPr>
              <a:t>http://2.bp.blogspot.com/-</a:t>
            </a:r>
            <a:r>
              <a:rPr lang="en-US" altLang="ru-RU" sz="1200" dirty="0" smtClean="0">
                <a:hlinkClick r:id="rId3"/>
              </a:rPr>
              <a:t>tqCCiaH1bN0/Vjo0FcktuFI/AAAAAAAAI2k/v_y2o1Jn_DM/s1600/illjustracija-Kladovaja-solnca-E-Rachev-3.jpg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32. </a:t>
            </a:r>
            <a:r>
              <a:rPr lang="en-US" altLang="ru-RU" sz="1200" dirty="0">
                <a:hlinkClick r:id="rId4"/>
              </a:rPr>
              <a:t>http://</a:t>
            </a:r>
            <a:r>
              <a:rPr lang="en-US" altLang="ru-RU" sz="1200" dirty="0" smtClean="0">
                <a:hlinkClick r:id="rId4"/>
              </a:rPr>
              <a:t>www.planetaskazok.ru/images/stories/prishvin/sbornik_1/img_3.jpg</a:t>
            </a:r>
            <a:r>
              <a:rPr lang="ru-RU" altLang="ru-RU" sz="1200" dirty="0" smtClean="0"/>
              <a:t> </a:t>
            </a:r>
            <a:endParaRPr lang="ru-RU" altLang="ru-RU" sz="1200" dirty="0" smtClean="0"/>
          </a:p>
          <a:p>
            <a:r>
              <a:rPr lang="ru-RU" altLang="ru-RU" sz="1200" dirty="0" smtClean="0"/>
              <a:t>33. </a:t>
            </a:r>
            <a:r>
              <a:rPr lang="en-US" altLang="ru-RU" sz="1200" dirty="0">
                <a:hlinkClick r:id="rId5"/>
              </a:rPr>
              <a:t>http://</a:t>
            </a:r>
            <a:r>
              <a:rPr lang="en-US" altLang="ru-RU" sz="1200" dirty="0" smtClean="0">
                <a:hlinkClick r:id="rId5"/>
              </a:rPr>
              <a:t>www.booksite.ru/fulltext/ter/iol/ogu/iya/19.jpg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34. </a:t>
            </a:r>
            <a:r>
              <a:rPr lang="en-US" altLang="ru-RU" sz="1200" dirty="0">
                <a:hlinkClick r:id="rId6"/>
              </a:rPr>
              <a:t>http://</a:t>
            </a:r>
            <a:r>
              <a:rPr lang="en-US" altLang="ru-RU" sz="1200" dirty="0" smtClean="0">
                <a:hlinkClick r:id="rId6"/>
              </a:rPr>
              <a:t>www.planetaskazok.ru/images/stories/prishvin/sbornik_1/img_16.jpg</a:t>
            </a:r>
            <a:r>
              <a:rPr lang="ru-RU" altLang="ru-RU" sz="1200" dirty="0" smtClean="0"/>
              <a:t> </a:t>
            </a:r>
            <a:endParaRPr lang="ru-RU" altLang="ru-RU" sz="1200" dirty="0" smtClean="0"/>
          </a:p>
          <a:p>
            <a:r>
              <a:rPr lang="ru-RU" altLang="ru-RU" sz="1200" dirty="0" smtClean="0"/>
              <a:t>35. </a:t>
            </a:r>
            <a:r>
              <a:rPr lang="en-US" altLang="ru-RU" sz="1200" dirty="0">
                <a:hlinkClick r:id="rId7"/>
              </a:rPr>
              <a:t>http://</a:t>
            </a:r>
            <a:r>
              <a:rPr lang="en-US" altLang="ru-RU" sz="1200" dirty="0" smtClean="0">
                <a:hlinkClick r:id="rId7"/>
              </a:rPr>
              <a:t>www.ebftour.ru/images/import/news/d66b7571b9c3c64bc27ee73689c5ccea.jpg</a:t>
            </a:r>
            <a:r>
              <a:rPr lang="ru-RU" altLang="ru-RU" sz="1200" dirty="0" smtClean="0"/>
              <a:t> </a:t>
            </a:r>
            <a:endParaRPr lang="ru-RU" alt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14811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Рабочий стол\картинки\roza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3367580" cy="424847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051720" y="5661248"/>
            <a:ext cx="51125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Василий Васильевич Розанов (преподавал Пришвину географию)</a:t>
            </a:r>
            <a:endParaRPr lang="ru-RU" sz="24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Об авторе…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55576" y="1700808"/>
            <a:ext cx="43924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1889г – </a:t>
            </a:r>
            <a:r>
              <a:rPr lang="ru-RU" sz="2400" dirty="0" smtClean="0"/>
              <a:t>переезд в Тюмень.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1893г </a:t>
            </a:r>
            <a:r>
              <a:rPr lang="ru-RU" sz="2400" dirty="0" smtClean="0"/>
              <a:t>- Рига, поступлением в политехникум на агрономическое отделение химического факультета. </a:t>
            </a:r>
            <a:endParaRPr lang="ru-RU" sz="24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Об авторе…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18434" name="Picture 2" descr="C:\Documents and Settings\user\Рабочий стол\картинки\02_ila-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175620" cy="401282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71600" y="2204864"/>
            <a:ext cx="3672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1900г</a:t>
            </a:r>
            <a:r>
              <a:rPr lang="ru-RU" sz="2400" dirty="0" smtClean="0"/>
              <a:t> - М.М.Пришвин </a:t>
            </a:r>
            <a:r>
              <a:rPr lang="ru-RU" sz="2400" dirty="0"/>
              <a:t>– студент Лейпцигского </a:t>
            </a:r>
            <a:r>
              <a:rPr lang="ru-RU" sz="2400" dirty="0" smtClean="0"/>
              <a:t>университета</a:t>
            </a:r>
            <a:endParaRPr lang="ru-RU" sz="2400" dirty="0"/>
          </a:p>
        </p:txBody>
      </p:sp>
      <p:pic>
        <p:nvPicPr>
          <p:cNvPr id="7175" name="Picture 7" descr="Рисунок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389312" cy="473075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Об авторе…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0" y="1268760"/>
            <a:ext cx="43204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1902г</a:t>
            </a:r>
            <a:r>
              <a:rPr lang="ru-RU" sz="2400" dirty="0" smtClean="0"/>
              <a:t> – возвращение в Россию.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1906г</a:t>
            </a:r>
            <a:r>
              <a:rPr lang="ru-RU" sz="2400" dirty="0" smtClean="0"/>
              <a:t> – экспедиция в </a:t>
            </a:r>
            <a:r>
              <a:rPr lang="ru-RU" sz="2400" dirty="0" err="1" smtClean="0"/>
              <a:t>Заонежье</a:t>
            </a:r>
            <a:r>
              <a:rPr lang="ru-RU" sz="2400" dirty="0" smtClean="0"/>
              <a:t> для сбора фольклора.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1907г</a:t>
            </a:r>
            <a:r>
              <a:rPr lang="ru-RU" sz="2400" dirty="0" smtClean="0"/>
              <a:t> – первый сборник «В краю непуганых птиц».</a:t>
            </a:r>
            <a:endParaRPr lang="ru-RU" sz="24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Об авторе…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5" name="Picture 6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174275" cy="516106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Об авторе…</a:t>
            </a:r>
            <a:endParaRPr lang="ru-RU" alt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19458" name="Picture 2" descr="C:\Documents and Settings\user\Рабочий стол\картинки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564209"/>
            <a:ext cx="1872208" cy="274590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9459" name="Picture 3" descr="C:\Documents and Settings\user\Рабочий стол\картинки\inf_1264_qu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836712"/>
            <a:ext cx="1905000" cy="260032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9460" name="Picture 4" descr="C:\Documents and Settings\user\Рабочий стол\картинки\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844823"/>
            <a:ext cx="2261898" cy="349566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9461" name="Picture 5" descr="C:\Documents and Settings\user\Рабочий стол\картинки\0006282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861048"/>
            <a:ext cx="2148830" cy="257859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9462" name="Picture 6" descr="C:\Documents and Settings\user\Рабочий стол\картинки\big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620688"/>
            <a:ext cx="2095500" cy="32385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1062</Words>
  <Application>Microsoft Office PowerPoint</Application>
  <PresentationFormat>Экран (4:3)</PresentationFormat>
  <Paragraphs>162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Alexandra Zeferino One</vt:lpstr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modified xsi:type="dcterms:W3CDTF">2017-03-29T15:56:34Z</dcterms:modified>
</cp:coreProperties>
</file>