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32" r:id="rId4"/>
    <p:sldMasterId id="2147483744" r:id="rId5"/>
  </p:sldMasterIdLst>
  <p:sldIdLst>
    <p:sldId id="256" r:id="rId6"/>
    <p:sldId id="257" r:id="rId7"/>
    <p:sldId id="295" r:id="rId8"/>
    <p:sldId id="272" r:id="rId9"/>
    <p:sldId id="273" r:id="rId10"/>
    <p:sldId id="264" r:id="rId11"/>
    <p:sldId id="263" r:id="rId12"/>
    <p:sldId id="271" r:id="rId13"/>
    <p:sldId id="262" r:id="rId14"/>
    <p:sldId id="259" r:id="rId15"/>
    <p:sldId id="274" r:id="rId16"/>
    <p:sldId id="276" r:id="rId17"/>
    <p:sldId id="283" r:id="rId18"/>
    <p:sldId id="294" r:id="rId19"/>
    <p:sldId id="275" r:id="rId20"/>
    <p:sldId id="291" r:id="rId21"/>
    <p:sldId id="286" r:id="rId22"/>
    <p:sldId id="279" r:id="rId23"/>
    <p:sldId id="289" r:id="rId24"/>
    <p:sldId id="278" r:id="rId25"/>
    <p:sldId id="281" r:id="rId26"/>
    <p:sldId id="287" r:id="rId27"/>
    <p:sldId id="290" r:id="rId28"/>
    <p:sldId id="292" r:id="rId29"/>
    <p:sldId id="293" r:id="rId30"/>
    <p:sldId id="29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00"/>
    <a:srgbClr val="000099"/>
    <a:srgbClr val="800000"/>
    <a:srgbClr val="003E1C"/>
    <a:srgbClr val="99FFCC"/>
    <a:srgbClr val="660066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74" autoAdjust="0"/>
  </p:normalViewPr>
  <p:slideViewPr>
    <p:cSldViewPr>
      <p:cViewPr varScale="1">
        <p:scale>
          <a:sx n="89" d="100"/>
          <a:sy n="89" d="100"/>
        </p:scale>
        <p:origin x="-102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F408B-D86C-4436-BA69-EC981E0A8239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7C87B-218B-448B-A794-CB38F85D2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580AD-7918-4392-822F-C071ADB17D03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8E904-4CED-4A13-B28A-0D57CBC84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E046C-052F-48CF-91CB-AB7026CD9D18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BCC30-9EA3-4B91-8E1C-40763F43B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2A058-5088-4B47-B08F-0E9FF4989E5D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E713-8867-462E-9D4C-D69F961AF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04CA5-5990-442D-B225-FC2EFBD7F500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26958-83A7-44A1-BECE-DBEA7FFAF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01292-70A0-40E2-AD39-27526A405468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8C78D-1F05-4076-96CE-8D323A855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BC22E-FCA1-409F-B615-0FE08CF4C1F2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B9D16-4519-4A53-ACBE-A1EF5B9E6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F22AA-94D4-478D-998B-F772518CE5F8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CC38-D926-442C-B108-A51B557F9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E058A-9285-48BA-8925-A1E8193C97C3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4E6F1-1CD6-44A8-85CF-9395F70E2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3FC8-9727-4DF7-B7E6-8CC1B1FB3DD7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0AC44-41DB-44F5-861F-AE0887C26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6C63-D776-4A18-8676-D18A03109C11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FA7A-BFF0-4BEF-85DC-C23B54C19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8DAED-D748-4D2E-8E1D-D855EAA8781F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FF3B-D495-4ACE-A43A-9F3186E37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EA3E0-4532-4538-9B0D-6137C7007CEA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D8D7A-587F-4A75-91E9-07F08C1F0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8F668-1DB7-49A1-BB3B-894C446CB5FE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63550-E1D2-4BF3-850D-6669B5C5D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13F1A-93D0-4F1D-BF2A-327AF980FDFF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311C8-B831-474A-A8C8-C3FDA8B1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C6795-DDEC-4F95-9D63-249E6007C207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C14B8-2073-4ED7-BDA7-7365B7AD2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C934-0B74-4C66-9823-4F95424AEC9D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F0370-2A66-43FC-9FCE-CD466C7CD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82E1D-F03C-4A8A-AC04-32BD1D0A7A5F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EDDB-3DF9-4F4A-940E-2CED9260D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4463-C869-4A2F-9A08-833D18310604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5C55-3780-4E42-AD94-40F235CD8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D0923-327E-4BA0-8F1E-070854D166EC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6E90F-0A91-450E-A867-75FC06E1E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65DF-3B62-4789-8A07-F161D3F8ADBE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A1CF3-6CBE-4DC0-AB3F-737CA9196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4297-4F9E-436E-B25A-F5B3778239C0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44F5-AB1A-4115-92EB-6C6CDC3E5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5C658-4014-42A9-B015-90533F0A23B2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9363D-C0C7-440A-9B0A-B0E88C20E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86F60-0231-431E-83FD-702B5293E866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A8CC-6C73-4A67-A361-AEECEDE2D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C42D-1896-4D66-B9E3-B37263FA0996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1814E-D271-42B1-BA4A-A0D74C4E9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7817C-8CF4-4062-9D0F-F2ADF432FA61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F038-97E2-461D-BBFA-B1B1B999E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D44FF-9F73-43DB-94AA-BEC83D36D026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F85E-8BB9-41BF-A60A-9795CD29F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FCF5-9492-4C02-8F36-08C2748083B2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B1C2A-5E74-4AD1-AAF1-8E8CD89DB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80AA-6AE1-42AF-B561-655630D53FFD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C3A23-D876-4E9A-9B13-75112DC19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94C11-14A1-4B50-8570-0FC15912347E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568F-A515-4659-86F1-E6FB7C35F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EA80B-D86C-4C76-BD0D-6C59B3C7B13A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E89B-0BC6-4B9B-8D3B-47CB01433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2876-4FD6-4BA5-BDD4-2571FF8F5AE2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77D2D-D0B3-4762-81D3-E7061F65D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AC35D-0BA4-44BA-BCF0-FE0BAA41A981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0F06-D07E-4D42-A9DE-B9EBEAC17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FB2FD-82AF-4A6E-A96B-82A8F5363859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393E5-F299-4394-B395-4D9A5A90A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A708-273C-4FE6-BE1A-1238832C917C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04D0-259F-482F-8B76-AC556B0A2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25D5-513A-429E-9D2B-8F9336B671D7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89D0-603C-4B83-BB12-F322959BB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8546A-09EE-4418-BF43-347D1AFB9610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8EB13-AC7B-4D6A-996D-119829AC9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B43D9-A2A5-4FB2-B957-FB83F249EFC4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E243-6F57-4751-971C-1DBB70BCB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DF98A-F1C2-4EB9-8588-947F9052306E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9888-E6FC-4F7F-9DA8-AEA408E30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705C2-1123-4F6E-9803-59B2A7701B33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09C20-7153-4DF2-8D4A-93266D8CF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2F469-DDFB-48B1-B626-D359645089E3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BD5E6-DED4-4010-B3FA-72E50A192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C81B0-179B-4773-AEC6-E1EB71A4233E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90D94-69B0-4DC3-967E-DD39990A9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508-B2F9-4BFD-BB7F-61A3A73236E7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5FE9F-1E77-4A6B-8546-D8FE4D487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58ED3-E63D-481B-943C-690198CF2D30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3CB5D-07B0-4B81-92C4-232EC2B7F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6EBB4-B9B7-419C-B603-7E1E508132CC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8B34-54E7-444F-AFED-1149C431C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4CA16-C952-4313-8944-A1785DB160DE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CD46-41F3-48DE-8940-26159FD3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06314-F889-4502-A075-895C653C89DC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29082-C9F8-44CA-885D-B59023EEF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1A518-8741-4A32-A651-C729F8084D51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25AE-569E-4567-B69B-F336C3A06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A8983-3108-44A0-8E03-360C7D7559EC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A5C92-D5C1-4C93-AD93-C30A8528B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5383-105B-451A-BE89-C33246A11CEA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D717-D256-4011-98FE-EB8FDEB83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934B-82CB-4C3F-A19D-3DF7D76C67E9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4897-0D61-4FB0-BC62-593C46CD0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C8D43-F8ED-4E46-93FF-0192D15F8961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C712F-927F-4333-AE12-1AE33F592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B0F86-ECD7-4BE7-8A24-0AE3DD41ADE3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CCB02-0855-4362-8799-2673F6D2A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2605-0642-43B3-BCD2-3E4D9F30404C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E34AD-2A5D-46B4-8562-FC6EB53F8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60D97-AC79-4457-B506-244F51A40483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F264-135F-4FF2-9FE3-A6496728B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4CD065-4530-4249-A0DC-CE02D0959F71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A9EA62-FC18-418B-8E7D-22092746D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3" r:id="rId2"/>
    <p:sldLayoutId id="2147483800" r:id="rId3"/>
    <p:sldLayoutId id="2147483772" r:id="rId4"/>
    <p:sldLayoutId id="2147483771" r:id="rId5"/>
    <p:sldLayoutId id="2147483770" r:id="rId6"/>
    <p:sldLayoutId id="2147483769" r:id="rId7"/>
    <p:sldLayoutId id="2147483768" r:id="rId8"/>
    <p:sldLayoutId id="2147483767" r:id="rId9"/>
    <p:sldLayoutId id="2147483766" r:id="rId10"/>
    <p:sldLayoutId id="2147483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1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1AD62B-5ADE-41DA-870C-729086230FE2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AD00C3-4557-41A5-B718-69B8DB71E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332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82" r:id="rId2"/>
    <p:sldLayoutId id="2147483802" r:id="rId3"/>
    <p:sldLayoutId id="2147483781" r:id="rId4"/>
    <p:sldLayoutId id="2147483780" r:id="rId5"/>
    <p:sldLayoutId id="2147483779" r:id="rId6"/>
    <p:sldLayoutId id="2147483778" r:id="rId7"/>
    <p:sldLayoutId id="2147483777" r:id="rId8"/>
    <p:sldLayoutId id="2147483803" r:id="rId9"/>
    <p:sldLayoutId id="2147483776" r:id="rId10"/>
    <p:sldLayoutId id="21474837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0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C355A4-AFD8-4ED3-83FA-2B6D98941F8A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8A6A92-59FC-4740-BC13-DEE543FDB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785" r:id="rId4"/>
    <p:sldLayoutId id="2147483807" r:id="rId5"/>
    <p:sldLayoutId id="2147483784" r:id="rId6"/>
    <p:sldLayoutId id="2147483808" r:id="rId7"/>
    <p:sldLayoutId id="2147483809" r:id="rId8"/>
    <p:sldLayoutId id="2147483810" r:id="rId9"/>
    <p:sldLayoutId id="2147483783" r:id="rId10"/>
    <p:sldLayoutId id="21474838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55364F-AD73-4553-81DB-03F642AE48C1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17A0FC-F910-4C22-94EB-95EB91353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788" r:id="rId4"/>
    <p:sldLayoutId id="2147483815" r:id="rId5"/>
    <p:sldLayoutId id="2147483787" r:id="rId6"/>
    <p:sldLayoutId id="2147483816" r:id="rId7"/>
    <p:sldLayoutId id="2147483817" r:id="rId8"/>
    <p:sldLayoutId id="2147483818" r:id="rId9"/>
    <p:sldLayoutId id="2147483786" r:id="rId10"/>
    <p:sldLayoutId id="21474838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EC712B-915E-4BC8-BD5B-46C4D1C8D65F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47CF6E-4EA1-4EAC-995C-385AC58C4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8" r:id="rId2"/>
    <p:sldLayoutId id="2147483797" r:id="rId3"/>
    <p:sldLayoutId id="2147483796" r:id="rId4"/>
    <p:sldLayoutId id="2147483795" r:id="rId5"/>
    <p:sldLayoutId id="2147483794" r:id="rId6"/>
    <p:sldLayoutId id="2147483793" r:id="rId7"/>
    <p:sldLayoutId id="2147483792" r:id="rId8"/>
    <p:sldLayoutId id="2147483791" r:id="rId9"/>
    <p:sldLayoutId id="2147483790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F:\&#1085;&#1072;%20&#1076;&#1080;&#1089;&#1082;\&#1091;&#1088;&#1086;&#1082;,%20&#1087;&#1088;&#1077;&#1079;&#1077;&#1085;&#1090;&#1072;&#1094;&#1080;&#1103;\Feliks%20Mendel'son%20-%20Pesnya%20veneczianskih%20gondol'erov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&#1085;&#1072;%20&#1076;&#1080;&#1089;&#1082;\&#1091;&#1088;&#1086;&#1082;,%20&#1087;&#1088;&#1077;&#1079;&#1077;&#1085;&#1090;&#1072;&#1094;&#1080;&#1103;\&#1063;&#1072;&#1081;&#1082;&#1086;&#1074;&#1089;&#1082;&#1080;&#1081;_&#1055;._&#1048;._-_&#1041;&#1072;&#1088;&#1082;&#1072;&#1088;&#1086;&#1083;&#1072;_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&#1085;&#1072;%20&#1076;&#1080;&#1089;&#1082;\&#1091;&#1088;&#1086;&#1082;,%20&#1087;&#1088;&#1077;&#1079;&#1077;&#1085;&#1090;&#1072;&#1094;&#1080;&#1103;\Glinka%20-%20Veneczianskaya%20noch'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85;&#1072;%20&#1076;&#1080;&#1089;&#1082;\&#1091;&#1088;&#1086;&#1082;,%20&#1087;&#1088;&#1077;&#1079;&#1077;&#1085;&#1090;&#1072;&#1094;&#1080;&#1103;\Glinka%20-%20Veneczianskaya%20noch'.mp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5;&#1072;%20&#1076;&#1080;&#1089;&#1082;\&#1091;&#1088;&#1086;&#1082;,%20&#1087;&#1088;&#1077;&#1079;&#1077;&#1085;&#1090;&#1072;&#1094;&#1080;&#1103;\Ansambl_im_VS_Lokteva-Barkarola_FSHubert_rustekst_AApuhtin_Solistka_-_Lena_Zayceva.mp3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5;&#1072;%20&#1076;&#1080;&#1089;&#1082;\&#1091;&#1088;&#1086;&#1082;,%20&#1087;&#1088;&#1077;&#1079;&#1077;&#1085;&#1090;&#1072;&#1094;&#1080;&#1103;\&#1057;&#1074;&#1080;&#1088;&#1080;&#1076;&#1086;&#1074;%20-%20&#1056;&#1086;&#1084;&#1072;&#1085;&#1089;%20(&#1052;&#1077;&#1090;&#1077;&#1083;&#1100;)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5" Type="http://schemas.openxmlformats.org/officeDocument/2006/relationships/hyperlink" Target="http://ru.wikipedia.org/wiki/%D0%93%D0%BE%D0%BB%D0%BE%D1%81" TargetMode="External"/><Relationship Id="rId4" Type="http://schemas.openxmlformats.org/officeDocument/2006/relationships/hyperlink" Target="http://ru.wikipedia.org/wiki/%D0%9F%D1%8C%D0%B5%D1%81%D0%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5;&#1072;%20&#1076;&#1080;&#1089;&#1082;\&#1091;&#1088;&#1086;&#1082;,%20&#1087;&#1088;&#1077;&#1079;&#1077;&#1085;&#1090;&#1072;&#1094;&#1080;&#1103;\RAHMANINOV_-_-Vokaliz-Isp.Veronika_Dzhioeva-Bozhestvennoe_ispolnenie!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99"/>
                </a:solidFill>
              </a:rPr>
              <a:t>«Мелодией одной звучат печаль и радость…»</a:t>
            </a:r>
          </a:p>
          <a:p>
            <a:pPr eaLnBrk="1" hangingPunct="1"/>
            <a:r>
              <a:rPr lang="ru-RU" sz="3200" b="1" smtClean="0">
                <a:solidFill>
                  <a:srgbClr val="000099"/>
                </a:solidFill>
              </a:rPr>
              <a:t> </a:t>
            </a:r>
            <a:r>
              <a:rPr lang="ru-RU" sz="3200" b="1" smtClean="0">
                <a:solidFill>
                  <a:srgbClr val="00B0F0"/>
                </a:solidFill>
              </a:rPr>
              <a:t>«Песнь моя летит мольбою»</a:t>
            </a:r>
            <a:r>
              <a:rPr lang="ru-RU" b="1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>
            <a:off x="539750" y="1412875"/>
            <a:ext cx="7920038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Жанры инструментальной</a:t>
            </a:r>
          </a:p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 вокальной музыки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24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Рисунок 1" descr="bloom-app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3513" y="0"/>
            <a:ext cx="9471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0"/>
            <a:ext cx="4497388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i="1" dirty="0" smtClean="0">
                <a:solidFill>
                  <a:srgbClr val="00B0F0"/>
                </a:solidFill>
              </a:rPr>
              <a:t>ВОКАЛИЗ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0"/>
            <a:ext cx="4041775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i="1" dirty="0" smtClean="0">
                <a:solidFill>
                  <a:srgbClr val="800000"/>
                </a:solidFill>
              </a:rPr>
              <a:t>РОМАНС</a:t>
            </a:r>
            <a:endParaRPr lang="ru-RU" sz="5400" dirty="0">
              <a:solidFill>
                <a:srgbClr val="800000"/>
              </a:solidFill>
            </a:endParaRPr>
          </a:p>
        </p:txBody>
      </p:sp>
      <p:pic>
        <p:nvPicPr>
          <p:cNvPr id="9" name="Содержимое 8" descr="r1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785813"/>
            <a:ext cx="2570162" cy="3665537"/>
          </a:xfrm>
        </p:spPr>
      </p:pic>
      <p:pic>
        <p:nvPicPr>
          <p:cNvPr id="10" name="Содержимое 9" descr="bloom-appl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932238"/>
            <a:ext cx="4041775" cy="2925762"/>
          </a:xfrm>
        </p:spPr>
      </p:pic>
      <p:pic>
        <p:nvPicPr>
          <p:cNvPr id="11" name="Рисунок 10" descr="6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857250"/>
            <a:ext cx="4013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52308511_5e705252131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3786188"/>
            <a:ext cx="4786312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9036050" cy="908050"/>
          </a:xfrm>
        </p:spPr>
        <p:txBody>
          <a:bodyPr/>
          <a:lstStyle/>
          <a:p>
            <a:pPr algn="ctr" eaLnBrk="1" hangingPunct="1"/>
            <a:r>
              <a:rPr lang="ru-RU" sz="3600" b="1" i="1" smtClean="0">
                <a:solidFill>
                  <a:srgbClr val="800000"/>
                </a:solidFill>
              </a:rPr>
              <a:t>Феликс  Мендельсон </a:t>
            </a:r>
            <a:br>
              <a:rPr lang="ru-RU" sz="3600" b="1" i="1" smtClean="0">
                <a:solidFill>
                  <a:srgbClr val="800000"/>
                </a:solidFill>
              </a:rPr>
            </a:br>
            <a:r>
              <a:rPr lang="ru-RU" sz="3600" b="1" i="1" smtClean="0">
                <a:solidFill>
                  <a:srgbClr val="800000"/>
                </a:solidFill>
              </a:rPr>
              <a:t>(1809-1847)</a:t>
            </a:r>
            <a:endParaRPr lang="ru-RU" sz="3600" b="1" smtClean="0">
              <a:solidFill>
                <a:srgbClr val="800000"/>
              </a:solidFill>
            </a:endParaRPr>
          </a:p>
        </p:txBody>
      </p:sp>
      <p:pic>
        <p:nvPicPr>
          <p:cNvPr id="5" name="Содержимое 4" descr="sm_884563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214563"/>
            <a:ext cx="3511550" cy="4643437"/>
          </a:xfrm>
        </p:spPr>
      </p:pic>
      <p:pic>
        <p:nvPicPr>
          <p:cNvPr id="73731" name="Содержимое 3"/>
          <p:cNvPicPr>
            <a:picLocks noGrp="1" noChangeArrowheads="1"/>
          </p:cNvPicPr>
          <p:nvPr>
            <p:ph sz="half" idx="2"/>
          </p:nvPr>
        </p:nvPicPr>
        <p:blipFill>
          <a:blip r:embed="rId4">
            <a:lum contrast="6000"/>
          </a:blip>
          <a:srcRect/>
          <a:stretch>
            <a:fillRect/>
          </a:stretch>
        </p:blipFill>
        <p:spPr>
          <a:xfrm>
            <a:off x="-1189038" y="908050"/>
            <a:ext cx="10118726" cy="2854325"/>
          </a:xfrm>
        </p:spPr>
      </p:pic>
      <p:pic>
        <p:nvPicPr>
          <p:cNvPr id="7" name="Рисунок 6" descr="kulicow_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2214563"/>
            <a:ext cx="579596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Feliks Mendel'son - Pesnya veneczianskih gondol'erov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04250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2123" fill="hold"/>
                                        <p:tgtEl>
                                          <p:spTgt spid="829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5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Рисунок 4" descr="23bc59092e5950e6e8f8514eb0478a6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1813" y="0"/>
            <a:ext cx="102076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WordArt 4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6896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П.И.Чайковский</a:t>
            </a:r>
          </a:p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(1840-1893)</a:t>
            </a:r>
          </a:p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"Баркарола"</a:t>
            </a:r>
          </a:p>
        </p:txBody>
      </p:sp>
      <p:pic>
        <p:nvPicPr>
          <p:cNvPr id="144389" name="Рисунок 6" descr="52414eb0bf103fd84bb8e3d312b4489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700213"/>
            <a:ext cx="550862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00213"/>
            <a:ext cx="388302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5" name="Чайковский_П._И._-_Баркарола_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83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4416" fill="hold"/>
                                        <p:tgtEl>
                                          <p:spTgt spid="144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395"/>
                </p:tgtEl>
              </p:cMediaNode>
            </p:audio>
          </p:childTnLst>
        </p:cTn>
      </p:par>
    </p:tnLst>
    <p:bldLst>
      <p:bldP spid="1443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010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800000"/>
                </a:solidFill>
              </a:rPr>
              <a:t>БАРКАРОЛА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dirty="0" smtClean="0"/>
              <a:t>этим поэтичным, красивым словом называют музыкальный жанр, происхождение которого связано с песнями на воде (от </a:t>
            </a:r>
            <a:r>
              <a:rPr lang="ru-RU" dirty="0" err="1" smtClean="0"/>
              <a:t>итал</a:t>
            </a:r>
            <a:r>
              <a:rPr lang="ru-RU" dirty="0" smtClean="0"/>
              <a:t>. </a:t>
            </a:r>
            <a:r>
              <a:rPr lang="en-US" i="1" dirty="0" err="1" smtClean="0"/>
              <a:t>barkarola</a:t>
            </a:r>
            <a:r>
              <a:rPr lang="ru-RU" dirty="0" smtClean="0"/>
              <a:t>). 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928688" y="4857750"/>
            <a:ext cx="4214812" cy="1268413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000099"/>
                </a:solidFill>
              </a:rPr>
              <a:t>ВОКАЛЬНЫЕ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571625" y="5786438"/>
            <a:ext cx="7572375" cy="1071562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990000"/>
                </a:solidFill>
              </a:rPr>
              <a:t>ИНСТРУМЕНТАЛЬНЫЕ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38576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800000"/>
                </a:solidFill>
              </a:rPr>
              <a:t>БАРКАРОЛА -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род инструментального или вокального произведения мелодического характера в медленном темпе, связанное с изображением катания на лодке.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4000500"/>
            <a:ext cx="9144000" cy="28575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3E1C"/>
                </a:solidFill>
              </a:rPr>
              <a:t>От итальянского </a:t>
            </a:r>
            <a:r>
              <a:rPr lang="en-US" sz="3600" smtClean="0">
                <a:solidFill>
                  <a:srgbClr val="FFC000"/>
                </a:solidFill>
              </a:rPr>
              <a:t>barka</a:t>
            </a:r>
            <a:r>
              <a:rPr lang="ru-RU" sz="3600" smtClean="0">
                <a:solidFill>
                  <a:srgbClr val="FFC000"/>
                </a:solidFill>
              </a:rPr>
              <a:t> </a:t>
            </a:r>
            <a:r>
              <a:rPr lang="ru-RU" sz="3600" smtClean="0">
                <a:solidFill>
                  <a:srgbClr val="003E1C"/>
                </a:solidFill>
              </a:rPr>
              <a:t>, что означает </a:t>
            </a:r>
            <a:r>
              <a:rPr lang="ru-RU" sz="3600" b="1" i="1" u="sng" smtClean="0">
                <a:solidFill>
                  <a:srgbClr val="FFC000"/>
                </a:solidFill>
              </a:rPr>
              <a:t>лодка. </a:t>
            </a:r>
            <a:r>
              <a:rPr lang="ru-RU" sz="3600" smtClean="0">
                <a:solidFill>
                  <a:srgbClr val="003E1C"/>
                </a:solidFill>
              </a:rPr>
              <a:t>А итальянский глагол </a:t>
            </a:r>
            <a:r>
              <a:rPr lang="en-US" sz="3600" smtClean="0">
                <a:solidFill>
                  <a:srgbClr val="FFC000"/>
                </a:solidFill>
              </a:rPr>
              <a:t>rollare</a:t>
            </a:r>
            <a:r>
              <a:rPr lang="en-US" sz="3600" smtClean="0">
                <a:solidFill>
                  <a:srgbClr val="003E1C"/>
                </a:solidFill>
              </a:rPr>
              <a:t> </a:t>
            </a:r>
            <a:r>
              <a:rPr lang="ru-RU" sz="3600" smtClean="0">
                <a:solidFill>
                  <a:srgbClr val="003E1C"/>
                </a:solidFill>
              </a:rPr>
              <a:t>означает </a:t>
            </a:r>
            <a:r>
              <a:rPr lang="ru-RU" sz="3600" i="1" u="sng" smtClean="0">
                <a:solidFill>
                  <a:srgbClr val="FFC000"/>
                </a:solidFill>
              </a:rPr>
              <a:t>испытывать бортовую качку</a:t>
            </a:r>
            <a:r>
              <a:rPr lang="ru-RU" sz="3600" smtClean="0">
                <a:solidFill>
                  <a:srgbClr val="FFC000"/>
                </a:solidFill>
              </a:rPr>
              <a:t>. </a:t>
            </a:r>
            <a:r>
              <a:rPr lang="ru-RU" sz="3600" smtClean="0">
                <a:solidFill>
                  <a:srgbClr val="003E1C"/>
                </a:solidFill>
              </a:rPr>
              <a:t>Таким образом, </a:t>
            </a:r>
            <a:r>
              <a:rPr lang="ru-RU" sz="3600" smtClean="0">
                <a:solidFill>
                  <a:srgbClr val="800000"/>
                </a:solidFill>
              </a:rPr>
              <a:t>БАРКАРОЛА</a:t>
            </a:r>
            <a:r>
              <a:rPr lang="ru-RU" sz="3600" smtClean="0">
                <a:solidFill>
                  <a:srgbClr val="003E1C"/>
                </a:solidFill>
              </a:rPr>
              <a:t> – </a:t>
            </a:r>
            <a:r>
              <a:rPr lang="ru-RU" sz="3600" i="1" u="sng" smtClean="0">
                <a:solidFill>
                  <a:srgbClr val="000099"/>
                </a:solidFill>
              </a:rPr>
              <a:t>качающаяся лодка</a:t>
            </a:r>
            <a:r>
              <a:rPr lang="ru-RU" sz="3600" smtClean="0">
                <a:solidFill>
                  <a:srgbClr val="003E1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Рисунок 4" descr="8830be659b39d34be1a1bd39085157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9438" y="4763"/>
            <a:ext cx="10294938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Рисунок 4" descr="2b3ec1e8cfb3bebe6b115c9243d1a73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5925" y="0"/>
            <a:ext cx="9975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72518" cy="6556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rgbClr val="800000"/>
                </a:solidFill>
              </a:rPr>
              <a:t>Михаил   Глинка (1804-1857)</a:t>
            </a:r>
            <a:endParaRPr lang="ru-RU" sz="3600" dirty="0">
              <a:solidFill>
                <a:srgbClr val="8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857250"/>
            <a:ext cx="8686800" cy="5268913"/>
          </a:xfrm>
        </p:spPr>
        <p:txBody>
          <a:bodyPr/>
          <a:lstStyle/>
          <a:p>
            <a:pPr algn="ctr" eaLnBrk="1" hangingPunct="1"/>
            <a:r>
              <a:rPr lang="ru-RU" sz="4800" i="1" smtClean="0">
                <a:solidFill>
                  <a:srgbClr val="99FFCC"/>
                </a:solidFill>
              </a:rPr>
              <a:t>Венецианская ночь</a:t>
            </a:r>
            <a:endParaRPr lang="ru-RU" sz="4800" smtClean="0">
              <a:solidFill>
                <a:srgbClr val="99FFCC"/>
              </a:solidFill>
            </a:endParaRPr>
          </a:p>
        </p:txBody>
      </p:sp>
      <p:pic>
        <p:nvPicPr>
          <p:cNvPr id="7" name="Содержимое 6" descr="b3fa812bfa9e7a7222ae79e49ae4ec5d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43250" y="2428875"/>
            <a:ext cx="6654800" cy="4429125"/>
          </a:xfrm>
        </p:spPr>
      </p:pic>
      <p:pic>
        <p:nvPicPr>
          <p:cNvPr id="8" name="Рисунок 7" descr="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7188" y="2428875"/>
            <a:ext cx="3756026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Glinka - Veneczianskaya noch'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2813" y="6237288"/>
            <a:ext cx="368300" cy="43973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5721" fill="hold"/>
                                        <p:tgtEl>
                                          <p:spTgt spid="809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0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>
                <a:solidFill>
                  <a:srgbClr val="800000"/>
                </a:solidFill>
              </a:rPr>
              <a:t>ВОКАЛЬНАЯ МУЗЫКА </a:t>
            </a:r>
            <a:r>
              <a:rPr lang="ru-RU" i="1" dirty="0">
                <a:solidFill>
                  <a:srgbClr val="003E1C"/>
                </a:solidFill>
              </a:rPr>
              <a:t>— это </a:t>
            </a:r>
            <a:endParaRPr lang="ru-RU" dirty="0">
              <a:solidFill>
                <a:srgbClr val="003E1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600" b="1" smtClean="0">
                <a:solidFill>
                  <a:srgbClr val="003E1C"/>
                </a:solidFill>
              </a:rPr>
              <a:t>музыка для пения.</a:t>
            </a:r>
          </a:p>
          <a:p>
            <a:pPr eaLnBrk="1" hangingPunct="1">
              <a:lnSpc>
                <a:spcPct val="80000"/>
              </a:lnSpc>
            </a:pPr>
            <a:endParaRPr lang="ru-RU" sz="3600" b="1" i="1" smtClean="0">
              <a:solidFill>
                <a:srgbClr val="003E1C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600" b="1" i="1" smtClean="0">
                <a:solidFill>
                  <a:srgbClr val="003E1C"/>
                </a:solidFill>
              </a:rPr>
              <a:t>музыка, в которой </a:t>
            </a:r>
            <a:r>
              <a:rPr lang="ru-RU" sz="3600" b="1" i="1" u="sng" smtClean="0">
                <a:solidFill>
                  <a:srgbClr val="003E1C"/>
                </a:solidFill>
              </a:rPr>
              <a:t>голос</a:t>
            </a:r>
            <a:r>
              <a:rPr lang="ru-RU" sz="3600" b="1" i="1" smtClean="0">
                <a:solidFill>
                  <a:srgbClr val="003E1C"/>
                </a:solidFill>
              </a:rPr>
              <a:t> главенствует или равноправен с </a:t>
            </a:r>
            <a:r>
              <a:rPr lang="ru-RU" sz="3600" b="1" i="1" u="sng" smtClean="0">
                <a:solidFill>
                  <a:srgbClr val="003E1C"/>
                </a:solidFill>
              </a:rPr>
              <a:t>инструментами</a:t>
            </a:r>
            <a:r>
              <a:rPr lang="ru-RU" sz="3600" b="1" i="1" smtClean="0">
                <a:solidFill>
                  <a:srgbClr val="003E1C"/>
                </a:solidFill>
              </a:rPr>
              <a:t>, с сопровождением или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600" b="1" i="1" u="sng" smtClean="0">
                <a:solidFill>
                  <a:srgbClr val="800000"/>
                </a:solidFill>
              </a:rPr>
              <a:t>a cappella.</a:t>
            </a:r>
            <a:r>
              <a:rPr lang="ru-RU" sz="3200" b="1" i="1" u="sng" smtClean="0">
                <a:solidFill>
                  <a:srgbClr val="800000"/>
                </a:solidFill>
              </a:rPr>
              <a:t> </a:t>
            </a:r>
            <a:r>
              <a:rPr lang="ru-RU" sz="3200" b="1" i="1" smtClean="0">
                <a:solidFill>
                  <a:srgbClr val="800000"/>
                </a:solidFill>
              </a:rPr>
              <a:t> </a:t>
            </a:r>
            <a:endParaRPr lang="ru-RU" sz="3200" b="1" smtClean="0">
              <a:solidFill>
                <a:srgbClr val="80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200" smtClean="0">
                <a:solidFill>
                  <a:srgbClr val="800000"/>
                </a:solidFill>
              </a:rPr>
              <a:t>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Рисунок 4" descr="2a94ea5fd065c223355e6c24113728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3250" y="0"/>
            <a:ext cx="10350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Содержимое 4" descr="9bbc28edf5d7738a2a0290d8242523b4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Рисунок 4" descr="cef6b56fb85e22e39d73b17fd71a9a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-53975"/>
            <a:ext cx="9215438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solidFill>
                  <a:srgbClr val="800000"/>
                </a:solidFill>
                <a:effectLst/>
              </a:rPr>
              <a:t>«Венецианская ночь»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484313"/>
            <a:ext cx="4495800" cy="46418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99"/>
                </a:solidFill>
              </a:rPr>
              <a:t>1.Ночь весенняя дышала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99"/>
                </a:solidFill>
              </a:rPr>
              <a:t>Свежей южною красой.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99"/>
                </a:solidFill>
              </a:rPr>
              <a:t>Тихо Брента протекала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99"/>
                </a:solidFill>
              </a:rPr>
              <a:t>Серебримая луной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99"/>
                </a:solidFill>
              </a:rPr>
              <a:t>Отражён волной огнистой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99"/>
                </a:solidFill>
              </a:rPr>
              <a:t>Блеск прозрачных облаков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99"/>
                </a:solidFill>
              </a:rPr>
              <a:t>И восходит пар душистый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99"/>
                </a:solidFill>
              </a:rPr>
              <a:t>От зелёных берегов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000500" y="2276475"/>
            <a:ext cx="4892675" cy="41783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99"/>
                </a:solidFill>
              </a:rPr>
              <a:t>2.Всё вливает тайно радость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99"/>
                </a:solidFill>
              </a:rPr>
              <a:t>Чувствам снится дивный мир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99"/>
                </a:solidFill>
              </a:rPr>
              <a:t>Сердце бьётся мчится младость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99"/>
                </a:solidFill>
              </a:rPr>
              <a:t>На любви весенний пир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99"/>
                </a:solidFill>
              </a:rPr>
              <a:t>По волнам скользят гондолы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99"/>
                </a:solidFill>
              </a:rPr>
              <a:t>Искры брызжут под веслом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99"/>
                </a:solidFill>
              </a:rPr>
              <a:t>Звуки нежной </a:t>
            </a:r>
            <a:r>
              <a:rPr lang="ru-RU" smtClean="0">
                <a:solidFill>
                  <a:srgbClr val="00B0F0"/>
                </a:solidFill>
              </a:rPr>
              <a:t>баркаролы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99"/>
                </a:solidFill>
              </a:rPr>
              <a:t>Веют лёгким ветерком</a:t>
            </a:r>
          </a:p>
        </p:txBody>
      </p:sp>
      <p:pic>
        <p:nvPicPr>
          <p:cNvPr id="97286" name="Glinka - Veneczianskaya noch'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172450" y="6092825"/>
            <a:ext cx="43973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21" fill="hold"/>
                                        <p:tgtEl>
                                          <p:spTgt spid="972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6"/>
                </p:tgtEl>
              </p:cMediaNode>
            </p:audio>
          </p:childTnLst>
        </p:cTn>
      </p:par>
    </p:tnLst>
    <p:bldLst>
      <p:bldP spid="6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Содержимое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16113"/>
            <a:ext cx="3779838" cy="4941887"/>
          </a:xfrm>
        </p:spPr>
      </p:pic>
      <p:sp>
        <p:nvSpPr>
          <p:cNvPr id="99332" name="WordArt 4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75297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Франц Шуберт </a:t>
            </a:r>
          </a:p>
          <a:p>
            <a:pPr algn="ctr"/>
            <a:r>
              <a:rPr lang="ru-RU" sz="2000" i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(1797-1828)</a:t>
            </a:r>
          </a:p>
          <a:p>
            <a:pPr algn="ctr"/>
            <a:r>
              <a:rPr lang="ru-RU" sz="2000" i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"БАРКАРОЛА"</a:t>
            </a:r>
          </a:p>
        </p:txBody>
      </p:sp>
      <p:pic>
        <p:nvPicPr>
          <p:cNvPr id="99333" name="Рисунок 4" descr="4002_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916113"/>
            <a:ext cx="5364162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1835150" y="404813"/>
            <a:ext cx="5773738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</a:rPr>
              <a:t>C</a:t>
            </a: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</a:rPr>
              <a:t>ловно как лебедь во влаге прозрачной,</a:t>
            </a:r>
          </a:p>
          <a:p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</a:rPr>
              <a:t> Тихо качаясь, плывет наш челнок,</a:t>
            </a:r>
          </a:p>
          <a:p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</a:rPr>
              <a:t> О, как на сердце легко и спокойно,</a:t>
            </a:r>
          </a:p>
          <a:p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</a:rPr>
              <a:t> Нет и следа в нем минувших тревог.</a:t>
            </a:r>
          </a:p>
          <a:p>
            <a:endParaRPr lang="ru-RU" sz="24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askerville Old Face" pitchFamily="18" charset="0"/>
            </a:endParaRPr>
          </a:p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</a:rPr>
              <a:t> </a:t>
            </a: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</a:rPr>
              <a:t>В небе заката лучи догарают,</a:t>
            </a:r>
          </a:p>
          <a:p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</a:rPr>
              <a:t> </a:t>
            </a: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Розовым блеском осыпав челнок </a:t>
            </a:r>
          </a:p>
          <a:p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Розовым блеском осыпав челнок</a:t>
            </a:r>
          </a:p>
          <a:p>
            <a:endParaRPr lang="ru-RU" sz="24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</a:rPr>
              <a:t> Час незаметно за часом проходит,</a:t>
            </a:r>
          </a:p>
          <a:p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</a:rPr>
              <a:t> Дальше скользим мы по зеркалу вод.</a:t>
            </a:r>
          </a:p>
          <a:p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</a:rPr>
              <a:t> О, как на сердце легко и спокойно, </a:t>
            </a:r>
          </a:p>
          <a:p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</a:rPr>
              <a:t> Нет в нем и тени минувших забот.</a:t>
            </a:r>
          </a:p>
          <a:p>
            <a:endParaRPr lang="ru-RU" sz="24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askerville Old Face" pitchFamily="18" charset="0"/>
            </a:endParaRPr>
          </a:p>
          <a:p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</a:rPr>
              <a:t> О, неужели на крыльях туманных</a:t>
            </a:r>
          </a:p>
          <a:p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</a:rPr>
              <a:t> Утро с собой их опять принесет?</a:t>
            </a:r>
          </a:p>
          <a:p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</a:rPr>
              <a:t>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</a:rPr>
              <a:t>О, неужели опять принесет?</a:t>
            </a:r>
          </a:p>
        </p:txBody>
      </p:sp>
      <p:pic>
        <p:nvPicPr>
          <p:cNvPr id="87044" name="Ansambl_im_VS_Lokteva-Barkarola_FSHubert_rustekst_AApuhtin_Solistka_-_Lena_Zaycev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1658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073" fill="hold"/>
                                        <p:tgtEl>
                                          <p:spTgt spid="870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44"/>
                </p:tgtEl>
              </p:cMediaNode>
            </p:audio>
          </p:childTnLst>
        </p:cTn>
      </p:par>
    </p:tnLst>
    <p:bldLst>
      <p:bldP spid="1433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748713" cy="54594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i="1" u="sng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Домашнее задание:</a:t>
            </a:r>
            <a:r>
              <a:rPr lang="ru-RU" i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i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i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i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mtClean="0">
                <a:ln>
                  <a:noFill/>
                </a:ln>
                <a:solidFill>
                  <a:srgbClr val="000099"/>
                </a:solidFill>
                <a:effectLst/>
              </a:rPr>
              <a:t>В творческой тетради сравнить настроение романса («Венецианская ночь» М.И. Глинки) с настроением картины «Итальянский пейзаж» А. Мордвинова</a:t>
            </a:r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WordArt 4"/>
          <p:cNvSpPr>
            <a:spLocks noChangeArrowheads="1" noChangeShapeType="1" noTextEdit="1"/>
          </p:cNvSpPr>
          <p:nvPr/>
        </p:nvSpPr>
        <p:spPr bwMode="auto">
          <a:xfrm>
            <a:off x="171450" y="260350"/>
            <a:ext cx="8801100" cy="432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3E1C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Песни без слов - это</a:t>
            </a:r>
          </a:p>
          <a:p>
            <a:pPr algn="ctr"/>
            <a:endParaRPr lang="ru-RU" sz="2400" b="1" kern="10">
              <a:ln w="9525">
                <a:solidFill>
                  <a:srgbClr val="003E1C"/>
                </a:solidFill>
                <a:round/>
                <a:headEnd/>
                <a:tailEnd/>
              </a:ln>
              <a:solidFill>
                <a:srgbClr val="990000"/>
              </a:solidFill>
              <a:latin typeface="Arial"/>
              <a:cs typeface="Arial"/>
            </a:endParaRPr>
          </a:p>
          <a:p>
            <a:pPr algn="ctr"/>
            <a:r>
              <a:rPr lang="ru-RU" sz="2400" b="1" kern="10">
                <a:ln w="9525">
                  <a:solidFill>
                    <a:srgbClr val="003E1C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небольшие инструментальные пьесы</a:t>
            </a:r>
          </a:p>
          <a:p>
            <a:pPr algn="ctr"/>
            <a:r>
              <a:rPr lang="ru-RU" sz="2400" b="1" kern="10">
                <a:ln w="9525">
                  <a:solidFill>
                    <a:srgbClr val="003E1C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лирического характера,</a:t>
            </a:r>
          </a:p>
          <a:p>
            <a:pPr algn="ctr"/>
            <a:r>
              <a:rPr lang="ru-RU" sz="2400" b="1" kern="10">
                <a:ln w="9525">
                  <a:solidFill>
                    <a:srgbClr val="003E1C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нередко имеют другие названия - </a:t>
            </a:r>
          </a:p>
          <a:p>
            <a:pPr algn="ctr"/>
            <a:r>
              <a:rPr lang="ru-RU" sz="2400" b="1" kern="10">
                <a:ln w="9525">
                  <a:solidFill>
                    <a:srgbClr val="003E1C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мелодия, романс, серенада.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5" y="274638"/>
            <a:ext cx="4429125" cy="2654300"/>
          </a:xfrm>
        </p:spPr>
        <p:txBody>
          <a:bodyPr/>
          <a:lstStyle/>
          <a:p>
            <a:pPr eaLnBrk="1" hangingPunct="1"/>
            <a:r>
              <a:rPr lang="ru-RU" b="1" i="1" smtClean="0"/>
              <a:t>Георгий  Свиридов</a:t>
            </a:r>
            <a:br>
              <a:rPr lang="ru-RU" b="1" i="1" smtClean="0"/>
            </a:br>
            <a:r>
              <a:rPr lang="ru-RU" b="1" i="1" smtClean="0"/>
              <a:t>(1915-1998)</a:t>
            </a:r>
            <a:endParaRPr lang="ru-RU" b="1" smtClean="0"/>
          </a:p>
        </p:txBody>
      </p:sp>
      <p:pic>
        <p:nvPicPr>
          <p:cNvPr id="5" name="Содержимое 4" descr="6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85750" y="1071563"/>
            <a:ext cx="5286375" cy="4146550"/>
          </a:xfrm>
        </p:spPr>
      </p:pic>
      <p:pic>
        <p:nvPicPr>
          <p:cNvPr id="6" name="Содержимое 5" descr="52308511_5e70525213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16338" y="3143250"/>
            <a:ext cx="5427662" cy="371475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196706"/>
            <a:ext cx="8686800" cy="1028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>
                <a:solidFill>
                  <a:srgbClr val="800000"/>
                </a:solidFill>
              </a:rPr>
              <a:t>РОМАНС</a:t>
            </a:r>
            <a:r>
              <a:rPr lang="ru-RU" i="1" dirty="0"/>
              <a:t> </a:t>
            </a:r>
            <a:r>
              <a:rPr lang="ru-RU" i="1" dirty="0">
                <a:solidFill>
                  <a:srgbClr val="660066"/>
                </a:solidFill>
              </a:rPr>
              <a:t>- это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950" y="1196975"/>
            <a:ext cx="8856663" cy="4883150"/>
          </a:xfrm>
        </p:spPr>
        <p:txBody>
          <a:bodyPr/>
          <a:lstStyle/>
          <a:p>
            <a:pPr lvl="1" eaLnBrk="1" hangingPunct="1">
              <a:buFont typeface="Wingdings 2" pitchFamily="18" charset="2"/>
              <a:buNone/>
            </a:pPr>
            <a:r>
              <a:rPr lang="ru-RU" sz="4000" b="1" i="1" smtClean="0">
                <a:solidFill>
                  <a:srgbClr val="660066"/>
                </a:solidFill>
              </a:rPr>
              <a:t>вокальное сочинение, написанное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ru-RU" sz="4000" b="1" i="1" smtClean="0">
                <a:solidFill>
                  <a:srgbClr val="660066"/>
                </a:solidFill>
              </a:rPr>
              <a:t>для голоса с инструментальным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ru-RU" sz="4000" b="1" i="1" smtClean="0">
                <a:solidFill>
                  <a:srgbClr val="660066"/>
                </a:solidFill>
              </a:rPr>
              <a:t>сопровождением, на небольшое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ru-RU" sz="4000" b="1" i="1" smtClean="0">
                <a:solidFill>
                  <a:srgbClr val="660066"/>
                </a:solidFill>
              </a:rPr>
              <a:t>стихотворение лирического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ru-RU" sz="4000" b="1" i="1" smtClean="0">
                <a:solidFill>
                  <a:srgbClr val="660066"/>
                </a:solidFill>
              </a:rPr>
              <a:t>содержания</a:t>
            </a:r>
            <a:r>
              <a:rPr lang="ru-RU" sz="4000" i="1" smtClean="0">
                <a:solidFill>
                  <a:srgbClr val="660066"/>
                </a:solidFill>
              </a:rPr>
              <a:t>.</a:t>
            </a:r>
            <a:endParaRPr lang="ru-RU" sz="4000" smtClean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Рисунок 1" descr="osen-derev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4450"/>
            <a:ext cx="9429750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Свиридов - Романс (Метель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97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633" fill="hold"/>
                                        <p:tgtEl>
                                          <p:spTgt spid="706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5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Рисунок 1" descr="october-fa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1788" y="0"/>
            <a:ext cx="9807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7050" y="1412875"/>
            <a:ext cx="3613150" cy="52228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8" y="1600200"/>
            <a:ext cx="5072062" cy="45259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800000"/>
                </a:solidFill>
              </a:rPr>
              <a:t>Вокали́з</a:t>
            </a:r>
            <a:r>
              <a:rPr lang="ru-RU" sz="3600" smtClean="0"/>
              <a:t>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smtClean="0">
                <a:solidFill>
                  <a:srgbClr val="800000"/>
                </a:solidFill>
              </a:rPr>
              <a:t>(от </a:t>
            </a:r>
            <a:r>
              <a:rPr lang="ru-RU" sz="3600" u="sng" smtClean="0">
                <a:solidFill>
                  <a:srgbClr val="800000"/>
                </a:solidFill>
                <a:hlinkClick r:id="rId3" tooltip="Латинский язык"/>
              </a:rPr>
              <a:t>лат.</a:t>
            </a:r>
            <a:r>
              <a:rPr lang="ru-RU" sz="3600" smtClean="0">
                <a:solidFill>
                  <a:srgbClr val="800000"/>
                </a:solidFill>
              </a:rPr>
              <a:t> </a:t>
            </a:r>
            <a:r>
              <a:rPr lang="la-Latn" sz="3600" i="1" smtClean="0">
                <a:solidFill>
                  <a:srgbClr val="800000"/>
                </a:solidFill>
              </a:rPr>
              <a:t>vocalis</a:t>
            </a:r>
            <a:r>
              <a:rPr lang="ru-RU" sz="3600" smtClean="0">
                <a:solidFill>
                  <a:srgbClr val="800000"/>
                </a:solidFill>
              </a:rPr>
              <a:t> — звучащий, поющий) — </a:t>
            </a:r>
            <a:r>
              <a:rPr lang="ru-RU" sz="3600" u="sng" smtClean="0">
                <a:solidFill>
                  <a:srgbClr val="800000"/>
                </a:solidFill>
                <a:hlinkClick r:id="rId4" tooltip="Пьеса"/>
              </a:rPr>
              <a:t>музыкальное</a:t>
            </a:r>
            <a:r>
              <a:rPr lang="ru-RU" sz="3600" smtClean="0">
                <a:solidFill>
                  <a:srgbClr val="800000"/>
                </a:solidFill>
              </a:rPr>
              <a:t> произведение для </a:t>
            </a:r>
            <a:r>
              <a:rPr lang="ru-RU" sz="3600" u="sng" smtClean="0">
                <a:solidFill>
                  <a:srgbClr val="800000"/>
                </a:solidFill>
                <a:hlinkClick r:id="rId5" tooltip="Голос"/>
              </a:rPr>
              <a:t>голоса</a:t>
            </a:r>
            <a:r>
              <a:rPr lang="ru-RU" sz="3600" smtClean="0">
                <a:solidFill>
                  <a:srgbClr val="800000"/>
                </a:solidFill>
              </a:rPr>
              <a:t> без слов</a:t>
            </a:r>
            <a:r>
              <a:rPr lang="ru-RU" sz="3600" smtClean="0">
                <a:solidFill>
                  <a:srgbClr val="A6A1A1"/>
                </a:solidFill>
              </a:rPr>
              <a:t>.</a:t>
            </a:r>
          </a:p>
        </p:txBody>
      </p:sp>
      <p:sp>
        <p:nvSpPr>
          <p:cNvPr id="77829" name="WordArt 5"/>
          <p:cNvSpPr>
            <a:spLocks noChangeArrowheads="1" noChangeShapeType="1" noTextEdit="1"/>
          </p:cNvSpPr>
          <p:nvPr/>
        </p:nvSpPr>
        <p:spPr bwMode="auto">
          <a:xfrm>
            <a:off x="1835150" y="188913"/>
            <a:ext cx="52578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Саргей Рахманинов</a:t>
            </a:r>
          </a:p>
          <a:p>
            <a:pPr algn="ctr"/>
            <a:r>
              <a:rPr lang="ru-RU" sz="2400" i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(1873-1943)</a:t>
            </a:r>
          </a:p>
          <a:p>
            <a:pPr algn="ctr"/>
            <a:r>
              <a:rPr lang="ru-RU" sz="2400" i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"Вокализ"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Рисунок 1" descr="jun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RAHMANINOV_-_-Vokaliz-Isp.Veronika_Dzhioeva-Bozhestvennoe_ispolnenie!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83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707" fill="hold"/>
                                        <p:tgtEl>
                                          <p:spTgt spid="686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789</TotalTime>
  <Words>234</Words>
  <Application>Microsoft Office PowerPoint</Application>
  <PresentationFormat>On-screen Show (4:3)</PresentationFormat>
  <Paragraphs>56</Paragraphs>
  <Slides>26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25</vt:i4>
      </vt:variant>
      <vt:variant>
        <vt:lpstr>Заголовки слайдов</vt:lpstr>
      </vt:variant>
      <vt:variant>
        <vt:i4>26</vt:i4>
      </vt:variant>
    </vt:vector>
  </HeadingPairs>
  <TitlesOfParts>
    <vt:vector size="62" baseType="lpstr">
      <vt:lpstr>Arial</vt:lpstr>
      <vt:lpstr>Times New Roman</vt:lpstr>
      <vt:lpstr>Wingdings 2</vt:lpstr>
      <vt:lpstr>Wingdings</vt:lpstr>
      <vt:lpstr>Wingdings 3</vt:lpstr>
      <vt:lpstr>Calibri</vt:lpstr>
      <vt:lpstr>Constantia</vt:lpstr>
      <vt:lpstr>Franklin Gothic Medium</vt:lpstr>
      <vt:lpstr>Franklin Gothic Book</vt:lpstr>
      <vt:lpstr>Book Antiqua</vt:lpstr>
      <vt:lpstr>Baskerville Old Face</vt:lpstr>
      <vt:lpstr>Апекс</vt:lpstr>
      <vt:lpstr>Поток</vt:lpstr>
      <vt:lpstr>Трек</vt:lpstr>
      <vt:lpstr>1_Трек</vt:lpstr>
      <vt:lpstr>Тема Office</vt:lpstr>
      <vt:lpstr>Апекс</vt:lpstr>
      <vt:lpstr>Поток</vt:lpstr>
      <vt:lpstr>Поток</vt:lpstr>
      <vt:lpstr>Поток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1_Трек</vt:lpstr>
      <vt:lpstr>1_Трек</vt:lpstr>
      <vt:lpstr>1_Трек</vt:lpstr>
      <vt:lpstr>1_Трек</vt:lpstr>
      <vt:lpstr>1_Трек</vt:lpstr>
      <vt:lpstr>1_Трек</vt:lpstr>
      <vt:lpstr>1_Трек</vt:lpstr>
      <vt:lpstr>1_Трек</vt:lpstr>
      <vt:lpstr>Слайд 1</vt:lpstr>
      <vt:lpstr>Слайд 2</vt:lpstr>
      <vt:lpstr>Слайд 3</vt:lpstr>
      <vt:lpstr>Георгий  Свиридов (1915-1998)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Феликс  Мендельсон  (1809-1847)</vt:lpstr>
      <vt:lpstr>Слайд 13</vt:lpstr>
      <vt:lpstr>Слайд 14</vt:lpstr>
      <vt:lpstr>БАРКАРОЛА этим поэтичным, красивым словом называют музыкальный жанр, происхождение которого связано с песнями на воде (от итал. barkarola).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Жанры вокальной и инструментальной музыки. </dc:title>
  <dc:creator>Windows XP SP3</dc:creator>
  <cp:lastModifiedBy>Admin</cp:lastModifiedBy>
  <cp:revision>37</cp:revision>
  <dcterms:created xsi:type="dcterms:W3CDTF">2010-10-17T15:57:45Z</dcterms:created>
  <dcterms:modified xsi:type="dcterms:W3CDTF">2012-10-30T15:39:00Z</dcterms:modified>
</cp:coreProperties>
</file>