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5" r:id="rId3"/>
    <p:sldId id="276" r:id="rId4"/>
    <p:sldId id="265" r:id="rId5"/>
    <p:sldId id="26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2A14E0-2A0F-45AA-8215-D7AFA2C1A89E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714D93-5190-47E1-B9F0-4FE546EB5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0%B8%D1%84%D0%BC%D0%B5%D1%82%D0%B8%D1%87%D0%B5%D1%81%D0%BA%D0%B0%D1%8F_%D0%BF%D1%80%D0%BE%D0%B3%D1%80%D0%B5%D1%81%D1%81%D0%B8%D1%8F" TargetMode="External"/><Relationship Id="rId2" Type="http://schemas.openxmlformats.org/officeDocument/2006/relationships/hyperlink" Target="http://ru.wikipedia.org/wiki/%D0%93%D0%B5%D0%BE%D0%BC%D0%B5%D1%82%D1%80%D0%B8%D1%87%D0%B5%D1%81%D0%BA%D0%B0%D1%8F_%D0%BF%D1%80%D0%BE%D0%B3%D1%80%D0%B5%D1%81%D1%81%D0%B8%D1%8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ru.wikipedia.org/wiki/%D0%90%D0%BD%D0%B3%D0%BB%D0%B8%D0%B9%D1%81%D0%BA%D0%B8%D0%B9_%D1%8F%D0%B7%D1%8B%D0%BA" TargetMode="External"/><Relationship Id="rId4" Type="http://schemas.openxmlformats.org/officeDocument/2006/relationships/hyperlink" Target="http://ru.wikipedia.org/wiki/%D0%9A%D0%B5%D0%BF%D0%BB%D0%B5%D1%80,_%D0%98%D0%BE%D0%B3%D0%B0%D0%BD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E%D0%B3%D0%B0%D1%80%D0%B8%D1%84%D0%BC%D0%B8%D1%87%D0%B5%D1%81%D0%BA%D0%B0%D1%8F_%D0%BB%D0%B8%D0%BD%D0%B5%D0%B9%D0%BA%D0%B0" TargetMode="External"/><Relationship Id="rId2" Type="http://schemas.openxmlformats.org/officeDocument/2006/relationships/hyperlink" Target="http://ru.wikipedia.org/wiki/%D0%9E%D1%82%D1%80%D0%B5%D0%B4,_%D0%A3%D0%B8%D0%BB%D1%8C%D1%8F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E%D0%B3%D0%B0%D1%80%D0%B8%D1%84%D0%B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1622_%D0%B3%D0%BE%D0%B4" TargetMode="External"/><Relationship Id="rId4" Type="http://schemas.openxmlformats.org/officeDocument/2006/relationships/hyperlink" Target="http://ru.wikipedia.org/wiki/%D0%9E%D1%82%D1%80%D0%B5%D0%B4,_%D0%A3%D0%B8%D0%BB%D1%8C%D1%8F%D0%B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E%D0%B3%D0%B0%D1%80%D0%B8%D1%84%D0%BC%D0%B8%D1%87%D0%B5%D1%81%D0%BA%D0%B8%D0%B9_%D0%BC%D0%B0%D1%81%D1%88%D1%82%D0%B0%D0%B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hyperlink" Target="http://ru.wikipedia.org/wiki/%D0%AD%D0%BA%D1%81%D0%BF%D0%BE%D0%BD%D0%B5%D0%BD%D1%86%D0%B8%D0%B0%D0%BB%D1%8C%D0%BD%D0%B0%D1%8F_%D0%B7%D0%B0%D0%BF%D0%B8%D1%81%D1%8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ru.wikipedia.org/wiki/1980-%D0%B5" TargetMode="External"/><Relationship Id="rId7" Type="http://schemas.openxmlformats.org/officeDocument/2006/relationships/hyperlink" Target="http://ru.wikipedia.org/wiki/%D0%A7%D0%B0%D1%81%D1%8B" TargetMode="External"/><Relationship Id="rId2" Type="http://schemas.openxmlformats.org/officeDocument/2006/relationships/hyperlink" Target="http://ru.wikipedia.org/wiki/%D0%A1%D0%A1%D0%A1%D0%A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XXI_%D0%B2%D0%B5%D0%BA" TargetMode="External"/><Relationship Id="rId5" Type="http://schemas.openxmlformats.org/officeDocument/2006/relationships/hyperlink" Target="http://ru.wikipedia.org/wiki/%D0%9A%D0%B0%D0%BB%D1%8C%D0%BA%D1%83%D0%BB%D1%8F%D1%82%D0%BE%D1%80" TargetMode="External"/><Relationship Id="rId10" Type="http://schemas.openxmlformats.org/officeDocument/2006/relationships/hyperlink" Target="http://ru.wikipedia.org/wiki/Orient" TargetMode="External"/><Relationship Id="rId4" Type="http://schemas.openxmlformats.org/officeDocument/2006/relationships/hyperlink" Target="http://ru.wikipedia.org/wiki/XX_%D0%B2%D0%B5%D0%BA" TargetMode="External"/><Relationship Id="rId9" Type="http://schemas.openxmlformats.org/officeDocument/2006/relationships/hyperlink" Target="http://ru.wikipedia.org/wiki/Breitli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0%B7%D1%8B%D0%B3%D1%80%D1%8B%D1%88_(%D1%84%D0%B8%D0%BB%D1%8C%D0%BC,_1976)" TargetMode="External"/><Relationship Id="rId2" Type="http://schemas.openxmlformats.org/officeDocument/2006/relationships/hyperlink" Target="http://ru.wikipedia.org/wiki/%D0%9C%D0%B5%D0%BD%D1%8C%D1%88%D0%BE%D0%B2,_%D0%92%D0%BB%D0%B0%D0%B4%D0%B8%D0%BC%D0%B8%D1%80_%D0%92%D0%B0%D0%BB%D0%B5%D0%BD%D1%82%D0%B8%D0%BD%D0%BE%D0%B2%D0%B8%D1%8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0%D0%B5%D0%BD%D1%8C_(%D0%BC%D0%B0%D1%82%D0%B5%D0%BC%D0%B0%D1%82%D0%B8%D0%BA%D0%B0)" TargetMode="External"/><Relationship Id="rId2" Type="http://schemas.openxmlformats.org/officeDocument/2006/relationships/hyperlink" Target="http://ru.wikipedia.org/wiki/XVI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1%82%D0%B8%D1%84%D0%B5%D0%BB%D1%8C,_%D0%9C%D0%B8%D1%85%D0%B0%D1%8D%D0%BB%D1%8C" TargetMode="External"/><Relationship Id="rId5" Type="http://schemas.openxmlformats.org/officeDocument/2006/relationships/hyperlink" Target="http://ru.wikipedia.org/wiki/%D0%90%D1%80%D0%B8%D1%84%D0%BC%D0%B5%D1%82%D0%B8%D1%87%D0%B5%D1%81%D0%BA%D0%B0%D1%8F_%D0%BF%D1%80%D0%BE%D0%B3%D1%80%D0%B5%D1%81%D1%81%D0%B8%D1%8F" TargetMode="External"/><Relationship Id="rId4" Type="http://schemas.openxmlformats.org/officeDocument/2006/relationships/hyperlink" Target="http://ru.wikipedia.org/wiki/%D0%93%D0%B5%D0%BE%D0%BC%D0%B5%D1%82%D1%80%D0%B8%D1%87%D0%B5%D1%81%D0%BA%D0%B0%D1%8F_%D0%BF%D1%80%D0%BE%D0%B3%D1%80%D0%B5%D1%81%D1%81%D0%B8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u.wikipedia.org/wiki/%D0%9D%D0%B5%D0%BF%D0%B5%D1%80,_%D0%94%D0%B6%D0%BE%D0%BD" TargetMode="External"/><Relationship Id="rId7" Type="http://schemas.openxmlformats.org/officeDocument/2006/relationships/hyperlink" Target="http://ru.wikipedia.org/wiki/%D0%A2%D0%B0%D0%BD%D0%B3%D0%B5%D0%BD%D1%81" TargetMode="External"/><Relationship Id="rId2" Type="http://schemas.openxmlformats.org/officeDocument/2006/relationships/hyperlink" Target="http://ru.wikipedia.org/wiki/1614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A%D0%BE%D1%81%D0%B8%D0%BD%D1%83%D1%81" TargetMode="External"/><Relationship Id="rId5" Type="http://schemas.openxmlformats.org/officeDocument/2006/relationships/hyperlink" Target="http://ru.wikipedia.org/wiki/%D0%A1%D0%B8%D0%BD%D1%83%D1%81_(%D1%84%D1%83%D0%BD%D0%BA%D1%86%D0%B8%D1%8F)" TargetMode="External"/><Relationship Id="rId4" Type="http://schemas.openxmlformats.org/officeDocument/2006/relationships/hyperlink" Target="http://ru.wikipedia.org/wiki/%D0%9B%D0%B0%D1%82%D0%B8%D0%BD%D1%81%D0%BA%D0%B8%D0%B9_%D1%8F%D0%B7%D1%8B%D0%B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E%D0%B3%D0%B0%D1%80%D0%B8%D1%84%D0%BC" TargetMode="External"/><Relationship Id="rId3" Type="http://schemas.openxmlformats.org/officeDocument/2006/relationships/hyperlink" Target="http://ru.wikipedia.org/wiki/1550" TargetMode="External"/><Relationship Id="rId7" Type="http://schemas.openxmlformats.org/officeDocument/2006/relationships/hyperlink" Target="http://ru.wikipedia.org/wiki/%D0%9C%D0%B0%D1%82%D0%B5%D0%BC%D0%B0%D1%82%D0%B8%D0%BA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B%D1%8D%D1%80%D0%B4" TargetMode="External"/><Relationship Id="rId5" Type="http://schemas.openxmlformats.org/officeDocument/2006/relationships/hyperlink" Target="http://ru.wikipedia.org/wiki/%D0%A8%D0%BE%D1%82%D0%BB%D0%B0%D0%BD%D0%B4%D0%B8%D1%8F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1617" TargetMode="External"/><Relationship Id="rId9" Type="http://schemas.openxmlformats.org/officeDocument/2006/relationships/hyperlink" Target="http://ru.wikipedia.org/wiki/%D0%9B%D0%BE%D0%B3%D0%B0%D1%80%D0%B8%D1%84%D0%BC%D0%B8%D1%87%D0%B5%D1%81%D0%BA%D0%B8%D0%B5_%D1%82%D0%B0%D0%B1%D0%BB%D0%B8%D1%86%D1%8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8%D0%BD%D0%B5%D0%BC%D0%B0%D1%82%D0%B8%D0%BA%D0%B0_(%D1%84%D0%B8%D0%B7%D0%B8%D0%BA%D0%B0)" TargetMode="External"/><Relationship Id="rId2" Type="http://schemas.openxmlformats.org/officeDocument/2006/relationships/hyperlink" Target="http://ru.wikipedia.org/wiki/%D0%A4%D1%83%D0%BD%D0%BA%D1%86%D0%B8%D1%8F_(%D0%BC%D0%B0%D1%82%D0%B5%D0%BC%D0%B0%D1%82%D0%B8%D0%BA%D0%B0)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5572164"/>
          </a:xfrm>
        </p:spPr>
        <p:txBody>
          <a:bodyPr/>
          <a:lstStyle/>
          <a:p>
            <a:r>
              <a:rPr lang="ru-RU" b="1" dirty="0" smtClean="0">
                <a:solidFill>
                  <a:srgbClr val="615943"/>
                </a:solidFill>
              </a:rPr>
              <a:t>ПРОЕКТ</a:t>
            </a:r>
            <a:br>
              <a:rPr lang="ru-RU" b="1" dirty="0" smtClean="0">
                <a:solidFill>
                  <a:srgbClr val="615943"/>
                </a:solidFill>
              </a:rPr>
            </a:br>
            <a:r>
              <a:rPr lang="ru-RU" b="1" dirty="0" smtClean="0">
                <a:solidFill>
                  <a:srgbClr val="615943"/>
                </a:solidFill>
              </a:rPr>
              <a:t>«Логарифмы – прихоть математиков или жизненная необходимость?»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b="1" dirty="0" smtClean="0">
                <a:latin typeface="Segoe Print" pitchFamily="2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457200" y="2286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dirty="0">
                <a:solidFill>
                  <a:schemeClr val="tx2">
                    <a:lumMod val="10000"/>
                  </a:schemeClr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Лицей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 №17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»</a:t>
            </a:r>
            <a:endParaRPr lang="en-US" sz="10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tx2">
                    <a:lumMod val="10000"/>
                  </a:schemeClr>
                </a:solidFill>
              </a:rPr>
              <a:t>г.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Берёзовский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29642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Основное свойство логарифма Непера: если величины образуют </a:t>
            </a:r>
            <a:r>
              <a:rPr lang="ru-RU" sz="2000" dirty="0" smtClean="0">
                <a:hlinkClick r:id="rId2" tooltip="Геометрическая прогрессия"/>
              </a:rPr>
              <a:t>геометрическую прогрессию</a:t>
            </a:r>
            <a:r>
              <a:rPr lang="ru-RU" sz="2000" dirty="0" smtClean="0"/>
              <a:t>, то их логарифмы образуют прогрессию </a:t>
            </a:r>
            <a:r>
              <a:rPr lang="ru-RU" sz="2000" dirty="0" smtClean="0">
                <a:hlinkClick r:id="rId3" tooltip="Арифметическая прогрессия"/>
              </a:rPr>
              <a:t>арифметическую</a:t>
            </a:r>
            <a:r>
              <a:rPr lang="ru-RU" sz="2000" dirty="0" smtClean="0"/>
              <a:t>. Однако правила логарифмирования для </a:t>
            </a:r>
            <a:r>
              <a:rPr lang="ru-RU" sz="2000" dirty="0" err="1" smtClean="0"/>
              <a:t>неперовой</a:t>
            </a:r>
            <a:r>
              <a:rPr lang="ru-RU" sz="2000" dirty="0" smtClean="0"/>
              <a:t> функции отличались от правил для современного логарифма.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К сожалению, все значения таблицы Непера содержали вычислительную ошибку после шестого знака. Однако это не помешало новой методике вычислений получить широчайшую популярность, и составлением логарифмических таблиц занялись многие европейские математики, включая </a:t>
            </a:r>
            <a:r>
              <a:rPr lang="ru-RU" sz="2000" dirty="0" smtClean="0">
                <a:hlinkClick r:id="rId4" tooltip="Кеплер, Иоганн"/>
              </a:rPr>
              <a:t>Кеплера</a:t>
            </a:r>
            <a:r>
              <a:rPr lang="ru-RU" sz="2000" dirty="0" smtClean="0"/>
              <a:t>. Уже спустя 5 лет, в 1619 г., лондонский учитель математики Джон </a:t>
            </a:r>
            <a:r>
              <a:rPr lang="ru-RU" sz="2000" dirty="0" err="1" smtClean="0"/>
              <a:t>Спайделл</a:t>
            </a:r>
            <a:r>
              <a:rPr lang="ru-RU" sz="2000" dirty="0" smtClean="0"/>
              <a:t> (</a:t>
            </a:r>
            <a:r>
              <a:rPr lang="ru-RU" sz="2000" dirty="0" smtClean="0">
                <a:hlinkClick r:id="rId5" tooltip="Английский язык"/>
              </a:rPr>
              <a:t>англ.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John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Speidell</a:t>
            </a:r>
            <a:r>
              <a:rPr lang="ru-RU" sz="2000" dirty="0" smtClean="0"/>
              <a:t>) переиздал таблицы Непера, преобразованные так, что они фактически стали таблицами натуральных логарифмов (хотя масштабирование до целых чисел </a:t>
            </a:r>
            <a:r>
              <a:rPr lang="ru-RU" sz="2000" dirty="0" err="1" smtClean="0"/>
              <a:t>Спайделл</a:t>
            </a:r>
            <a:r>
              <a:rPr lang="ru-RU" sz="2000" dirty="0" smtClean="0"/>
              <a:t> сохранил)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Современное определение логарифма появилось у Леонарда Эйлера в середине XVIII века: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480px-Leonhard_Euler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3657600" cy="457200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3438" y="2285992"/>
            <a:ext cx="4059936" cy="297657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«…логарифмом любого числа  </a:t>
            </a:r>
            <a:r>
              <a:rPr lang="ru-RU" sz="24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y</a:t>
            </a:r>
            <a:r>
              <a:rPr lang="ru-RU" sz="2400" b="1" dirty="0" smtClean="0"/>
              <a:t>  будет показатель степени</a:t>
            </a:r>
            <a:r>
              <a:rPr lang="en-US" sz="2400" b="1" dirty="0" smtClean="0"/>
              <a:t> </a:t>
            </a:r>
            <a:r>
              <a:rPr lang="ru-RU" sz="2400" b="1" dirty="0" smtClean="0"/>
              <a:t>         такой, что сама степень</a:t>
            </a:r>
            <a:r>
              <a:rPr lang="en-US" sz="2400" b="1" dirty="0" smtClean="0"/>
              <a:t>  </a:t>
            </a:r>
            <a:r>
              <a:rPr lang="ru-RU" sz="2400" b="1" dirty="0" smtClean="0"/>
              <a:t>       будет равна числу  </a:t>
            </a:r>
            <a:r>
              <a:rPr lang="ru-RU" sz="24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y</a:t>
            </a:r>
            <a:r>
              <a:rPr lang="ru-RU" sz="2400" b="1" dirty="0" smtClean="0"/>
              <a:t> ».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00892" y="3714752"/>
          <a:ext cx="471487" cy="503238"/>
        </p:xfrm>
        <a:graphic>
          <a:graphicData uri="http://schemas.openxmlformats.org/presentationml/2006/ole">
            <p:oleObj spid="_x0000_s1026" name="Формула" r:id="rId4" imgW="190440" imgH="2030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57950" y="3357562"/>
          <a:ext cx="439738" cy="503238"/>
        </p:xfrm>
        <a:graphic>
          <a:graphicData uri="http://schemas.openxmlformats.org/presentationml/2006/ole">
            <p:oleObj spid="_x0000_s1027" name="Формула" r:id="rId5" imgW="177480" imgH="203040" progId="Equation.3">
              <p:embed/>
            </p:oleObj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00100" y="6072206"/>
          <a:ext cx="3000396" cy="441960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1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/>
                        <a:t>Годы жизни:</a:t>
                      </a:r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04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1707-1783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1620-е годы </a:t>
            </a:r>
            <a:r>
              <a:rPr lang="ru-RU" dirty="0" err="1" smtClean="0"/>
              <a:t>Эдмунд</a:t>
            </a:r>
            <a:r>
              <a:rPr lang="ru-RU" dirty="0" smtClean="0"/>
              <a:t> </a:t>
            </a:r>
            <a:r>
              <a:rPr lang="ru-RU" dirty="0" err="1" smtClean="0"/>
              <a:t>Уингейт</a:t>
            </a:r>
            <a:r>
              <a:rPr lang="ru-RU" dirty="0" smtClean="0"/>
              <a:t> и </a:t>
            </a:r>
            <a:r>
              <a:rPr lang="ru-RU" dirty="0" smtClean="0">
                <a:hlinkClick r:id="rId2" tooltip="Отред, Уильям"/>
              </a:rPr>
              <a:t>Уильям </a:t>
            </a:r>
            <a:r>
              <a:rPr lang="ru-RU" dirty="0" err="1" smtClean="0">
                <a:hlinkClick r:id="rId2" tooltip="Отред, Уильям"/>
              </a:rPr>
              <a:t>Отред</a:t>
            </a:r>
            <a:r>
              <a:rPr lang="ru-RU" dirty="0" smtClean="0"/>
              <a:t> изобрели первую </a:t>
            </a:r>
            <a:r>
              <a:rPr lang="ru-RU" dirty="0" smtClean="0">
                <a:hlinkClick r:id="rId3" tooltip="Логарифмическая линейка"/>
              </a:rPr>
              <a:t>логарифмическую линейку</a:t>
            </a:r>
            <a:r>
              <a:rPr lang="ru-RU" dirty="0" smtClean="0"/>
              <a:t>, до появления карманных калькуляторов — незаменимый инструмент инженера.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Логарифмическая линейка</a:t>
            </a:r>
            <a:endParaRPr lang="ru-RU" dirty="0"/>
          </a:p>
        </p:txBody>
      </p:sp>
      <p:pic>
        <p:nvPicPr>
          <p:cNvPr id="7" name="Рисунок 6" descr="800px-Sliderule_2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643314"/>
            <a:ext cx="7786710" cy="264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Уильям-Отред-a2-150x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143404" cy="414340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500042"/>
            <a:ext cx="4059936" cy="58817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Принцип действия логарифмической линейки основан на том, что умножение и деление чисел заменяется соответственно сложением и вычитанием их </a:t>
            </a:r>
            <a:r>
              <a:rPr lang="ru-RU" dirty="0" smtClean="0">
                <a:hlinkClick r:id="rId3" tooltip="Логарифм"/>
              </a:rPr>
              <a:t>логарифмов</a:t>
            </a:r>
            <a:r>
              <a:rPr lang="ru-RU" dirty="0" smtClean="0"/>
              <a:t>. Первый вариант линейки разработал английский математик-любитель </a:t>
            </a:r>
            <a:r>
              <a:rPr lang="ru-RU" dirty="0" smtClean="0">
                <a:hlinkClick r:id="rId4" tooltip="Отред, Уильям"/>
              </a:rPr>
              <a:t>Уильям </a:t>
            </a:r>
            <a:r>
              <a:rPr lang="ru-RU" dirty="0" err="1" smtClean="0">
                <a:hlinkClick r:id="rId4" tooltip="Отред, Уильям"/>
              </a:rPr>
              <a:t>Отред</a:t>
            </a:r>
            <a:r>
              <a:rPr lang="ru-RU" dirty="0" smtClean="0"/>
              <a:t> в </a:t>
            </a:r>
            <a:r>
              <a:rPr lang="ru-RU" dirty="0" smtClean="0">
                <a:hlinkClick r:id="rId5" tooltip="1622 год"/>
              </a:rPr>
              <a:t>1622 году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53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Простейшая логарифмическая линейка состоит из двух шкал в </a:t>
            </a:r>
            <a:r>
              <a:rPr lang="ru-RU" dirty="0" smtClean="0">
                <a:hlinkClick r:id="rId2" tooltip="Логарифмический масштаб"/>
              </a:rPr>
              <a:t>логарифмическом масштабе</a:t>
            </a:r>
            <a:r>
              <a:rPr lang="ru-RU" dirty="0" smtClean="0"/>
              <a:t>, способных передвигаться относительно друг друга. Более сложные линейки содержат дополнительные шкалы и прозрачный бегунок с несколькими рисками. На обратной стороне линейки могут находиться какие-либо справочные таблицы.</a:t>
            </a:r>
          </a:p>
          <a:p>
            <a:pPr>
              <a:buNone/>
            </a:pPr>
            <a:r>
              <a:rPr lang="ru-RU" dirty="0" smtClean="0"/>
              <a:t>Для того чтобы вычислить произведение двух чисел, начало подвижной шкалы совмещают с первым множителем на неподвижной шкале, а на подвижной шкале находят второй множитель. Напротив него на неподвижной шкале находится результат умножения этих чисел:</a:t>
            </a:r>
          </a:p>
          <a:p>
            <a:pPr>
              <a:buNone/>
            </a:pPr>
            <a:r>
              <a:rPr lang="ru-RU" dirty="0" err="1" smtClean="0"/>
              <a:t>lg</a:t>
            </a:r>
            <a:r>
              <a:rPr lang="ru-RU" dirty="0" smtClean="0"/>
              <a:t>(</a:t>
            </a:r>
            <a:r>
              <a:rPr lang="ru-RU" i="1" dirty="0" err="1" smtClean="0"/>
              <a:t>x</a:t>
            </a:r>
            <a:r>
              <a:rPr lang="ru-RU" dirty="0" smtClean="0"/>
              <a:t>) + </a:t>
            </a:r>
            <a:r>
              <a:rPr lang="ru-RU" dirty="0" err="1" smtClean="0"/>
              <a:t>lg</a:t>
            </a:r>
            <a:r>
              <a:rPr lang="ru-RU" dirty="0" smtClean="0"/>
              <a:t>(</a:t>
            </a:r>
            <a:r>
              <a:rPr lang="ru-RU" i="1" dirty="0" err="1" smtClean="0"/>
              <a:t>y</a:t>
            </a:r>
            <a:r>
              <a:rPr lang="ru-RU" dirty="0" smtClean="0"/>
              <a:t>) = </a:t>
            </a:r>
            <a:r>
              <a:rPr lang="ru-RU" dirty="0" err="1" smtClean="0"/>
              <a:t>lg</a:t>
            </a:r>
            <a:r>
              <a:rPr lang="ru-RU" dirty="0" smtClean="0"/>
              <a:t>(</a:t>
            </a:r>
            <a:r>
              <a:rPr lang="ru-RU" i="1" dirty="0" err="1" smtClean="0"/>
              <a:t>xy</a:t>
            </a:r>
            <a:r>
              <a:rPr lang="ru-RU" dirty="0" smtClean="0"/>
              <a:t>)Чтобы разделить числа, на подвижной шкале находят делитель и совмещают его с делимым на неподвижной шкале. Начало подвижной шкалы указывает на результат:</a:t>
            </a:r>
          </a:p>
          <a:p>
            <a:pPr>
              <a:buNone/>
            </a:pPr>
            <a:r>
              <a:rPr lang="ru-RU" dirty="0" err="1" smtClean="0"/>
              <a:t>lg</a:t>
            </a:r>
            <a:r>
              <a:rPr lang="ru-RU" dirty="0" smtClean="0"/>
              <a:t>(</a:t>
            </a:r>
            <a:r>
              <a:rPr lang="ru-RU" i="1" dirty="0" err="1" smtClean="0"/>
              <a:t>x</a:t>
            </a:r>
            <a:r>
              <a:rPr lang="ru-RU" dirty="0" smtClean="0"/>
              <a:t>) − </a:t>
            </a:r>
            <a:r>
              <a:rPr lang="ru-RU" dirty="0" err="1" smtClean="0"/>
              <a:t>lg</a:t>
            </a:r>
            <a:r>
              <a:rPr lang="ru-RU" dirty="0" smtClean="0"/>
              <a:t>(</a:t>
            </a:r>
            <a:r>
              <a:rPr lang="ru-RU" i="1" dirty="0" err="1" smtClean="0"/>
              <a:t>y</a:t>
            </a:r>
            <a:r>
              <a:rPr lang="ru-RU" dirty="0" smtClean="0"/>
              <a:t>) = </a:t>
            </a:r>
            <a:r>
              <a:rPr lang="ru-RU" dirty="0" err="1" smtClean="0"/>
              <a:t>lg</a:t>
            </a:r>
            <a:r>
              <a:rPr lang="ru-RU" dirty="0" smtClean="0"/>
              <a:t>(</a:t>
            </a:r>
            <a:r>
              <a:rPr lang="ru-RU" i="1" dirty="0" err="1" smtClean="0"/>
              <a:t>x</a:t>
            </a:r>
            <a:r>
              <a:rPr lang="ru-RU" dirty="0" smtClean="0"/>
              <a:t> / </a:t>
            </a:r>
            <a:r>
              <a:rPr lang="ru-RU" i="1" dirty="0" err="1" smtClean="0"/>
              <a:t>y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-428660" y="1142984"/>
            <a:ext cx="885860" cy="228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 помощью логарифмической линейки находят лишь </a:t>
            </a:r>
            <a:r>
              <a:rPr lang="ru-RU" dirty="0" smtClean="0">
                <a:hlinkClick r:id="rId2" tooltip="Экспоненциальная запись"/>
              </a:rPr>
              <a:t>мантиссу</a:t>
            </a:r>
            <a:r>
              <a:rPr lang="ru-RU" dirty="0" smtClean="0"/>
              <a:t> числа, его порядок вычисляют в уме. Точность вычисления обычных линеек — два-три десятичных знака. Для выполнения других операций используют бегунок и дополнительные шкалы.</a:t>
            </a:r>
          </a:p>
          <a:p>
            <a:pPr>
              <a:buNone/>
            </a:pPr>
            <a:r>
              <a:rPr lang="ru-RU" dirty="0" smtClean="0"/>
              <a:t>   Несмотря на то, что у логарифмической линейки отсутствуют функции сложения и вычитания, с её помощью можно осуществлять и эти операции, воспользовавшись следующими формулами: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x</a:t>
            </a:r>
            <a:r>
              <a:rPr lang="ru-RU" dirty="0" smtClean="0"/>
              <a:t> + </a:t>
            </a:r>
            <a:r>
              <a:rPr lang="ru-RU" i="1" dirty="0" err="1" smtClean="0"/>
              <a:t>y</a:t>
            </a:r>
            <a:r>
              <a:rPr lang="ru-RU" dirty="0" smtClean="0"/>
              <a:t> = (</a:t>
            </a:r>
            <a:r>
              <a:rPr lang="ru-RU" i="1" dirty="0" err="1" smtClean="0"/>
              <a:t>x</a:t>
            </a:r>
            <a:r>
              <a:rPr lang="ru-RU" dirty="0" smtClean="0"/>
              <a:t> / </a:t>
            </a:r>
            <a:r>
              <a:rPr lang="ru-RU" i="1" dirty="0" err="1" smtClean="0"/>
              <a:t>y</a:t>
            </a:r>
            <a:r>
              <a:rPr lang="ru-RU" dirty="0" smtClean="0"/>
              <a:t> + 1) * </a:t>
            </a:r>
            <a:r>
              <a:rPr lang="ru-RU" i="1" dirty="0" err="1" smtClean="0"/>
              <a:t>yx</a:t>
            </a:r>
            <a:r>
              <a:rPr lang="ru-RU" dirty="0" smtClean="0"/>
              <a:t> − </a:t>
            </a:r>
            <a:r>
              <a:rPr lang="ru-RU" i="1" dirty="0" err="1" smtClean="0"/>
              <a:t>y</a:t>
            </a:r>
            <a:r>
              <a:rPr lang="ru-RU" dirty="0" smtClean="0"/>
              <a:t> = (</a:t>
            </a:r>
            <a:r>
              <a:rPr lang="ru-RU" i="1" dirty="0" err="1" smtClean="0"/>
              <a:t>x</a:t>
            </a:r>
            <a:r>
              <a:rPr lang="ru-RU" dirty="0" smtClean="0"/>
              <a:t> / </a:t>
            </a:r>
            <a:r>
              <a:rPr lang="ru-RU" i="1" dirty="0" err="1" smtClean="0"/>
              <a:t>y</a:t>
            </a:r>
            <a:r>
              <a:rPr lang="ru-RU" dirty="0" smtClean="0"/>
              <a:t> − 1) * </a:t>
            </a:r>
            <a:r>
              <a:rPr lang="ru-RU" i="1" dirty="0" err="1" smtClean="0"/>
              <a:t>y</a:t>
            </a:r>
            <a:endParaRPr lang="ru-RU" i="1" dirty="0" smtClean="0"/>
          </a:p>
          <a:p>
            <a:pPr>
              <a:buNone/>
            </a:pPr>
            <a:r>
              <a:rPr lang="ru-RU" sz="2000" b="1" dirty="0" err="1" smtClean="0">
                <a:solidFill>
                  <a:srgbClr val="FFC000"/>
                </a:solidFill>
              </a:rPr>
              <a:t>Манти́сса</a:t>
            </a:r>
            <a:r>
              <a:rPr lang="ru-RU" sz="2000" dirty="0" smtClean="0">
                <a:solidFill>
                  <a:srgbClr val="FFC000"/>
                </a:solidFill>
              </a:rPr>
              <a:t> (</a:t>
            </a:r>
            <a:r>
              <a:rPr lang="ru-RU" sz="2000" dirty="0" smtClean="0">
                <a:solidFill>
                  <a:srgbClr val="FFC000"/>
                </a:solidFill>
                <a:hlinkClick r:id="rId3" tooltip="Латинский язык"/>
              </a:rPr>
              <a:t>лат.</a:t>
            </a:r>
            <a:r>
              <a:rPr lang="ru-RU" sz="2000" dirty="0" smtClean="0">
                <a:solidFill>
                  <a:srgbClr val="FFC000"/>
                </a:solidFill>
              </a:rPr>
              <a:t> </a:t>
            </a:r>
            <a:r>
              <a:rPr lang="ru-RU" sz="2000" i="1" dirty="0" err="1" smtClean="0">
                <a:solidFill>
                  <a:srgbClr val="FFC000"/>
                </a:solidFill>
              </a:rPr>
              <a:t>mantissa</a:t>
            </a:r>
            <a:r>
              <a:rPr lang="ru-RU" sz="2000" dirty="0" smtClean="0">
                <a:solidFill>
                  <a:srgbClr val="FFC000"/>
                </a:solidFill>
              </a:rPr>
              <a:t> — «прибавка»):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  <a:hlinkClick r:id="rId2" tooltip="Экспоненциальная запись"/>
              </a:rPr>
              <a:t>Мантисса</a:t>
            </a:r>
            <a:r>
              <a:rPr lang="ru-RU" sz="2000" dirty="0" smtClean="0">
                <a:solidFill>
                  <a:srgbClr val="FFC000"/>
                </a:solidFill>
              </a:rPr>
              <a:t> — дробная часть логарифма числа.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2071734" y="928670"/>
            <a:ext cx="1385926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10858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4059936" cy="5810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Следует отметить, что, несмотря на простоту, на логарифмической линейке можно выполнять достаточно сложные расчёты. Раньше выпускались довольно объёмные пособия по их использованию.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2" tooltip="СССР"/>
              </a:rPr>
              <a:t>СССР</a:t>
            </a:r>
            <a:r>
              <a:rPr lang="ru-RU" dirty="0" smtClean="0"/>
              <a:t> логарифмические линейки широко использовались для выполнения инженерных расчётов примерно до начала </a:t>
            </a:r>
            <a:r>
              <a:rPr lang="ru-RU" dirty="0" smtClean="0">
                <a:hlinkClick r:id="rId3" tooltip="1980-е"/>
              </a:rPr>
              <a:t>80-х</a:t>
            </a:r>
            <a:r>
              <a:rPr lang="ru-RU" dirty="0" smtClean="0"/>
              <a:t> годов </a:t>
            </a:r>
            <a:r>
              <a:rPr lang="ru-RU" dirty="0" smtClean="0">
                <a:hlinkClick r:id="rId4" tooltip="XX век"/>
              </a:rPr>
              <a:t>XX века</a:t>
            </a:r>
            <a:r>
              <a:rPr lang="ru-RU" dirty="0" smtClean="0"/>
              <a:t>, когда они были вытеснены </a:t>
            </a:r>
            <a:r>
              <a:rPr lang="ru-RU" dirty="0" smtClean="0">
                <a:hlinkClick r:id="rId5" tooltip="Калькулятор"/>
              </a:rPr>
              <a:t>калькуляторами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Часы </a:t>
            </a:r>
            <a:r>
              <a:rPr lang="ru-RU" dirty="0" err="1" smtClean="0"/>
              <a:t>Breitling</a:t>
            </a:r>
            <a:r>
              <a:rPr lang="ru-RU" dirty="0" smtClean="0"/>
              <a:t> </a:t>
            </a:r>
            <a:r>
              <a:rPr lang="ru-RU" dirty="0" err="1" smtClean="0"/>
              <a:t>Navitimer</a:t>
            </a:r>
            <a:endParaRPr lang="ru-RU" dirty="0" smtClean="0"/>
          </a:p>
          <a:p>
            <a:r>
              <a:rPr lang="ru-RU" dirty="0" smtClean="0"/>
              <a:t>Однако в начале </a:t>
            </a:r>
            <a:r>
              <a:rPr lang="ru-RU" dirty="0" smtClean="0">
                <a:hlinkClick r:id="rId6" tooltip="XXI век"/>
              </a:rPr>
              <a:t>XXI века</a:t>
            </a:r>
            <a:r>
              <a:rPr lang="ru-RU" dirty="0" smtClean="0"/>
              <a:t> логарифмические линейки получили второе рождение в наручных </a:t>
            </a:r>
            <a:r>
              <a:rPr lang="ru-RU" dirty="0" smtClean="0">
                <a:hlinkClick r:id="rId7" tooltip="Часы"/>
              </a:rPr>
              <a:t>часах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180px-Breitling-Navitimer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357686" y="1428736"/>
            <a:ext cx="41791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4214818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</a:rPr>
              <a:t>Примером таких часов можно назвать </a:t>
            </a:r>
            <a:r>
              <a:rPr lang="en-US" sz="1600" dirty="0" err="1">
                <a:solidFill>
                  <a:srgbClr val="FFC000"/>
                </a:solidFill>
                <a:hlinkClick r:id="rId9" tooltip="Breitling"/>
              </a:rPr>
              <a:t>Breitling</a:t>
            </a:r>
            <a:r>
              <a:rPr lang="en-US" sz="1600" dirty="0">
                <a:solidFill>
                  <a:srgbClr val="FFC000"/>
                </a:solidFill>
              </a:rPr>
              <a:t> </a:t>
            </a:r>
            <a:r>
              <a:rPr lang="en-US" sz="1600" dirty="0" err="1">
                <a:solidFill>
                  <a:srgbClr val="FFC000"/>
                </a:solidFill>
              </a:rPr>
              <a:t>Navitimer</a:t>
            </a:r>
            <a:r>
              <a:rPr lang="en-US" sz="1600" dirty="0">
                <a:solidFill>
                  <a:srgbClr val="FFC000"/>
                </a:solidFill>
              </a:rPr>
              <a:t>, CITIZEN (</a:t>
            </a:r>
            <a:r>
              <a:rPr lang="ru-RU" sz="1600" dirty="0">
                <a:solidFill>
                  <a:srgbClr val="FFC000"/>
                </a:solidFill>
              </a:rPr>
              <a:t>модели </a:t>
            </a:r>
            <a:r>
              <a:rPr lang="en-US" sz="1600" dirty="0">
                <a:solidFill>
                  <a:srgbClr val="FFC000"/>
                </a:solidFill>
              </a:rPr>
              <a:t>BJ7010-59E, JQ8005-56E, JR3130-55E), </a:t>
            </a:r>
            <a:r>
              <a:rPr lang="en-US" sz="1600" dirty="0">
                <a:solidFill>
                  <a:srgbClr val="FFC000"/>
                </a:solidFill>
                <a:hlinkClick r:id="rId10" tooltip="Orient"/>
              </a:rPr>
              <a:t>Orient</a:t>
            </a:r>
            <a:r>
              <a:rPr lang="en-US" sz="1600" dirty="0">
                <a:solidFill>
                  <a:srgbClr val="FFC000"/>
                </a:solidFill>
              </a:rPr>
              <a:t> (</a:t>
            </a:r>
            <a:r>
              <a:rPr lang="ru-RU" sz="1600" dirty="0">
                <a:solidFill>
                  <a:srgbClr val="FFC000"/>
                </a:solidFill>
              </a:rPr>
              <a:t>модели </a:t>
            </a:r>
            <a:r>
              <a:rPr lang="en-US" sz="1600" dirty="0">
                <a:solidFill>
                  <a:srgbClr val="FFC000"/>
                </a:solidFill>
              </a:rPr>
              <a:t>OCEM58002DV, OCTD09001B, OCTD09003D) </a:t>
            </a:r>
            <a:r>
              <a:rPr lang="ru-RU" sz="1600" dirty="0">
                <a:solidFill>
                  <a:srgbClr val="FFC000"/>
                </a:solidFill>
              </a:rPr>
              <a:t>и некоторые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7388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Дело в том, что, следуя моде, производители дорогих и престижных марок часов перешли от электронных хронометров с </a:t>
            </a:r>
            <a:r>
              <a:rPr lang="ru-RU" dirty="0" err="1" smtClean="0"/>
              <a:t>ЖК-экранами</a:t>
            </a:r>
            <a:r>
              <a:rPr lang="ru-RU" dirty="0" smtClean="0"/>
              <a:t> к стрелочным и места для встраиваемого калькулятора оказалось недостаточно. Однако спрос на хронометры со встроенным вычислительным устройством среди следящих за модой людей заставил производителей часов выпустить модели с встроенной логарифмической линейкой, выполненной в виде вращающихся колец со шкалами вокруг циферблата. По прихоти производителей такие устройства обычно называются «навигационная линейка». Их достоинство — можно сразу, в отличие от микрокалькулятора, получить таблицу (например, расхода топлива на пройденное расстояние, перевода миль в километры и т. п.). Однако, в большинстве случаев логарифмические линейки, встроенные в часы, не оснащены шкалами для вычисления значений тригонометрических функций.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60"/>
            <a:ext cx="257148" cy="857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29652" y="571480"/>
            <a:ext cx="257148" cy="80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8258204" cy="25717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Крупногабаритные демонстрационные логарифмические линейки, аналогично созданным позже крупногабаритным демонстрационным микрокалькуляторам, предназначены для одновременного обучения приёмам пользования прибором большой группы лиц. Одна из таких линеек показана в кинокартине </a:t>
            </a:r>
            <a:r>
              <a:rPr lang="ru-RU" dirty="0" smtClean="0">
                <a:hlinkClick r:id="rId2" tooltip="Меньшов, Владимир Валентинович"/>
              </a:rPr>
              <a:t>В.В. Меньшова</a:t>
            </a:r>
            <a:r>
              <a:rPr lang="ru-RU" dirty="0" smtClean="0"/>
              <a:t> </a:t>
            </a:r>
            <a:r>
              <a:rPr lang="ru-RU" dirty="0" smtClean="0">
                <a:hlinkClick r:id="rId3" tooltip="Розыгрыш (фильм, 1976)"/>
              </a:rPr>
              <a:t>"Розыгрыш"</a:t>
            </a:r>
            <a:r>
              <a:rPr lang="ru-RU" dirty="0" smtClean="0"/>
              <a:t>. Она имеет длину порядка 1,5 м и ширину порядка 0,3 м.</a:t>
            </a:r>
            <a:endParaRPr lang="ru-RU" dirty="0"/>
          </a:p>
        </p:txBody>
      </p:sp>
      <p:pic>
        <p:nvPicPr>
          <p:cNvPr id="6" name="Содержимое 5" descr="KE_68-1944_Demonstration_19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2910" y="3357562"/>
            <a:ext cx="7850214" cy="28987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52f6f7bad71d153f1448c31baaf80e0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357694"/>
            <a:ext cx="3461338" cy="21478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А что ещё есть?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5186370" cy="4691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      </a:t>
            </a:r>
            <a:r>
              <a:rPr lang="ru-RU" sz="1600" b="1" dirty="0" smtClean="0"/>
              <a:t>Кроме логарифмической линейки имеются большое количество специальных счётных линеек, на которых нанесены шкалы приспособленных для специальных расчётов(электрических, гидравлических). Для вычисления, требующих точности больше, чем даёт логарифмическая линейка употребления линейка с большим модулем. Для увеличения модуля логарифмическая линейка иногда изготовляются в виде дисков со шкалами на скользящих друг по другу окружностях, в виде цилиндров со шкалами на скользящих друг по другу спиралях.</a:t>
            </a:r>
            <a:endParaRPr lang="ru-RU" sz="1600" dirty="0"/>
          </a:p>
        </p:txBody>
      </p:sp>
      <p:pic>
        <p:nvPicPr>
          <p:cNvPr id="6" name="Содержимое 5" descr="logarifm_linei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714488"/>
            <a:ext cx="2995634" cy="2129709"/>
          </a:xfrm>
        </p:spPr>
      </p:pic>
      <p:pic>
        <p:nvPicPr>
          <p:cNvPr id="8" name="Рисунок 7" descr="post-2-13038109531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357694"/>
            <a:ext cx="3143272" cy="21158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логарифмов.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4286256"/>
            <a:ext cx="2261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  <a:cs typeface="Simplified Arabic" pitchFamily="18" charset="-78"/>
              </a:rPr>
              <a:t>Выполнили </a:t>
            </a:r>
          </a:p>
          <a:p>
            <a:r>
              <a:rPr lang="ru-RU" sz="1600" dirty="0" smtClean="0">
                <a:latin typeface="+mj-lt"/>
                <a:cs typeface="Simplified Arabic" pitchFamily="18" charset="-78"/>
              </a:rPr>
              <a:t>Ученицы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11</a:t>
            </a:r>
            <a:r>
              <a:rPr lang="ru-RU" sz="1600" dirty="0" smtClean="0">
                <a:latin typeface="+mj-lt"/>
                <a:cs typeface="Simplified Arabic" pitchFamily="18" charset="-78"/>
              </a:rPr>
              <a:t> А </a:t>
            </a:r>
            <a:r>
              <a:rPr lang="ru-RU" sz="1600" dirty="0" smtClean="0">
                <a:latin typeface="+mj-lt"/>
                <a:cs typeface="Simplified Arabic" pitchFamily="18" charset="-78"/>
              </a:rPr>
              <a:t>класса:</a:t>
            </a:r>
            <a:endParaRPr lang="en-US" sz="1600" dirty="0" smtClean="0">
              <a:latin typeface="+mj-lt"/>
              <a:cs typeface="Simplified Arabic" pitchFamily="18" charset="-78"/>
            </a:endParaRPr>
          </a:p>
          <a:p>
            <a:r>
              <a:rPr lang="ru-RU" sz="1600" dirty="0" smtClean="0">
                <a:latin typeface="+mj-lt"/>
                <a:cs typeface="Simplified Arabic" pitchFamily="18" charset="-78"/>
              </a:rPr>
              <a:t>Андреева Юлия</a:t>
            </a:r>
            <a:r>
              <a:rPr lang="ru-RU" sz="1600" dirty="0" smtClean="0">
                <a:latin typeface="+mj-lt"/>
                <a:cs typeface="Arial" pitchFamily="34" charset="0"/>
              </a:rPr>
              <a:t>,</a:t>
            </a:r>
          </a:p>
          <a:p>
            <a:r>
              <a:rPr lang="ru-RU" sz="1600" dirty="0" err="1" smtClean="0">
                <a:latin typeface="+mj-lt"/>
                <a:cs typeface="Arial" pitchFamily="34" charset="0"/>
              </a:rPr>
              <a:t>Бурнышева</a:t>
            </a:r>
            <a:r>
              <a:rPr lang="ru-RU" sz="1600" dirty="0" smtClean="0">
                <a:latin typeface="+mj-lt"/>
                <a:cs typeface="Arial" pitchFamily="34" charset="0"/>
              </a:rPr>
              <a:t> Кристина,</a:t>
            </a:r>
            <a:endParaRPr lang="ru-RU" sz="1600" dirty="0" smtClean="0">
              <a:latin typeface="+mj-lt"/>
              <a:cs typeface="Simplified Arabic" pitchFamily="18" charset="-78"/>
            </a:endParaRPr>
          </a:p>
          <a:p>
            <a:r>
              <a:rPr lang="ru-RU" sz="1600" dirty="0" smtClean="0">
                <a:latin typeface="+mj-lt"/>
                <a:cs typeface="Simplified Arabic" pitchFamily="18" charset="-78"/>
              </a:rPr>
              <a:t>Доронина </a:t>
            </a:r>
            <a:r>
              <a:rPr lang="ru-RU" sz="1600" dirty="0" smtClean="0">
                <a:latin typeface="+mj-lt"/>
                <a:cs typeface="Simplified Arabic" pitchFamily="18" charset="-78"/>
              </a:rPr>
              <a:t>Анна,</a:t>
            </a:r>
          </a:p>
          <a:p>
            <a:r>
              <a:rPr lang="ru-RU" sz="1600" dirty="0" smtClean="0">
                <a:latin typeface="+mj-lt"/>
                <a:cs typeface="Simplified Arabic" pitchFamily="18" charset="-78"/>
              </a:rPr>
              <a:t>Рубцова Елена</a:t>
            </a:r>
            <a:endParaRPr lang="ru-RU" sz="1600" dirty="0" smtClean="0">
              <a:latin typeface="+mj-lt"/>
              <a:cs typeface="Simplified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11188" y="3068638"/>
            <a:ext cx="75596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 СЧИТАЙ НЕСЧАСТНЫМ ТОТ ДЕНЬ ИЛИ ЧАС, В КОТОРЫЙ ТЫ НЕ УСВОИЛ НИЧЕГО НОВОГО И НИЧЕГО НЕ ПРИБАВИЛ К СВОЕМУ ОБРАЗОВАНИЮ.»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</a:p>
        </p:txBody>
      </p:sp>
      <p:pic>
        <p:nvPicPr>
          <p:cNvPr id="43025" name="Picture 17" descr="Комен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2125663" cy="2365375"/>
          </a:xfrm>
          <a:prstGeom prst="rect">
            <a:avLst/>
          </a:prstGeom>
          <a:noFill/>
        </p:spPr>
      </p:pic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105400" y="5029200"/>
            <a:ext cx="36576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Я. А. КОМЕНСКИЙ.                 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 autoUpdateAnimBg="0" advAuto="1000"/>
      <p:bldP spid="43026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roll-face.-625x36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754684" cy="4479105"/>
          </a:xfrm>
        </p:spPr>
      </p:pic>
      <p:sp>
        <p:nvSpPr>
          <p:cNvPr id="4" name="Прямоугольник 3"/>
          <p:cNvSpPr/>
          <p:nvPr/>
        </p:nvSpPr>
        <p:spPr>
          <a:xfrm>
            <a:off x="285720" y="2643182"/>
            <a:ext cx="8501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286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</a:t>
            </a:r>
            <a:r>
              <a:rPr lang="ru-RU" sz="3200" dirty="0" smtClean="0"/>
              <a:t>Изучение истории логарифмов.</a:t>
            </a:r>
          </a:p>
          <a:p>
            <a:pPr>
              <a:buNone/>
            </a:pPr>
            <a:r>
              <a:rPr lang="ru-RU" dirty="0" smtClean="0"/>
              <a:t>Задачи: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</a:rPr>
              <a:t>. используя </a:t>
            </a:r>
            <a:r>
              <a:rPr lang="ru-RU" sz="3200" dirty="0" err="1" smtClean="0">
                <a:latin typeface="Times New Roman" pitchFamily="18" charset="0"/>
              </a:rPr>
              <a:t>естественно-научную</a:t>
            </a:r>
            <a:r>
              <a:rPr lang="ru-RU" sz="3200" dirty="0" smtClean="0">
                <a:latin typeface="Times New Roman" pitchFamily="18" charset="0"/>
              </a:rPr>
              <a:t> литературу, интернет изучить историю логарифмов,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</a:rPr>
              <a:t>2. оформить данное исследование.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были придуманы логарифмы?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…</a:t>
            </a:r>
            <a:r>
              <a:rPr lang="ru-RU" sz="2000" b="1" dirty="0" smtClean="0">
                <a:latin typeface="Times New Roman" pitchFamily="18" charset="0"/>
              </a:rPr>
              <a:t>Если необходимость совершать обратную операцию к операции возведения в </a:t>
            </a:r>
            <a:r>
              <a:rPr lang="ru-RU" sz="2000" b="1" i="1" dirty="0" err="1" smtClean="0">
                <a:latin typeface="Times New Roman" pitchFamily="18" charset="0"/>
              </a:rPr>
              <a:t>n</a:t>
            </a:r>
            <a:r>
              <a:rPr lang="ru-RU" sz="2000" b="1" dirty="0" err="1" smtClean="0">
                <a:latin typeface="Times New Roman" pitchFamily="18" charset="0"/>
              </a:rPr>
              <a:t>-ую</a:t>
            </a:r>
            <a:r>
              <a:rPr lang="ru-RU" sz="2000" b="1" dirty="0" smtClean="0">
                <a:latin typeface="Times New Roman" pitchFamily="18" charset="0"/>
              </a:rPr>
              <a:t> степень, была осознана достаточно давно, то задача нахождения показателя степени по заданному результату, т. е. задача решения уравнения</a:t>
            </a:r>
            <a:r>
              <a:rPr lang="en-US" sz="2000" b="1" dirty="0" smtClean="0">
                <a:latin typeface="Times New Roman" pitchFamily="18" charset="0"/>
              </a:rPr>
              <a:t>  </a:t>
            </a:r>
            <a:r>
              <a:rPr lang="ru-RU" sz="2000" b="1" dirty="0" smtClean="0">
                <a:latin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стала интересной лишь в XVII веке.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dirty="0" smtClean="0"/>
              <a:t>Лаплас </a:t>
            </a:r>
            <a:r>
              <a:rPr lang="ru-RU" dirty="0" err="1" smtClean="0"/>
              <a:t>Пьер-Симон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«изобретение логарифмов, сократив работу астрономов, продлило им жизнь»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1247" y="1524000"/>
            <a:ext cx="343114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215074" y="3357562"/>
          <a:ext cx="785818" cy="370267"/>
        </p:xfrm>
        <a:graphic>
          <a:graphicData uri="http://schemas.openxmlformats.org/presentationml/2006/ole">
            <p:oleObj spid="_x0000_s21508" name="Формула" r:id="rId4" imgW="431640" imgH="203040" progId="Equation.3">
              <p:embed/>
            </p:oleObj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86" y="6072206"/>
          <a:ext cx="3429024" cy="624840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/>
                        <a:t>Годы жизни: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1749-1827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5572164" cy="20478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«Изобретение логарифмов, сокращая вычисления нескольких месяцев в труд нескольких дней, словно удваивает жизнь астрономов».</a:t>
            </a:r>
          </a:p>
          <a:p>
            <a:pPr>
              <a:buNone/>
            </a:pPr>
            <a:r>
              <a:rPr lang="ru-RU" sz="2800" dirty="0" smtClean="0"/>
              <a:t>                              Лаплас </a:t>
            </a:r>
            <a:r>
              <a:rPr lang="ru-RU" sz="2800" dirty="0" err="1" smtClean="0"/>
              <a:t>Пьер-Симон</a:t>
            </a: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4429132"/>
            <a:ext cx="5417258" cy="2071702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sz="2800" dirty="0" smtClean="0"/>
              <a:t>«Никогда не читал книги, которая нравилась бы мне больше и приводила бы в большее изумление».</a:t>
            </a:r>
          </a:p>
          <a:p>
            <a:pPr>
              <a:buNone/>
            </a:pPr>
            <a:r>
              <a:rPr lang="ru-RU" dirty="0" smtClean="0"/>
              <a:t>Генри </a:t>
            </a:r>
            <a:r>
              <a:rPr lang="ru-RU" dirty="0" err="1" smtClean="0"/>
              <a:t>Бригс</a:t>
            </a:r>
            <a:endParaRPr lang="ru-RU" dirty="0"/>
          </a:p>
        </p:txBody>
      </p:sp>
      <p:pic>
        <p:nvPicPr>
          <p:cNvPr id="5" name="Рисунок 4" descr="200px-Tlmvpsp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7370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w01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928934"/>
            <a:ext cx="254802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«Логарифм» возник из сочетания греческих слов </a:t>
            </a:r>
            <a:r>
              <a:rPr lang="ru-RU" sz="2000" dirty="0" err="1" smtClean="0"/>
              <a:t>logos</a:t>
            </a:r>
            <a:r>
              <a:rPr lang="ru-RU" sz="2000" dirty="0" smtClean="0"/>
              <a:t> -отношение, соотношение и </a:t>
            </a:r>
            <a:r>
              <a:rPr lang="ru-RU" sz="2000" dirty="0" err="1" smtClean="0"/>
              <a:t>arithmos</a:t>
            </a:r>
            <a:r>
              <a:rPr lang="ru-RU" sz="2000" dirty="0" smtClean="0"/>
              <a:t> - число. </a:t>
            </a:r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Потребность в сложных расчётах в </a:t>
            </a:r>
            <a:r>
              <a:rPr lang="ru-RU" sz="2000" dirty="0" smtClean="0">
                <a:hlinkClick r:id="rId2" tooltip="XVI век"/>
              </a:rPr>
              <a:t>XVI веке</a:t>
            </a:r>
            <a:r>
              <a:rPr lang="ru-RU" sz="2000" dirty="0" smtClean="0"/>
              <a:t> быстро росла, и значительная часть трудностей была связана с умножением и делением многозначных чисел, а также извлечением </a:t>
            </a:r>
            <a:r>
              <a:rPr lang="ru-RU" sz="2000" dirty="0" smtClean="0">
                <a:hlinkClick r:id="rId3" tooltip="Корень (математика)"/>
              </a:rPr>
              <a:t>корней</a:t>
            </a:r>
            <a:r>
              <a:rPr lang="ru-RU" sz="2000" dirty="0" smtClean="0"/>
              <a:t>. В конце века нескольким математикам, почти одновременно, пришла в голову идея: заменить трудоёмкое умножение на простое сложение, сопоставив с помощью специальных таблиц </a:t>
            </a:r>
            <a:r>
              <a:rPr lang="ru-RU" sz="2000" dirty="0" smtClean="0">
                <a:hlinkClick r:id="rId4" tooltip="Геометрическая прогрессия"/>
              </a:rPr>
              <a:t>геометрическую</a:t>
            </a:r>
            <a:r>
              <a:rPr lang="ru-RU" sz="2000" dirty="0" smtClean="0"/>
              <a:t> </a:t>
            </a:r>
            <a:r>
              <a:rPr lang="ru-RU" sz="2000" dirty="0" err="1" smtClean="0"/>
              <a:t>и</a:t>
            </a:r>
            <a:r>
              <a:rPr lang="ru-RU" sz="2000" dirty="0" err="1" smtClean="0">
                <a:hlinkClick r:id="rId5" tooltip="Арифметическая прогрессия"/>
              </a:rPr>
              <a:t>арифметическую</a:t>
            </a:r>
            <a:r>
              <a:rPr lang="ru-RU" sz="2000" dirty="0" smtClean="0"/>
              <a:t> прогрессии, при этом геометрическая будет исходной. Тогда и деление автоматически заменяется на неизмеримо более простое и надёжное вычитание, а извлечение корня степени </a:t>
            </a:r>
            <a:r>
              <a:rPr lang="ru-RU" sz="2000" i="1" dirty="0" err="1" smtClean="0"/>
              <a:t>n</a:t>
            </a:r>
            <a:r>
              <a:rPr lang="ru-RU" sz="2000" dirty="0" err="1" smtClean="0"/>
              <a:t>сводится</a:t>
            </a:r>
            <a:r>
              <a:rPr lang="ru-RU" sz="2000" dirty="0" smtClean="0"/>
              <a:t> к делению логарифма подкоренного выражения на </a:t>
            </a:r>
            <a:r>
              <a:rPr lang="ru-RU" sz="2000" i="1" dirty="0" err="1" smtClean="0"/>
              <a:t>n</a:t>
            </a:r>
            <a:r>
              <a:rPr lang="ru-RU" sz="2000" dirty="0" smtClean="0"/>
              <a:t>. Первым эту идею опубликовал в своей книге «</a:t>
            </a:r>
            <a:r>
              <a:rPr lang="ru-RU" sz="2000" i="1" dirty="0" err="1" smtClean="0"/>
              <a:t>Arithmetica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integra</a:t>
            </a:r>
            <a:r>
              <a:rPr lang="ru-RU" sz="2000" dirty="0" smtClean="0"/>
              <a:t>» </a:t>
            </a:r>
            <a:r>
              <a:rPr lang="ru-RU" sz="2000" dirty="0" smtClean="0">
                <a:hlinkClick r:id="rId6" tooltip="Штифель, Михаэль"/>
              </a:rPr>
              <a:t>Михаэль Штифель</a:t>
            </a:r>
            <a:r>
              <a:rPr lang="ru-RU" sz="2000" dirty="0" smtClean="0"/>
              <a:t>, который, впрочем, не приложил серьёзных усилий для реализации своей идеи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логарифмов: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059936" cy="6143668"/>
          </a:xfrm>
        </p:spPr>
        <p:txBody>
          <a:bodyPr anchor="ctr"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В </a:t>
            </a:r>
            <a:r>
              <a:rPr lang="ru-RU" sz="1800" dirty="0" smtClean="0">
                <a:hlinkClick r:id="rId2" tooltip="1614 год"/>
              </a:rPr>
              <a:t>1614 году</a:t>
            </a:r>
            <a:r>
              <a:rPr lang="ru-RU" sz="1800" dirty="0" smtClean="0"/>
              <a:t> шотландский математик-любитель </a:t>
            </a:r>
            <a:r>
              <a:rPr lang="ru-RU" sz="1800" dirty="0" smtClean="0">
                <a:hlinkClick r:id="rId3" tooltip="Непер, Джон"/>
              </a:rPr>
              <a:t>Джон Непер</a:t>
            </a:r>
            <a:r>
              <a:rPr lang="ru-RU" sz="1800" dirty="0" smtClean="0"/>
              <a:t> опубликовал на латинском языке сочинение под названием «</a:t>
            </a:r>
            <a:r>
              <a:rPr lang="ru-RU" sz="1800" i="1" dirty="0" smtClean="0"/>
              <a:t>Описание удивительной таблицы логарифмов</a:t>
            </a:r>
            <a:r>
              <a:rPr lang="ru-RU" sz="1800" dirty="0" smtClean="0"/>
              <a:t>» (</a:t>
            </a:r>
            <a:r>
              <a:rPr lang="ru-RU" sz="1800" dirty="0" smtClean="0">
                <a:hlinkClick r:id="rId4" tooltip="Латинский язык"/>
              </a:rPr>
              <a:t>лат.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Mirifici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Logarithmorum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Canonis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Descriptio</a:t>
            </a:r>
            <a:r>
              <a:rPr lang="ru-RU" sz="1800" dirty="0" smtClean="0"/>
              <a:t>). </a:t>
            </a:r>
          </a:p>
          <a:p>
            <a:pPr algn="just">
              <a:buNone/>
            </a:pPr>
            <a:r>
              <a:rPr lang="ru-RU" sz="1800" dirty="0" smtClean="0"/>
              <a:t>В нём было краткое описание логарифмов и их свойств, </a:t>
            </a:r>
          </a:p>
          <a:p>
            <a:pPr algn="just">
              <a:buNone/>
            </a:pPr>
            <a:r>
              <a:rPr lang="ru-RU" sz="1800" dirty="0" smtClean="0"/>
              <a:t>а также 8-значные таблицы логарифмов  </a:t>
            </a:r>
            <a:r>
              <a:rPr lang="ru-RU" sz="1800" dirty="0" smtClean="0">
                <a:hlinkClick r:id="rId5" tooltip="Синус (функция)"/>
              </a:rPr>
              <a:t>синусов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6" tooltip="Косинус"/>
              </a:rPr>
              <a:t>косинусов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7" tooltip="Тангенс"/>
              </a:rPr>
              <a:t>тангенсов</a:t>
            </a:r>
            <a:r>
              <a:rPr lang="ru-RU" sz="1800" dirty="0" smtClean="0"/>
              <a:t>,</a:t>
            </a:r>
          </a:p>
          <a:p>
            <a:pPr algn="just">
              <a:buNone/>
            </a:pPr>
            <a:r>
              <a:rPr lang="ru-RU" sz="1800" dirty="0" smtClean="0"/>
              <a:t> с шагом 1'. Термин </a:t>
            </a:r>
            <a:r>
              <a:rPr lang="ru-RU" sz="1800" i="1" dirty="0" smtClean="0"/>
              <a:t>логарифм</a:t>
            </a:r>
            <a:r>
              <a:rPr lang="ru-RU" sz="1800" dirty="0" smtClean="0"/>
              <a:t>, предложенный Непером, утвердился в науке. Теорию логарифмов Непер изложил в другой своей книге «</a:t>
            </a:r>
            <a:r>
              <a:rPr lang="ru-RU" sz="1800" i="1" dirty="0" smtClean="0"/>
              <a:t>Построение удивительной таблицы логарифмов</a:t>
            </a:r>
            <a:r>
              <a:rPr lang="ru-RU" sz="1800" dirty="0" smtClean="0"/>
              <a:t>» (</a:t>
            </a:r>
            <a:r>
              <a:rPr lang="ru-RU" sz="1800" dirty="0" smtClean="0">
                <a:hlinkClick r:id="rId4" tooltip="Латинский язык"/>
              </a:rPr>
              <a:t>лат.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Mirifici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Logarithmorum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Canonis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Constructio</a:t>
            </a:r>
            <a:r>
              <a:rPr lang="ru-RU" sz="1800" dirty="0" smtClean="0"/>
              <a:t>), изданной посмертно в 1619 году его сыном…</a:t>
            </a:r>
            <a:endParaRPr lang="ru-RU" sz="1800" dirty="0"/>
          </a:p>
        </p:txBody>
      </p:sp>
      <p:pic>
        <p:nvPicPr>
          <p:cNvPr id="8" name="Picture 4" descr="Титульный лист книги Дж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lum bright="-6000"/>
          </a:blip>
          <a:srcRect/>
          <a:stretch>
            <a:fillRect/>
          </a:stretch>
        </p:blipFill>
        <p:spPr>
          <a:xfrm>
            <a:off x="5143504" y="428604"/>
            <a:ext cx="2898489" cy="4380962"/>
          </a:xfrm>
          <a:noFill/>
          <a:ln w="57150" cmpd="thickThin">
            <a:solidFill>
              <a:srgbClr val="FF9966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857752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Титульный лист книги Дж. Непера «Описание удивительной таблицы логарифмов».</a:t>
            </a:r>
          </a:p>
          <a:p>
            <a:r>
              <a:rPr lang="ru-RU" dirty="0" smtClean="0">
                <a:latin typeface="Times New Roman" pitchFamily="18" charset="0"/>
              </a:rPr>
              <a:t>Издание 1620 г.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Джон </a:t>
            </a:r>
            <a:r>
              <a:rPr lang="ru-RU" sz="2200" b="1" dirty="0" err="1" smtClean="0"/>
              <a:t>Не́пер</a:t>
            </a:r>
            <a:r>
              <a:rPr lang="ru-RU" sz="2200" dirty="0" smtClean="0"/>
              <a:t> (</a:t>
            </a:r>
            <a:r>
              <a:rPr lang="ru-RU" sz="2200" dirty="0" smtClean="0">
                <a:hlinkClick r:id="rId2" tooltip="Английский язык"/>
              </a:rPr>
              <a:t>англ.</a:t>
            </a:r>
            <a:r>
              <a:rPr lang="ru-RU" sz="2200" dirty="0" smtClean="0"/>
              <a:t> </a:t>
            </a:r>
            <a:r>
              <a:rPr lang="ru-RU" sz="2200" i="1" dirty="0" err="1" smtClean="0"/>
              <a:t>John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Napier</a:t>
            </a:r>
            <a:r>
              <a:rPr lang="ru-RU" sz="2200" dirty="0" smtClean="0"/>
              <a:t>; </a:t>
            </a:r>
            <a:r>
              <a:rPr lang="ru-RU" sz="2200" dirty="0" smtClean="0">
                <a:hlinkClick r:id="rId3" tooltip="1550"/>
              </a:rPr>
              <a:t>1550</a:t>
            </a:r>
            <a:r>
              <a:rPr lang="ru-RU" sz="2200" dirty="0" smtClean="0"/>
              <a:t>—</a:t>
            </a:r>
            <a:r>
              <a:rPr lang="ru-RU" sz="2200" dirty="0" smtClean="0">
                <a:hlinkClick r:id="rId4" tooltip="1617"/>
              </a:rPr>
              <a:t>1617</a:t>
            </a:r>
            <a:r>
              <a:rPr lang="ru-RU" sz="2200" dirty="0" smtClean="0"/>
              <a:t>) — </a:t>
            </a:r>
            <a:r>
              <a:rPr lang="ru-RU" sz="2200" dirty="0" smtClean="0">
                <a:hlinkClick r:id="rId5" tooltip="Шотландия"/>
              </a:rPr>
              <a:t>шотландский</a:t>
            </a:r>
            <a:r>
              <a:rPr lang="ru-RU" sz="2200" dirty="0" smtClean="0"/>
              <a:t> барон (8-й </a:t>
            </a:r>
            <a:r>
              <a:rPr lang="ru-RU" sz="2200" dirty="0" err="1" smtClean="0">
                <a:hlinkClick r:id="rId6" tooltip="Лэрд"/>
              </a:rPr>
              <a:t>лэрд</a:t>
            </a:r>
            <a:r>
              <a:rPr lang="ru-RU" sz="2200" dirty="0" smtClean="0"/>
              <a:t> </a:t>
            </a:r>
            <a:r>
              <a:rPr lang="ru-RU" sz="2200" dirty="0" err="1" smtClean="0"/>
              <a:t>Мерчистона</a:t>
            </a:r>
            <a:r>
              <a:rPr lang="ru-RU" sz="2200" dirty="0" smtClean="0"/>
              <a:t>), </a:t>
            </a:r>
            <a:r>
              <a:rPr lang="ru-RU" sz="2200" dirty="0" smtClean="0">
                <a:hlinkClick r:id="rId7" tooltip="Математик"/>
              </a:rPr>
              <a:t>математик</a:t>
            </a:r>
            <a:r>
              <a:rPr lang="ru-RU" sz="2200" dirty="0" smtClean="0"/>
              <a:t>, один из изобретателей </a:t>
            </a:r>
            <a:r>
              <a:rPr lang="ru-RU" sz="2200" dirty="0" smtClean="0">
                <a:hlinkClick r:id="rId8" tooltip="Логарифм"/>
              </a:rPr>
              <a:t>логарифмов</a:t>
            </a:r>
            <a:r>
              <a:rPr lang="ru-RU" sz="2200" dirty="0" smtClean="0"/>
              <a:t>, первый публикатор </a:t>
            </a:r>
            <a:r>
              <a:rPr lang="ru-RU" sz="2200" dirty="0" smtClean="0">
                <a:hlinkClick r:id="rId9" tooltip="Логарифмические таблицы"/>
              </a:rPr>
              <a:t>логарифмических таблиц</a:t>
            </a:r>
            <a:r>
              <a:rPr lang="ru-RU" sz="2200" dirty="0" smtClean="0"/>
              <a:t>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Содержимое 3" descr="John_Napier.jpg"/>
          <p:cNvPicPr>
            <a:picLocks noGrp="1" noChangeAspect="1"/>
          </p:cNvPicPr>
          <p:nvPr>
            <p:ph sz="half" idx="1"/>
          </p:nvPr>
        </p:nvPicPr>
        <p:blipFill>
          <a:blip r:embed="rId10" cstate="print"/>
          <a:stretch>
            <a:fillRect/>
          </a:stretch>
        </p:blipFill>
        <p:spPr>
          <a:xfrm>
            <a:off x="675164" y="1524000"/>
            <a:ext cx="362331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59936" cy="5143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Джон Непер писал:</a:t>
            </a: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«Я всегда старался, насколько позволяли мои силы и способности, освободить людей от трудности и скуки вычислений, докучливость которых обыкновенно отпугивает очень многих от изучения математики.»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itchFamily="18" charset="0"/>
              </a:rPr>
              <a:t>В честь него названы: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>
                <a:latin typeface="Bookman Old Style" pitchFamily="18" charset="0"/>
              </a:rPr>
              <a:t>Кратер на Луне;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>
                <a:latin typeface="Bookman Old Style" pitchFamily="18" charset="0"/>
              </a:rPr>
              <a:t>Астероид 7096 Непер;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>
                <a:latin typeface="Bookman Old Style" pitchFamily="18" charset="0"/>
              </a:rPr>
              <a:t>Логарифмическая безразмерная единица;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>
                <a:latin typeface="Bookman Old Style" pitchFamily="18" charset="0"/>
              </a:rPr>
              <a:t>Университет в Эдинбурге.</a:t>
            </a:r>
          </a:p>
          <a:p>
            <a:pPr>
              <a:buNone/>
            </a:pPr>
            <a:endParaRPr lang="ru-RU" sz="2000" dirty="0">
              <a:solidFill>
                <a:srgbClr val="FFC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6072206"/>
          <a:ext cx="3643338" cy="624840"/>
        </p:xfrm>
        <a:graphic>
          <a:graphicData uri="http://schemas.openxmlformats.org/drawingml/2006/table">
            <a:tbl>
              <a:tblPr/>
              <a:tblGrid>
                <a:gridCol w="3643338"/>
              </a:tblGrid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/>
                        <a:t>Годы жизни: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2394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1550-1617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29642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…Понятия </a:t>
            </a:r>
            <a:r>
              <a:rPr lang="ru-RU" sz="2000" dirty="0" smtClean="0">
                <a:hlinkClick r:id="rId2" tooltip="Функция (математика)"/>
              </a:rPr>
              <a:t>функции</a:t>
            </a:r>
            <a:r>
              <a:rPr lang="ru-RU" sz="2000" dirty="0" smtClean="0"/>
              <a:t> тогда ещё не было, и Непер определил логарифм </a:t>
            </a:r>
            <a:r>
              <a:rPr lang="ru-RU" sz="2000" dirty="0" err="1" smtClean="0">
                <a:hlinkClick r:id="rId3" tooltip="Кинематика (физика)"/>
              </a:rPr>
              <a:t>кинематически</a:t>
            </a:r>
            <a:r>
              <a:rPr lang="ru-RU" sz="2000" dirty="0" smtClean="0"/>
              <a:t>, сопоставив равномерное и логарифмически-замедленное движение; например, логарифм синуса он определил следующим образом:</a:t>
            </a:r>
          </a:p>
          <a:p>
            <a:pPr>
              <a:buNone/>
            </a:pPr>
            <a:r>
              <a:rPr lang="ru-RU" sz="2000" dirty="0" smtClean="0"/>
              <a:t>      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FFC000"/>
                </a:solidFill>
              </a:rPr>
              <a:t>«Логарифм данного синуса есть число, которое арифметически возрастало всегда с той же скоростью, с какой полный синус начал геометрически убывать.»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521</TotalTime>
  <Words>574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Формула</vt:lpstr>
      <vt:lpstr>ПРОЕКТ «Логарифмы – прихоть математиков или жизненная необходимость?» </vt:lpstr>
      <vt:lpstr>История возникновения логарифмов.</vt:lpstr>
      <vt:lpstr>Слайд 3</vt:lpstr>
      <vt:lpstr>Для чего были придуманы логарифмы?</vt:lpstr>
      <vt:lpstr>Слайд 5</vt:lpstr>
      <vt:lpstr>Из истории логарифмов:</vt:lpstr>
      <vt:lpstr>Слайд 7</vt:lpstr>
      <vt:lpstr>Джон Не́пер (англ. John Napier; 1550—1617) — шотландский барон (8-й лэрд Мерчистона), математик, один из изобретателей логарифмов, первый публикатор логарифмических таблиц. </vt:lpstr>
      <vt:lpstr>Слайд 9</vt:lpstr>
      <vt:lpstr>Слайд 10</vt:lpstr>
      <vt:lpstr>Современное определение логарифма появилось у Леонарда Эйлера в середине XVIII века:</vt:lpstr>
      <vt:lpstr>Логарифмическая линейка</vt:lpstr>
      <vt:lpstr>Слайд 13</vt:lpstr>
      <vt:lpstr>Слайд 14</vt:lpstr>
      <vt:lpstr>Слайд 15</vt:lpstr>
      <vt:lpstr>Слайд 16</vt:lpstr>
      <vt:lpstr>Слайд 17</vt:lpstr>
      <vt:lpstr>Слайд 18</vt:lpstr>
      <vt:lpstr>А что ещё есть?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логарифмов.</dc:title>
  <dc:creator>Рабочий стол</dc:creator>
  <cp:lastModifiedBy>Вера</cp:lastModifiedBy>
  <cp:revision>55</cp:revision>
  <dcterms:created xsi:type="dcterms:W3CDTF">2012-01-21T08:02:56Z</dcterms:created>
  <dcterms:modified xsi:type="dcterms:W3CDTF">2012-02-02T18:40:17Z</dcterms:modified>
</cp:coreProperties>
</file>