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2" r:id="rId2"/>
    <p:sldId id="274" r:id="rId3"/>
    <p:sldId id="275" r:id="rId4"/>
    <p:sldId id="276" r:id="rId5"/>
    <p:sldId id="259" r:id="rId6"/>
    <p:sldId id="260" r:id="rId7"/>
    <p:sldId id="271" r:id="rId8"/>
    <p:sldId id="272" r:id="rId9"/>
    <p:sldId id="264" r:id="rId10"/>
    <p:sldId id="265" r:id="rId11"/>
    <p:sldId id="266" r:id="rId12"/>
    <p:sldId id="267" r:id="rId13"/>
    <p:sldId id="27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>
        <p:scale>
          <a:sx n="90" d="100"/>
          <a:sy n="90" d="100"/>
        </p:scale>
        <p:origin x="-61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014D4-9B31-4712-AAA3-1962F9EA88C3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59A5-6E23-4EB4-9E09-44AA637B4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DFCBA-CF1D-48F9-B2CA-A988C0C8D5F6}" type="slidenum">
              <a:rPr lang="ru-RU"/>
              <a:pPr/>
              <a:t>5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C4959-16FD-46EB-AE44-CEA07046C07A}" type="slidenum">
              <a:rPr lang="ru-RU"/>
              <a:pPr/>
              <a:t>6</a:t>
            </a:fld>
            <a:endParaRPr lang="ru-RU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r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ПРОЕКТ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«Логарифмы – прихоть математиков или жизненная необходимость?»</a:t>
            </a:r>
            <a:r>
              <a:rPr lang="ru-RU" b="1" dirty="0" smtClean="0">
                <a:latin typeface="Segoe Print" pitchFamily="2" charset="0"/>
                <a:cs typeface="Times New Roman" pitchFamily="18" charset="0"/>
              </a:rPr>
              <a:t/>
            </a:r>
            <a:br>
              <a:rPr lang="ru-RU" b="1" dirty="0" smtClean="0">
                <a:latin typeface="Segoe Print" pitchFamily="2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990600" y="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dirty="0">
                <a:solidFill>
                  <a:schemeClr val="bg1"/>
                </a:solidFill>
                <a:latin typeface="+mj-lt"/>
              </a:rPr>
              <a:t>МУНИЦИПАЛЬНОЕ ОБРАЗОВАТЕЛЬНОЕ УЧРЕЖДЕНИЕ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«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Лицей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№17»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г. </a:t>
            </a:r>
            <a:r>
              <a:rPr lang="ru-RU" sz="1600" dirty="0">
                <a:solidFill>
                  <a:schemeClr val="bg1"/>
                </a:solidFill>
                <a:latin typeface="+mj-lt"/>
              </a:rPr>
              <a:t>Берёзовский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Звездная величина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9115460" cy="325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Безразмерная числовая характеристика яркости объекта. Обычно рассматривается в применении к небесным телам.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В 1856 году Н. </a:t>
            </a:r>
            <a:r>
              <a:rPr lang="ru-RU" dirty="0" err="1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Погсон</a:t>
            </a: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предложил формализацию шкалы звёздных величин. Видимая звёздная величина определяется по формуле:</a:t>
            </a:r>
          </a:p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929198"/>
            <a:ext cx="5242498" cy="58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00232" y="5691156"/>
            <a:ext cx="5572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где I — световой поток от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                объекта,  C — постоянная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9429816" cy="600079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Шкала звездных величин сохранилась и уточнена. Блеск звезды 1</a:t>
            </a:r>
            <a:r>
              <a:rPr lang="ru-RU" b="1" baseline="30000" dirty="0" smtClean="0">
                <a:solidFill>
                  <a:schemeClr val="bg1"/>
                </a:solidFill>
                <a:latin typeface="Arial" charset="0"/>
              </a:rPr>
              <a:t>т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больше звезды в 6</a:t>
            </a:r>
            <a:r>
              <a:rPr lang="ru-RU" b="1" baseline="30000" dirty="0" smtClean="0">
                <a:solidFill>
                  <a:schemeClr val="bg1"/>
                </a:solidFill>
                <a:latin typeface="Arial" charset="0"/>
              </a:rPr>
              <a:t>т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ровно в 100 раз. Следовательно, разность в 5 звездных величин соответствует различию в блеске ровно в 100 раз.</a:t>
            </a:r>
          </a:p>
          <a:p>
            <a:pPr algn="just">
              <a:lnSpc>
                <a:spcPct val="120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Обозначим через </a:t>
            </a:r>
            <a:r>
              <a:rPr lang="ru-RU" b="1" dirty="0" err="1" smtClean="0">
                <a:solidFill>
                  <a:schemeClr val="bg1"/>
                </a:solidFill>
                <a:latin typeface="Arial" charset="0"/>
              </a:rPr>
              <a:t>х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число, показывающее различие в блеске в одну звездную величину, тогда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x</a:t>
            </a:r>
            <a:r>
              <a:rPr lang="ru-RU" b="1" baseline="30000" dirty="0" smtClean="0">
                <a:solidFill>
                  <a:schemeClr val="bg1"/>
                </a:solidFill>
                <a:latin typeface="Arial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= 100.</a:t>
            </a:r>
          </a:p>
          <a:p>
            <a:pPr algn="just">
              <a:lnSpc>
                <a:spcPct val="120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Найдем значение </a:t>
            </a:r>
            <a:r>
              <a:rPr lang="ru-RU" b="1" dirty="0" err="1" smtClean="0">
                <a:solidFill>
                  <a:schemeClr val="bg1"/>
                </a:solidFill>
                <a:latin typeface="Arial" charset="0"/>
              </a:rPr>
              <a:t>х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из этого равенства: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	5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lg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x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=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lg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100,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отсюда 5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lg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x = 2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или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</a:rPr>
              <a:t>lg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x = 0,4,</a:t>
            </a:r>
            <a:endParaRPr lang="ru-RU" b="1" dirty="0" smtClean="0">
              <a:solidFill>
                <a:schemeClr val="bg1"/>
              </a:solidFill>
              <a:latin typeface="Arial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 тогда </a:t>
            </a:r>
            <a:r>
              <a:rPr lang="ru-RU" b="1" dirty="0" err="1" smtClean="0">
                <a:solidFill>
                  <a:schemeClr val="bg1"/>
                </a:solidFill>
                <a:latin typeface="Arial" charset="0"/>
              </a:rPr>
              <a:t>х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 = 2, 512.</a:t>
            </a:r>
          </a:p>
          <a:p>
            <a:pPr algn="just">
              <a:lnSpc>
                <a:spcPct val="120000"/>
              </a:lnSpc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Если обозначить блеск звезды, звездная величина которой равна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m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, через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, а блеск звезды, звездная величина которой равна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m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, через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, то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</a:rPr>
              <a:t>				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L`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1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/ L`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= 2,512 (m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 – m</a:t>
            </a:r>
            <a:r>
              <a:rPr lang="en-US" b="1" baseline="-25000" dirty="0" smtClean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)</a:t>
            </a:r>
            <a:endParaRPr lang="ru-RU" b="1" dirty="0" smtClean="0">
              <a:solidFill>
                <a:schemeClr val="bg1"/>
              </a:solidFill>
              <a:latin typeface="Arial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Во сколько раз Капелла ярче Денеба? Из таблицы найдем звездную величину Капеллы (</a:t>
            </a:r>
            <a:r>
              <a:rPr lang="en-US" dirty="0" smtClean="0">
                <a:solidFill>
                  <a:schemeClr val="bg1"/>
                </a:solidFill>
              </a:rPr>
              <a:t>m</a:t>
            </a:r>
            <a:r>
              <a:rPr lang="ru-RU" baseline="-25000" dirty="0" smtClean="0">
                <a:solidFill>
                  <a:schemeClr val="bg1"/>
                </a:solidFill>
              </a:rPr>
              <a:t>1</a:t>
            </a:r>
            <a:r>
              <a:rPr lang="ru-RU" baseline="300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= +0,2</a:t>
            </a:r>
            <a:r>
              <a:rPr lang="ru-RU" baseline="30000" dirty="0" smtClean="0">
                <a:solidFill>
                  <a:schemeClr val="bg1"/>
                </a:solidFill>
              </a:rPr>
              <a:t>т</a:t>
            </a:r>
            <a:r>
              <a:rPr lang="ru-RU" dirty="0" smtClean="0">
                <a:solidFill>
                  <a:schemeClr val="bg1"/>
                </a:solidFill>
              </a:rPr>
              <a:t>) и Денеба (</a:t>
            </a:r>
            <a:r>
              <a:rPr lang="en-US" dirty="0" smtClean="0">
                <a:solidFill>
                  <a:schemeClr val="bg1"/>
                </a:solidFill>
              </a:rPr>
              <a:t>m</a:t>
            </a:r>
            <a:r>
              <a:rPr lang="ru-RU" baseline="-25000" dirty="0" smtClean="0">
                <a:solidFill>
                  <a:schemeClr val="bg1"/>
                </a:solidFill>
              </a:rPr>
              <a:t>2 </a:t>
            </a:r>
            <a:r>
              <a:rPr lang="ru-RU" dirty="0" smtClean="0">
                <a:solidFill>
                  <a:schemeClr val="bg1"/>
                </a:solidFill>
              </a:rPr>
              <a:t>= +1,3</a:t>
            </a:r>
            <a:r>
              <a:rPr lang="ru-RU" baseline="30000" dirty="0" smtClean="0">
                <a:solidFill>
                  <a:schemeClr val="bg1"/>
                </a:solidFill>
              </a:rPr>
              <a:t>т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	      Дано:</a:t>
            </a: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ru-RU" dirty="0" smtClean="0">
                <a:solidFill>
                  <a:schemeClr val="bg1"/>
                </a:solidFill>
              </a:rPr>
              <a:t>           Решение: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m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= +0,2</a:t>
            </a:r>
            <a:r>
              <a:rPr lang="ru-RU" baseline="30000" dirty="0" smtClean="0">
                <a:solidFill>
                  <a:schemeClr val="bg1"/>
                </a:solidFill>
              </a:rPr>
              <a:t>т		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baseline="-25000" dirty="0" smtClean="0">
                <a:solidFill>
                  <a:schemeClr val="bg1"/>
                </a:solidFill>
              </a:rPr>
              <a:t>1 </a:t>
            </a:r>
            <a:r>
              <a:rPr lang="en-US" dirty="0" smtClean="0">
                <a:solidFill>
                  <a:schemeClr val="bg1"/>
                </a:solidFill>
              </a:rPr>
              <a:t>/I</a:t>
            </a:r>
            <a:r>
              <a:rPr lang="en-US" baseline="-25000" dirty="0" smtClean="0">
                <a:solidFill>
                  <a:schemeClr val="bg1"/>
                </a:solidFill>
              </a:rPr>
              <a:t>2 </a:t>
            </a:r>
            <a:r>
              <a:rPr lang="en-US" dirty="0" smtClean="0">
                <a:solidFill>
                  <a:schemeClr val="bg1"/>
                </a:solidFill>
              </a:rPr>
              <a:t>= 2,512 </a:t>
            </a:r>
            <a:r>
              <a:rPr lang="en-US" baseline="30000" dirty="0" smtClean="0">
                <a:solidFill>
                  <a:schemeClr val="bg1"/>
                </a:solidFill>
              </a:rPr>
              <a:t>(</a:t>
            </a:r>
            <a:r>
              <a:rPr lang="ru-RU" baseline="30000" dirty="0" smtClean="0">
                <a:solidFill>
                  <a:schemeClr val="bg1"/>
                </a:solidFill>
              </a:rPr>
              <a:t>т2-т1</a:t>
            </a:r>
            <a:r>
              <a:rPr lang="en-US" baseline="30000" dirty="0" smtClean="0">
                <a:solidFill>
                  <a:schemeClr val="bg1"/>
                </a:solidFill>
              </a:rPr>
              <a:t>)</a:t>
            </a:r>
            <a:endParaRPr lang="ru-RU" baseline="300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baseline="30000" dirty="0" smtClean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m</a:t>
            </a:r>
            <a:r>
              <a:rPr lang="en-US" baseline="-25000" dirty="0" smtClean="0">
                <a:solidFill>
                  <a:schemeClr val="bg1"/>
                </a:solidFill>
              </a:rPr>
              <a:t>2 </a:t>
            </a:r>
            <a:r>
              <a:rPr lang="en-US" dirty="0" smtClean="0">
                <a:solidFill>
                  <a:schemeClr val="bg1"/>
                </a:solidFill>
              </a:rPr>
              <a:t>= +1,3</a:t>
            </a:r>
            <a:r>
              <a:rPr lang="ru-RU" baseline="30000" dirty="0" smtClean="0">
                <a:solidFill>
                  <a:schemeClr val="bg1"/>
                </a:solidFill>
              </a:rPr>
              <a:t>т		</a:t>
            </a:r>
            <a:r>
              <a:rPr lang="en-US" dirty="0" err="1" smtClean="0">
                <a:solidFill>
                  <a:schemeClr val="bg1"/>
                </a:solidFill>
              </a:rPr>
              <a:t>lg</a:t>
            </a:r>
            <a:r>
              <a:rPr lang="en-US" dirty="0" smtClean="0">
                <a:solidFill>
                  <a:schemeClr val="bg1"/>
                </a:solidFill>
              </a:rPr>
              <a:t> I</a:t>
            </a:r>
            <a:r>
              <a:rPr lang="en-US" baseline="-25000" dirty="0" smtClean="0">
                <a:solidFill>
                  <a:schemeClr val="bg1"/>
                </a:solidFill>
              </a:rPr>
              <a:t>1 </a:t>
            </a:r>
            <a:r>
              <a:rPr lang="en-US" dirty="0" smtClean="0">
                <a:solidFill>
                  <a:schemeClr val="bg1"/>
                </a:solidFill>
              </a:rPr>
              <a:t>/I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= (m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-m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</a:t>
            </a:r>
            <a:r>
              <a:rPr lang="en-US" dirty="0" err="1" smtClean="0">
                <a:solidFill>
                  <a:schemeClr val="bg1"/>
                </a:solidFill>
              </a:rPr>
              <a:t>lg</a:t>
            </a:r>
            <a:r>
              <a:rPr lang="en-US" dirty="0" smtClean="0">
                <a:solidFill>
                  <a:schemeClr val="bg1"/>
                </a:solidFill>
              </a:rPr>
              <a:t> 2,512</a:t>
            </a:r>
            <a:r>
              <a:rPr lang="ru-RU" dirty="0" smtClean="0">
                <a:solidFill>
                  <a:schemeClr val="bg1"/>
                </a:solidFill>
              </a:rPr>
              <a:t> = 0,4; то для         	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/I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- ?</a:t>
            </a:r>
            <a:r>
              <a:rPr lang="ru-RU" dirty="0" smtClean="0">
                <a:solidFill>
                  <a:schemeClr val="bg1"/>
                </a:solidFill>
              </a:rPr>
              <a:t>			Капеллы и Денеба: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				</a:t>
            </a:r>
            <a:r>
              <a:rPr lang="en-US" dirty="0" err="1" smtClean="0">
                <a:solidFill>
                  <a:schemeClr val="bg1"/>
                </a:solidFill>
              </a:rPr>
              <a:t>Lg</a:t>
            </a:r>
            <a:r>
              <a:rPr lang="en-US" dirty="0" smtClean="0">
                <a:solidFill>
                  <a:schemeClr val="bg1"/>
                </a:solidFill>
              </a:rPr>
              <a:t> I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/I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= 0,4 * 1,1 = 0,44;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				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baseline="-25000" dirty="0" smtClean="0">
                <a:solidFill>
                  <a:schemeClr val="bg1"/>
                </a:solidFill>
              </a:rPr>
              <a:t>1 </a:t>
            </a:r>
            <a:r>
              <a:rPr lang="en-US" dirty="0" smtClean="0">
                <a:solidFill>
                  <a:schemeClr val="bg1"/>
                </a:solidFill>
              </a:rPr>
              <a:t>/ I</a:t>
            </a:r>
            <a:r>
              <a:rPr lang="en-US" baseline="-25000" dirty="0" smtClean="0">
                <a:solidFill>
                  <a:schemeClr val="bg1"/>
                </a:solidFill>
              </a:rPr>
              <a:t>2 </a:t>
            </a:r>
            <a:r>
              <a:rPr lang="en-US" dirty="0" smtClean="0">
                <a:solidFill>
                  <a:schemeClr val="bg1"/>
                </a:solidFill>
              </a:rPr>
              <a:t> = 2,75.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				</a:t>
            </a:r>
            <a:r>
              <a:rPr lang="ru-RU" dirty="0" smtClean="0">
                <a:solidFill>
                  <a:schemeClr val="bg1"/>
                </a:solidFill>
              </a:rPr>
              <a:t>Ответ: </a:t>
            </a:r>
            <a:r>
              <a:rPr lang="en-US" dirty="0" smtClean="0">
                <a:solidFill>
                  <a:schemeClr val="bg1"/>
                </a:solidFill>
              </a:rPr>
              <a:t>I</a:t>
            </a:r>
            <a:r>
              <a:rPr lang="en-US" baseline="-25000" dirty="0" smtClean="0">
                <a:solidFill>
                  <a:schemeClr val="bg1"/>
                </a:solidFill>
              </a:rPr>
              <a:t>1 </a:t>
            </a:r>
            <a:r>
              <a:rPr lang="en-US" dirty="0" smtClean="0">
                <a:solidFill>
                  <a:schemeClr val="bg1"/>
                </a:solidFill>
              </a:rPr>
              <a:t>/I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= 2,75.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Вывод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785926"/>
            <a:ext cx="9358378" cy="41148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Наша гипотеза подтвердилась. Действительно, многие звездные величины определяются с помощью логарифмов. Не мало важным фактом так же стало и то, что галактики имеют форму логарифмической спирали.</a:t>
            </a:r>
            <a:endParaRPr lang="ru-RU" sz="4000" dirty="0">
              <a:solidFill>
                <a:schemeClr val="accent6">
                  <a:lumMod val="20000"/>
                  <a:lumOff val="8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71744"/>
            <a:ext cx="8229600" cy="10001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Спасибо за внимание.</a:t>
            </a:r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Группа «Астрономы»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1042982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Что мы знаем о звездах?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4286256"/>
            <a:ext cx="25696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Выполнили: </a:t>
            </a:r>
          </a:p>
          <a:p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ученицы 11 А 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endParaRPr lang="en-US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Ковалёва Наталья,</a:t>
            </a:r>
          </a:p>
          <a:p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Никифорова Татьяна,</a:t>
            </a:r>
            <a:endParaRPr lang="ru-RU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Родина Анастасия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Шамазова</a:t>
            </a:r>
            <a:r>
              <a:rPr lang="ru-RU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Анастасия</a:t>
            </a:r>
            <a:endParaRPr lang="en-US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9858444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Цель: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Выяснить применимы ли логарифмы в 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астрономии.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Georgia" pitchFamily="18" charset="0"/>
              </a:rPr>
              <a:t>Задачи: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Найти связь между астрономией и логарифмами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, используя литературу и интернет,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</a:rPr>
              <a:t>оформить результаты поиска</a:t>
            </a:r>
            <a:r>
              <a:rPr lang="ru-RU" b="1" i="1" dirty="0" smtClean="0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.</a:t>
            </a:r>
            <a:endParaRPr lang="ru-RU" b="1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690195" cy="7112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800" b="1" dirty="0" smtClean="0">
                <a:ln w="50800"/>
                <a:solidFill>
                  <a:schemeClr val="bg1"/>
                </a:solidFill>
              </a:rPr>
              <a:t>Наша гипотеза: </a:t>
            </a:r>
            <a:endParaRPr lang="ru-RU" sz="48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43050"/>
            <a:ext cx="8429652" cy="4452950"/>
          </a:xfrm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Мы бы ничего не знали о звездах, если бы не логарифмы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merc_fon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003800" y="836613"/>
            <a:ext cx="39957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«Открылась бездна звезд полна. Звездам числа нет, бездне – дна».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23850" y="2636838"/>
            <a:ext cx="4176713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Во </a:t>
            </a:r>
            <a:r>
              <a:rPr lang="en-US" b="1" dirty="0">
                <a:solidFill>
                  <a:schemeClr val="bg1"/>
                </a:solidFill>
              </a:rPr>
              <a:t>II</a:t>
            </a:r>
            <a:r>
              <a:rPr lang="ru-RU" b="1" dirty="0">
                <a:solidFill>
                  <a:schemeClr val="bg1"/>
                </a:solidFill>
              </a:rPr>
              <a:t> веке до н.э. Гиппарх разделил звезды на 6 групп. Самые яркие – звезды 1-ой величины, самые слабые – 6-ой величины.  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Установлено, что звезда 1-ой вел. ярче звезды 6-ой вел. ровно в 6 раз.</a:t>
            </a:r>
          </a:p>
        </p:txBody>
      </p:sp>
      <p:pic>
        <p:nvPicPr>
          <p:cNvPr id="26635" name="Picture 11" descr="ге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205038"/>
            <a:ext cx="3956050" cy="4125912"/>
          </a:xfrm>
          <a:prstGeom prst="rect">
            <a:avLst/>
          </a:prstGeom>
          <a:noFill/>
        </p:spPr>
      </p:pic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410368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3" dir="b"/>
            </a:scene3d>
            <a:sp3d extrusionH="8874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Звёзды</a:t>
            </a:r>
            <a:r>
              <a:rPr lang="ru-RU" sz="3600" kern="10" dirty="0">
                <a:ln w="9525"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3" grpId="0"/>
      <p:bldP spid="266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erc_fon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2133600"/>
            <a:ext cx="8675688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Вывод: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sz="2800" b="1" dirty="0">
                <a:solidFill>
                  <a:schemeClr val="bg1"/>
                </a:solidFill>
              </a:rPr>
              <a:t>«Величина» звезды есть не что иное, как логарифм ее физической яркости.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258888" y="620713"/>
            <a:ext cx="7489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звезда 1 вел. ярче </a:t>
            </a:r>
            <a:r>
              <a:rPr lang="ru-RU" sz="2400" dirty="0" err="1">
                <a:solidFill>
                  <a:schemeClr val="bg1"/>
                </a:solidFill>
              </a:rPr>
              <a:t>зв</a:t>
            </a:r>
            <a:r>
              <a:rPr lang="ru-RU" sz="2400" dirty="0">
                <a:solidFill>
                  <a:schemeClr val="bg1"/>
                </a:solidFill>
              </a:rPr>
              <a:t>. 2 вел.    в 2,512;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chemeClr val="bg1"/>
                </a:solidFill>
              </a:rPr>
              <a:t>звезда 1 вел. ярче </a:t>
            </a:r>
            <a:r>
              <a:rPr lang="ru-RU" sz="2400" dirty="0" err="1">
                <a:solidFill>
                  <a:schemeClr val="bg1"/>
                </a:solidFill>
              </a:rPr>
              <a:t>зв</a:t>
            </a:r>
            <a:r>
              <a:rPr lang="ru-RU" sz="2400" dirty="0">
                <a:solidFill>
                  <a:schemeClr val="bg1"/>
                </a:solidFill>
              </a:rPr>
              <a:t>. 3 вел. В 2,512</a:t>
            </a:r>
            <a:r>
              <a:rPr lang="ru-RU" sz="3200" baseline="30000" dirty="0">
                <a:solidFill>
                  <a:schemeClr val="bg1"/>
                </a:solidFill>
              </a:rPr>
              <a:t>2</a:t>
            </a:r>
            <a:r>
              <a:rPr lang="ru-RU" sz="2400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187450" y="4365625"/>
            <a:ext cx="66246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Так что астрологи, оценивая видимую яркость звезд, оперируют с таблицей логарифмов, составленный при основании 2,512.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3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8266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ЗВЕЗДЫ И ЛОГАРИФМЫ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5614998" cy="497207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Астрономы делят звезды по степени яркости на видимые и абсолютные звездные величины - звезды первой величины, второй, третьей и т. д.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     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Последовательность видимых звездных величин,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воспринимаемых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глазом, представляет собой арифметическую прогрессию. Но физическая их яркость изменяется по иному закону: яркости звезд составляют геометрическую прогрессию со знаменателем 2,5.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Легко понять, что «величина» звезды представляет собой логарифм ее физической яркости. Короче говоря, оценивая яркость звезд, астроном оперирует таблицей логарифмов, состав­ленной при основании 2,5.</a:t>
            </a:r>
          </a:p>
          <a:p>
            <a:endParaRPr lang="ru-RU" dirty="0"/>
          </a:p>
        </p:txBody>
      </p:sp>
      <p:pic>
        <p:nvPicPr>
          <p:cNvPr id="5" name="Picture 10" descr="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643702" y="1500174"/>
            <a:ext cx="3168650" cy="2795588"/>
          </a:xfrm>
          <a:prstGeom prst="rect">
            <a:avLst/>
          </a:prstGeom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4000"/>
            <a:ext cx="10475913" cy="7112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28"/>
            <a:ext cx="8115328" cy="58404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течение Х</a:t>
            </a:r>
            <a:r>
              <a:rPr lang="en-US" dirty="0" smtClean="0">
                <a:solidFill>
                  <a:schemeClr val="bg1"/>
                </a:solidFill>
              </a:rPr>
              <a:t>VI </a:t>
            </a:r>
            <a:r>
              <a:rPr lang="ru-RU" dirty="0" smtClean="0">
                <a:solidFill>
                  <a:schemeClr val="bg1"/>
                </a:solidFill>
              </a:rPr>
              <a:t>в. резко возрос объем работы, связанный с проведением приближенных вычислений в ходе решения разных задач, и в первую очередь задач астрономии, имеющей непосредственное практическое применение (при определения положения судов по звездам и по Солнцу).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Наибольшие проблемы возникали при выполнения операций умножения и деления. Попытки частичного упрощения этих операций путем сведения их к сложению большого успеха не приносили.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Поэтому открытие логарифмов, сводящее умножение и деление чисел к сложению и вычитанию их логарифмов, удлинило по выражению Лапласа, жизнь вычислителей.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erc_fon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75913" cy="7112000"/>
          </a:xfrm>
          <a:prstGeom prst="rect">
            <a:avLst/>
          </a:prstGeom>
          <a:noFill/>
        </p:spPr>
      </p:pic>
      <p:grpSp>
        <p:nvGrpSpPr>
          <p:cNvPr id="5" name="Содержимое 4"/>
          <p:cNvGrpSpPr>
            <a:grpSpLocks noGrp="1"/>
          </p:cNvGrpSpPr>
          <p:nvPr>
            <p:ph idx="1"/>
          </p:nvPr>
        </p:nvGrpSpPr>
        <p:grpSpPr>
          <a:xfrm>
            <a:off x="2143108" y="0"/>
            <a:ext cx="5715040" cy="2714644"/>
            <a:chOff x="1547664" y="188641"/>
            <a:chExt cx="5760640" cy="230425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47664" y="188641"/>
              <a:ext cx="5760640" cy="2304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4572000" y="2204864"/>
              <a:ext cx="26757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http://astro.uni-altai.ru/pub/article.html?id=1058</a:t>
              </a:r>
              <a:endParaRPr lang="ru-RU" sz="1000" dirty="0"/>
            </a:p>
          </p:txBody>
        </p:sp>
      </p:grpSp>
      <p:sp>
        <p:nvSpPr>
          <p:cNvPr id="17" name="Стрелка вправо 16"/>
          <p:cNvSpPr/>
          <p:nvPr/>
        </p:nvSpPr>
        <p:spPr>
          <a:xfrm rot="14534831">
            <a:off x="6298513" y="2806366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7412620">
            <a:off x="2662716" y="2736188"/>
            <a:ext cx="10081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857356" y="4857759"/>
            <a:ext cx="6429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У того, и у другого явления форма подчиняется закону простой и красивой математической кривой – логарифмической спирали, спирали, расстояние между витками которой растет в геометрической прогрессии с увеличением расстояния от центра. </a:t>
            </a:r>
            <a:endParaRPr lang="ru-RU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3429000"/>
            <a:ext cx="3286148" cy="92333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ru-RU" b="1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Ураган «</a:t>
            </a:r>
            <a:r>
              <a:rPr lang="ru-RU" b="1" dirty="0" err="1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Изабель</a:t>
            </a:r>
            <a:r>
              <a:rPr lang="ru-RU" b="1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»</a:t>
            </a:r>
          </a:p>
          <a:p>
            <a:r>
              <a:rPr lang="ru-RU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(диаметр составлял </a:t>
            </a:r>
          </a:p>
          <a:p>
            <a:r>
              <a:rPr lang="ru-RU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несколько сотен миль</a:t>
            </a:r>
            <a:r>
              <a:rPr lang="ru-RU" dirty="0" smtClean="0">
                <a:ln/>
                <a:solidFill>
                  <a:schemeClr val="bg1"/>
                </a:solidFill>
              </a:rPr>
              <a:t>)</a:t>
            </a:r>
            <a:endParaRPr lang="ru-RU" dirty="0">
              <a:ln/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86512" y="3429000"/>
            <a:ext cx="3143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Ураган «</a:t>
            </a:r>
            <a:r>
              <a:rPr lang="ru-RU" b="1" dirty="0" err="1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Изабель</a:t>
            </a:r>
            <a:r>
              <a:rPr lang="ru-RU" b="1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»</a:t>
            </a:r>
          </a:p>
          <a:p>
            <a:r>
              <a:rPr lang="ru-RU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(диаметр составлял </a:t>
            </a:r>
          </a:p>
          <a:p>
            <a:r>
              <a:rPr lang="ru-RU" dirty="0" smtClean="0">
                <a:ln/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несколько сотен миль</a:t>
            </a:r>
            <a:r>
              <a:rPr lang="ru-RU" dirty="0" smtClean="0">
                <a:ln/>
                <a:solidFill>
                  <a:schemeClr val="bg1"/>
                </a:solidFill>
              </a:rPr>
              <a:t>)</a:t>
            </a:r>
            <a:endParaRPr lang="ru-RU" dirty="0">
              <a:ln/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625</Words>
  <Application>Microsoft Office PowerPoint</Application>
  <PresentationFormat>Экран (4:3)</PresentationFormat>
  <Paragraphs>68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ПРОЕКТ «Логарифмы – прихоть математиков или жизненная необходимость?» </vt:lpstr>
      <vt:lpstr>Группа «Астрономы»</vt:lpstr>
      <vt:lpstr>Слайд 3</vt:lpstr>
      <vt:lpstr>Наша гипотеза: </vt:lpstr>
      <vt:lpstr>Слайд 5</vt:lpstr>
      <vt:lpstr>Слайд 6</vt:lpstr>
      <vt:lpstr>ЗВЕЗДЫ И ЛОГАРИФМЫ.</vt:lpstr>
      <vt:lpstr>Слайд 8</vt:lpstr>
      <vt:lpstr>Слайд 9</vt:lpstr>
      <vt:lpstr>Звездная величина</vt:lpstr>
      <vt:lpstr>Слайд 11</vt:lpstr>
      <vt:lpstr>Задача.</vt:lpstr>
      <vt:lpstr>Вывод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Вера</cp:lastModifiedBy>
  <cp:revision>17</cp:revision>
  <dcterms:modified xsi:type="dcterms:W3CDTF">2012-02-02T18:51:41Z</dcterms:modified>
</cp:coreProperties>
</file>