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71" r:id="rId7"/>
    <p:sldId id="272" r:id="rId8"/>
    <p:sldId id="273" r:id="rId9"/>
    <p:sldId id="274" r:id="rId10"/>
    <p:sldId id="262" r:id="rId11"/>
    <p:sldId id="264" r:id="rId12"/>
    <p:sldId id="266" r:id="rId13"/>
    <p:sldId id="275" r:id="rId14"/>
    <p:sldId id="276" r:id="rId15"/>
    <p:sldId id="277" r:id="rId16"/>
    <p:sldId id="278" r:id="rId17"/>
    <p:sldId id="280" r:id="rId18"/>
    <p:sldId id="281" r:id="rId19"/>
    <p:sldId id="279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474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24474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74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74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24474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5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5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5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5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24475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75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75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4475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6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6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6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6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4476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476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81575-1767-449B-B3B1-C348EA3964F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accent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437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372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372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4372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72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72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72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72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72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72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73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73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4373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373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373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4373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73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73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4374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374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374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374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374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374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374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374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4375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75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4375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4375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375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375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375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376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376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376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376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4376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diamond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3571876"/>
            <a:ext cx="6400800" cy="22733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ПРОЕКТ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«Логарифмы – прихоть математиков или жизненная необходимость?»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990600" y="142852"/>
            <a:ext cx="80105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МУНИЦИПАЛЬНОЕ ОБРАЗОВАТЕЛЬНОЕ УЧРЕЖДЕНИЕ</a:t>
            </a:r>
          </a:p>
          <a:p>
            <a:pPr algn="ctr"/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2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Лицей</a:t>
            </a: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№17»</a:t>
            </a:r>
          </a:p>
          <a:p>
            <a:pPr algn="ctr"/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г. </a:t>
            </a:r>
            <a:r>
              <a:rPr lang="ru-RU" sz="12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Берёзовский</a:t>
            </a:r>
            <a:endParaRPr lang="en-US" sz="12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4905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7315224" cy="36576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b="1" i="1" dirty="0" smtClean="0">
                <a:solidFill>
                  <a:srgbClr val="000066"/>
                </a:solidFill>
                <a:latin typeface="Copperplate Gothic Bold" pitchFamily="34" charset="0"/>
              </a:rPr>
              <a:t>   </a:t>
            </a:r>
            <a:r>
              <a:rPr lang="ru-RU" b="1" i="1" dirty="0" smtClean="0">
                <a:solidFill>
                  <a:schemeClr val="tx2"/>
                </a:solidFill>
                <a:latin typeface="Copperplate Gothic Bold" pitchFamily="34" charset="0"/>
              </a:rPr>
              <a:t>Спираль в одну сторону развертывается до бесконечности, а вокруг полюса, напротив, закручивается, стремясь к нему, но не достигая.</a:t>
            </a:r>
          </a:p>
          <a:p>
            <a:pPr>
              <a:lnSpc>
                <a:spcPct val="80000"/>
              </a:lnSpc>
              <a:buNone/>
            </a:pPr>
            <a:r>
              <a:rPr lang="en-US" b="1" i="1" dirty="0" smtClean="0">
                <a:solidFill>
                  <a:schemeClr val="tx2"/>
                </a:solidFill>
                <a:latin typeface="Copperplate Gothic Bold" pitchFamily="34" charset="0"/>
              </a:rPr>
              <a:t>		</a:t>
            </a:r>
            <a:r>
              <a:rPr lang="ru-RU" b="1" i="1" dirty="0" smtClean="0">
                <a:solidFill>
                  <a:schemeClr val="tx2"/>
                </a:solidFill>
                <a:latin typeface="Copperplate Gothic Bold" pitchFamily="34" charset="0"/>
              </a:rPr>
              <a:t>    Так почему мы в качестве        примера логарифмической зависимости в природе выбрали именно логарифмическую спираль?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035951" cy="416878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	</a:t>
            </a:r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Известно, что живые существа обычно растут, сохраняя общее начертание своей формы. При этом  чаще всего они растут во всех направлениях – взрослое существо и выше и толще детёныша. Но раковины морских животных могут расти лишь в одном направлении. Чтобы не  слишком  вытягиваться в длину, им приходится скручиваться, причем рост совершается так, что сохраняется подобие раковины с её первоначальной формой.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143380"/>
            <a:ext cx="3024188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79388" y="188913"/>
            <a:ext cx="8713787" cy="2447925"/>
          </a:xfrm>
          <a:noFill/>
        </p:spPr>
        <p:txBody>
          <a:bodyPr/>
          <a:lstStyle/>
          <a:p>
            <a:pPr eaLnBrk="1" hangingPunct="1"/>
            <a:r>
              <a:rPr lang="ru-RU" sz="1900" b="1" i="1" dirty="0" smtClean="0">
                <a:solidFill>
                  <a:schemeClr val="tx2"/>
                </a:solidFill>
              </a:rPr>
              <a:t>А такой рост может совершаться лишь по логарифмической спирали или её некоторым пространственным аналогам. Поэтому раковины многих моллюсков, улиток, а также рога таких млекопитающих, как архары, закручены по логарифмической спирали. Можно сказать, что эта спираль является математическим символом соотношения формы и роста.</a:t>
            </a:r>
            <a:r>
              <a:rPr lang="ru-RU" sz="1900" dirty="0" smtClean="0">
                <a:solidFill>
                  <a:schemeClr val="tx2"/>
                </a:solidFill>
              </a:rPr>
              <a:t> </a:t>
            </a:r>
            <a:r>
              <a:rPr lang="ru-RU" sz="1900" dirty="0" smtClean="0">
                <a:solidFill>
                  <a:srgbClr val="000066"/>
                </a:solidFill>
              </a:rPr>
              <a:t/>
            </a:r>
            <a:br>
              <a:rPr lang="ru-RU" sz="1900" dirty="0" smtClean="0">
                <a:solidFill>
                  <a:srgbClr val="000066"/>
                </a:solidFill>
              </a:rPr>
            </a:br>
            <a:endParaRPr lang="ru-RU" sz="1900" dirty="0" smtClean="0">
              <a:solidFill>
                <a:srgbClr val="000066"/>
              </a:solidFill>
            </a:endParaRPr>
          </a:p>
        </p:txBody>
      </p:sp>
      <p:pic>
        <p:nvPicPr>
          <p:cNvPr id="4" name="Picture 14" descr="06020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428868"/>
            <a:ext cx="6643734" cy="415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0" descr="6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00166" y="2357430"/>
            <a:ext cx="6480175" cy="4151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Знаменитости и спираль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066800"/>
            <a:ext cx="6629400" cy="1295400"/>
          </a:xfrm>
        </p:spPr>
        <p:txBody>
          <a:bodyPr/>
          <a:lstStyle/>
          <a:p>
            <a:pPr marL="609600" indent="-609600" eaLnBrk="1" hangingPunct="1">
              <a:spcBef>
                <a:spcPct val="100000"/>
              </a:spcBef>
              <a:buFontTx/>
              <a:buNone/>
            </a:pPr>
            <a:r>
              <a:rPr lang="ru-RU" sz="2800" dirty="0" smtClean="0"/>
              <a:t>	</a:t>
            </a:r>
            <a:r>
              <a:rPr lang="ru-RU" sz="2000" dirty="0" smtClean="0"/>
              <a:t>Впервые о логарифмической спирали говорится в письме французского математика Рене Декарта в 1638 г.</a:t>
            </a:r>
            <a:endParaRPr lang="en-US" sz="2000" dirty="0" smtClean="0"/>
          </a:p>
        </p:txBody>
      </p:sp>
      <p:pic>
        <p:nvPicPr>
          <p:cNvPr id="27654" name="Picture 6" descr="C:\WINDOWS\Profiles\Parkan\Application Data\Microsoft\Media Catalog\decart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60438" y="1143000"/>
            <a:ext cx="1096962" cy="1219200"/>
          </a:xfrm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752600" y="2590800"/>
            <a:ext cx="6629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100000"/>
              </a:spcBef>
            </a:pPr>
            <a:r>
              <a:rPr lang="ru-RU" sz="2800" dirty="0"/>
              <a:t>	</a:t>
            </a:r>
            <a:r>
              <a:rPr lang="ru-RU" sz="2000" dirty="0"/>
              <a:t>Великий немецкий поэт Иоганн Вольфганг Гете считал логарифмическую спираль математическим символом жизни.</a:t>
            </a:r>
            <a:endParaRPr lang="en-US" sz="2000" dirty="0"/>
          </a:p>
        </p:txBody>
      </p:sp>
      <p:pic>
        <p:nvPicPr>
          <p:cNvPr id="27658" name="Picture 10" descr="C:\Parkan\Школа\Алгебра\Логарифмическая спираль\goeth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59080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1752600" y="4114800"/>
            <a:ext cx="71326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100000"/>
              </a:spcBef>
            </a:pPr>
            <a:r>
              <a:rPr lang="ru-RU" sz="2800" dirty="0"/>
              <a:t>	</a:t>
            </a:r>
            <a:r>
              <a:rPr lang="ru-RU" sz="2000" dirty="0"/>
              <a:t>Логарифмическая спираль так поразила математика </a:t>
            </a:r>
            <a:r>
              <a:rPr lang="ru-RU" sz="2000" dirty="0" err="1"/>
              <a:t>Якоба</a:t>
            </a:r>
            <a:r>
              <a:rPr lang="ru-RU" sz="2000" dirty="0"/>
              <a:t> Бернулли, что он завещал высечь ее изображение на своем надгробном камне вместе с надписью на латинском «Измененная, возрождаюсь прежней».</a:t>
            </a:r>
            <a:endParaRPr lang="en-US" sz="2000" dirty="0"/>
          </a:p>
        </p:txBody>
      </p:sp>
      <p:pic>
        <p:nvPicPr>
          <p:cNvPr id="27664" name="Picture 16" descr="C:\Parkan\Школа\Алгебра\Логарифмическая спираль\bernull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191000"/>
            <a:ext cx="10604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 advAuto="0"/>
      <p:bldP spid="27655" grpId="0" autoUpdateAnimBg="0"/>
      <p:bldP spid="2766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428625"/>
            <a:ext cx="77724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2"/>
                </a:solidFill>
              </a:rPr>
              <a:t>Логарифмическая спираль в природе</a:t>
            </a:r>
          </a:p>
        </p:txBody>
      </p:sp>
      <p:pic>
        <p:nvPicPr>
          <p:cNvPr id="31750" name="Picture 6" descr="C:\Parkan\Школа\Алгебра\Логарифмическая спираль\raku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133600"/>
            <a:ext cx="1622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C:\Parkan\Школа\Алгебра\Логарифмическая спираль\arkh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724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ltGray">
          <a:xfrm>
            <a:off x="304800" y="3184525"/>
            <a:ext cx="6553200" cy="223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ru-RU" sz="2800" dirty="0">
                <a:solidFill>
                  <a:schemeClr val="tx2"/>
                </a:solidFill>
              </a:rPr>
              <a:t>Например, раковины многих моллюсков закручены именно по этой спирали, чтобы не сильно вытягиваться в длину.</a:t>
            </a:r>
          </a:p>
          <a:p>
            <a:pPr>
              <a:spcBef>
                <a:spcPct val="50000"/>
              </a:spcBef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ltGray">
          <a:xfrm>
            <a:off x="381000" y="4860925"/>
            <a:ext cx="62484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ru-RU" sz="2800" dirty="0">
                <a:solidFill>
                  <a:schemeClr val="tx2"/>
                </a:solidFill>
              </a:rPr>
              <a:t>Также логарифмическую спираль можно увидеть в рогах архара (горного козла).</a:t>
            </a:r>
            <a:endParaRPr lang="en-US" sz="28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ltGray">
          <a:xfrm>
            <a:off x="304800" y="1981200"/>
            <a:ext cx="6172200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100000"/>
              </a:spcBef>
            </a:pPr>
            <a:r>
              <a:rPr lang="ru-RU" sz="2800" dirty="0">
                <a:solidFill>
                  <a:schemeClr val="tx2"/>
                </a:solidFill>
              </a:rPr>
              <a:t>В природе логарифмическая спираль встречается довольно часто.</a:t>
            </a:r>
            <a:endParaRPr lang="en-US" sz="2800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utoUpdateAnimBg="0"/>
      <p:bldP spid="31753" grpId="0" autoUpdateAnimBg="0"/>
      <p:bldP spid="3175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2"/>
                </a:solidFill>
              </a:rPr>
              <a:t>Логарифмическая спираль в природе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ltGray">
          <a:xfrm>
            <a:off x="304800" y="3990975"/>
            <a:ext cx="6553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ru-RU" sz="2800" dirty="0">
                <a:solidFill>
                  <a:schemeClr val="tx2"/>
                </a:solidFill>
              </a:rPr>
              <a:t>По логарифмическим спиралям закручены многие галактики, в частности, галактика, которой принадлежит Солнечная система.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ltGray">
          <a:xfrm>
            <a:off x="357158" y="1928802"/>
            <a:ext cx="6172200" cy="19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100000"/>
              </a:spcBef>
            </a:pPr>
            <a:r>
              <a:rPr lang="ru-RU" sz="2800" dirty="0">
                <a:solidFill>
                  <a:schemeClr val="tx2"/>
                </a:solidFill>
              </a:rPr>
              <a:t>В подсолнухе семечки расположены по дугам, очень близким к логарифмической спирали.</a:t>
            </a:r>
            <a:endParaRPr lang="en-US" sz="28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32776" name="Picture 8" descr="C:\Parkan\Школа\Алгебра\Логарифмическая спираль\podsolnu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4700" y="19431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 descr="C:\Parkan\Школа\Алгебра\Логарифмическая спираль\galax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962400"/>
            <a:ext cx="25146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utoUpdateAnimBg="0"/>
      <p:bldP spid="3277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2"/>
                </a:solidFill>
              </a:rPr>
              <a:t>Логарифмическая спираль в природе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ltGray">
          <a:xfrm>
            <a:off x="304800" y="3990975"/>
            <a:ext cx="6553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ru-RU" sz="2800" dirty="0">
                <a:solidFill>
                  <a:schemeClr val="tx2"/>
                </a:solidFill>
              </a:rPr>
              <a:t>Хищные птицы кружат над добычей по логарифмической спирали. Дело в том, что они лучше видят, если смотрят не прямо на добычу, а чуть в сторону.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ltGray">
          <a:xfrm>
            <a:off x="304800" y="1905000"/>
            <a:ext cx="6172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100000"/>
              </a:spcBef>
            </a:pPr>
            <a:r>
              <a:rPr lang="ru-RU" sz="2800" dirty="0">
                <a:solidFill>
                  <a:schemeClr val="tx2"/>
                </a:solidFill>
              </a:rPr>
              <a:t>Один из наиболее распространенных пауков, </a:t>
            </a:r>
            <a:r>
              <a:rPr lang="ru-RU" sz="2800" dirty="0" err="1">
                <a:solidFill>
                  <a:schemeClr val="tx2"/>
                </a:solidFill>
              </a:rPr>
              <a:t>эпейра</a:t>
            </a:r>
            <a:r>
              <a:rPr lang="ru-RU" sz="2800" dirty="0">
                <a:solidFill>
                  <a:schemeClr val="tx2"/>
                </a:solidFill>
              </a:rPr>
              <a:t>, сплетая паутину, закручивает нити вокруг центра по логарифмической спирали.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3800" name="Picture 8" descr="C:\Parkan\Школа\Алгебра\Логарифмическая спираль\ea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213225"/>
            <a:ext cx="20574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C:\Parkan\Школа\Алгебра\Логарифмическая спираль\we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9625" y="1855788"/>
            <a:ext cx="1679575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6043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Логарифмическая спираль в природе</a:t>
            </a:r>
          </a:p>
        </p:txBody>
      </p:sp>
      <p:pic>
        <p:nvPicPr>
          <p:cNvPr id="5123" name="Picture 4" descr="img10.jpg (6578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1944687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img11.jpg (7617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1052513"/>
            <a:ext cx="223202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img13.jpg (5407 bytes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052513"/>
            <a:ext cx="22669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img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3644900"/>
            <a:ext cx="23034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 descr="img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625" y="3716338"/>
            <a:ext cx="19018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1258888" y="5805488"/>
            <a:ext cx="2881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i="0">
                <a:latin typeface="Arial" charset="0"/>
              </a:rPr>
              <a:t>Розетка подсолнечника </a:t>
            </a: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4643438" y="5805488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i="0">
                <a:latin typeface="Arial" charset="0"/>
              </a:rPr>
              <a:t>Геометрия розетки подсолнечника</a:t>
            </a:r>
          </a:p>
        </p:txBody>
      </p:sp>
      <p:sp>
        <p:nvSpPr>
          <p:cNvPr id="5130" name="Text Box 12"/>
          <p:cNvSpPr txBox="1">
            <a:spLocks noChangeArrowheads="1"/>
          </p:cNvSpPr>
          <p:nvPr/>
        </p:nvSpPr>
        <p:spPr bwMode="auto">
          <a:xfrm>
            <a:off x="395288" y="2924175"/>
            <a:ext cx="216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i="0">
                <a:latin typeface="Arial" charset="0"/>
              </a:rPr>
              <a:t>Раковина улиток и моллюсков </a:t>
            </a:r>
          </a:p>
        </p:txBody>
      </p:sp>
      <p:sp>
        <p:nvSpPr>
          <p:cNvPr id="5131" name="Text Box 14"/>
          <p:cNvSpPr txBox="1">
            <a:spLocks noChangeArrowheads="1"/>
          </p:cNvSpPr>
          <p:nvPr/>
        </p:nvSpPr>
        <p:spPr bwMode="auto">
          <a:xfrm>
            <a:off x="6227763" y="2924175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i="0">
                <a:latin typeface="Arial" charset="0"/>
              </a:rPr>
              <a:t>Паутина</a:t>
            </a:r>
          </a:p>
        </p:txBody>
      </p:sp>
      <p:sp>
        <p:nvSpPr>
          <p:cNvPr id="5132" name="Text Box 15"/>
          <p:cNvSpPr txBox="1">
            <a:spLocks noChangeArrowheads="1"/>
          </p:cNvSpPr>
          <p:nvPr/>
        </p:nvSpPr>
        <p:spPr bwMode="auto">
          <a:xfrm>
            <a:off x="3203575" y="2924175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i="0">
                <a:latin typeface="Arial" charset="0"/>
              </a:rPr>
              <a:t>Раковина Nautilus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img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268413"/>
            <a:ext cx="21590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 descr="img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268413"/>
            <a:ext cx="17065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img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1196975"/>
            <a:ext cx="15319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img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4149725"/>
            <a:ext cx="25923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1331913" y="3068638"/>
            <a:ext cx="1439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b="1" i="0">
                <a:latin typeface="Arial" charset="0"/>
              </a:rPr>
              <a:t>Советский меринос 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3924300" y="3357563"/>
            <a:ext cx="172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b="1" i="0">
                <a:latin typeface="Arial" charset="0"/>
              </a:rPr>
              <a:t>Снежный баран </a:t>
            </a: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6443663" y="4437063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b="1" i="0">
                <a:latin typeface="Arial" charset="0"/>
              </a:rPr>
              <a:t>Винторогий козёл </a:t>
            </a:r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2124075" y="5661025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b="1" i="0" dirty="0">
                <a:latin typeface="Arial" charset="0"/>
              </a:rPr>
              <a:t>Внутреннего уха человека </a:t>
            </a:r>
          </a:p>
        </p:txBody>
      </p:sp>
      <p:sp>
        <p:nvSpPr>
          <p:cNvPr id="73741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6043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/>
              <a:t>Логарифмическая спираль в природе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re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27814">
            <a:off x="5135563" y="3240088"/>
            <a:ext cx="33274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060200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2324">
            <a:off x="606425" y="3659188"/>
            <a:ext cx="36639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 descr="K:\анимация\люди\1012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4954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1214438" y="1285875"/>
            <a:ext cx="72866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Lucida Sans Unicode" pitchFamily="34" charset="0"/>
              </a:rPr>
              <a:t>Спирали широко проявляют себя в живой природе. </a:t>
            </a:r>
            <a:r>
              <a:rPr lang="ru-RU" sz="2800" b="1" dirty="0">
                <a:solidFill>
                  <a:srgbClr val="FF0000"/>
                </a:solidFill>
                <a:latin typeface="Lucida Sans Unicode" pitchFamily="34" charset="0"/>
              </a:rPr>
              <a:t>Спирально</a:t>
            </a:r>
            <a:r>
              <a:rPr lang="ru-RU" sz="2800" b="1" dirty="0">
                <a:solidFill>
                  <a:srgbClr val="7030A0"/>
                </a:solidFill>
                <a:latin typeface="Lucida Sans Unicode" pitchFamily="34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Lucida Sans Unicode" pitchFamily="34" charset="0"/>
              </a:rPr>
              <a:t>закручиваются усики растений, по </a:t>
            </a:r>
            <a:r>
              <a:rPr lang="ru-RU" sz="2800" b="1" dirty="0">
                <a:solidFill>
                  <a:srgbClr val="FF0000"/>
                </a:solidFill>
                <a:latin typeface="Lucida Sans Unicode" pitchFamily="34" charset="0"/>
              </a:rPr>
              <a:t>спирали</a:t>
            </a:r>
            <a:r>
              <a:rPr lang="ru-RU" sz="2800" b="1" dirty="0">
                <a:solidFill>
                  <a:srgbClr val="7030A0"/>
                </a:solidFill>
                <a:latin typeface="Lucida Sans Unicode" pitchFamily="34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Lucida Sans Unicode" pitchFamily="34" charset="0"/>
              </a:rPr>
              <a:t>происходит рост тканей в стволах деревьев.</a:t>
            </a: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0" y="0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Логарифмическая спираль в природе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511300"/>
            <a:ext cx="7415242" cy="2273300"/>
          </a:xfrm>
        </p:spPr>
        <p:txBody>
          <a:bodyPr/>
          <a:lstStyle/>
          <a:p>
            <a:r>
              <a:rPr lang="ru-RU" sz="5400" b="1" dirty="0" smtClean="0"/>
              <a:t>Логарифмы в природе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4214818"/>
            <a:ext cx="3736980" cy="1806592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2400" dirty="0" smtClean="0"/>
              <a:t>Выполнили: </a:t>
            </a:r>
            <a:endParaRPr lang="en-US" sz="2400" dirty="0" smtClean="0"/>
          </a:p>
          <a:p>
            <a:pPr algn="l">
              <a:lnSpc>
                <a:spcPct val="90000"/>
              </a:lnSpc>
            </a:pPr>
            <a:r>
              <a:rPr lang="ru-RU" sz="2400" dirty="0" smtClean="0"/>
              <a:t>Ученики 11 класса </a:t>
            </a:r>
            <a:r>
              <a:rPr lang="ru-RU" sz="2400" dirty="0" smtClean="0"/>
              <a:t>А</a:t>
            </a:r>
            <a:endParaRPr lang="en-US" sz="2400" dirty="0" smtClean="0"/>
          </a:p>
          <a:p>
            <a:pPr algn="l">
              <a:lnSpc>
                <a:spcPct val="90000"/>
              </a:lnSpc>
            </a:pPr>
            <a:r>
              <a:rPr lang="ru-RU" sz="2400" dirty="0" smtClean="0"/>
              <a:t>Бойко Кристина,</a:t>
            </a:r>
            <a:endParaRPr lang="en-US" sz="2400" dirty="0" smtClean="0"/>
          </a:p>
          <a:p>
            <a:pPr algn="l">
              <a:lnSpc>
                <a:spcPct val="90000"/>
              </a:lnSpc>
            </a:pPr>
            <a:r>
              <a:rPr lang="ru-RU" sz="2400" dirty="0" smtClean="0"/>
              <a:t>Гусева Светлана,</a:t>
            </a:r>
          </a:p>
          <a:p>
            <a:pPr algn="l">
              <a:lnSpc>
                <a:spcPct val="90000"/>
              </a:lnSpc>
            </a:pPr>
            <a:r>
              <a:rPr lang="ru-RU" sz="2400" dirty="0" err="1" smtClean="0"/>
              <a:t>Радостев</a:t>
            </a:r>
            <a:r>
              <a:rPr lang="ru-RU" sz="2400" dirty="0" smtClean="0"/>
              <a:t> Семён.</a:t>
            </a:r>
          </a:p>
          <a:p>
            <a:pPr algn="r">
              <a:lnSpc>
                <a:spcPct val="90000"/>
              </a:lnSpc>
            </a:pPr>
            <a:endParaRPr lang="ru-RU" dirty="0" smtClean="0"/>
          </a:p>
          <a:p>
            <a:pPr algn="r">
              <a:lnSpc>
                <a:spcPct val="90000"/>
              </a:lnSpc>
            </a:pPr>
            <a:r>
              <a:rPr lang="ru-RU" sz="3200" dirty="0" smtClean="0"/>
              <a:t>. </a:t>
            </a:r>
          </a:p>
          <a:p>
            <a:pPr algn="r"/>
            <a:endParaRPr lang="ru-RU" dirty="0"/>
          </a:p>
        </p:txBody>
      </p:sp>
      <p:pic>
        <p:nvPicPr>
          <p:cNvPr id="4" name="Picture 2" descr="K:\анимация\люди\101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14290"/>
            <a:ext cx="14954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7696200" cy="5929354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Calibri" pitchFamily="34" charset="0"/>
              </a:rPr>
              <a:t>“Музыка может возвышать или умиротворять </a:t>
            </a:r>
            <a:r>
              <a:rPr lang="en-US" sz="2800" dirty="0" smtClean="0">
                <a:latin typeface="Calibri" pitchFamily="34" charset="0"/>
              </a:rPr>
              <a:t>                         </a:t>
            </a:r>
            <a:r>
              <a:rPr lang="ru-RU" sz="2800" dirty="0" smtClean="0">
                <a:latin typeface="Calibri" pitchFamily="34" charset="0"/>
              </a:rPr>
              <a:t>душу, </a:t>
            </a:r>
          </a:p>
          <a:p>
            <a:pPr>
              <a:buNone/>
            </a:pPr>
            <a:r>
              <a:rPr lang="ru-RU" sz="2800" dirty="0" smtClean="0">
                <a:latin typeface="Calibri" pitchFamily="34" charset="0"/>
              </a:rPr>
              <a:t>Живопись – радовать глаз,</a:t>
            </a:r>
          </a:p>
          <a:p>
            <a:pPr>
              <a:buNone/>
            </a:pPr>
            <a:r>
              <a:rPr lang="ru-RU" sz="2800" dirty="0" smtClean="0">
                <a:latin typeface="Calibri" pitchFamily="34" charset="0"/>
              </a:rPr>
              <a:t>Поэзия - пробуждать чувства,</a:t>
            </a:r>
          </a:p>
          <a:p>
            <a:pPr>
              <a:buNone/>
            </a:pPr>
            <a:r>
              <a:rPr lang="ru-RU" sz="2800" dirty="0" smtClean="0">
                <a:latin typeface="Calibri" pitchFamily="34" charset="0"/>
              </a:rPr>
              <a:t>Философия – удовлетворять потребности разума, </a:t>
            </a:r>
          </a:p>
          <a:p>
            <a:pPr>
              <a:buNone/>
            </a:pPr>
            <a:r>
              <a:rPr lang="ru-RU" sz="2800" dirty="0" smtClean="0">
                <a:latin typeface="Calibri" pitchFamily="34" charset="0"/>
              </a:rPr>
              <a:t>Инженерное дело – совершенствовать материальную сторону жизни людей,</a:t>
            </a:r>
          </a:p>
          <a:p>
            <a:pPr>
              <a:buNone/>
            </a:pPr>
            <a:r>
              <a:rPr lang="ru-RU" sz="2800" dirty="0" smtClean="0">
                <a:latin typeface="Calibri" pitchFamily="34" charset="0"/>
              </a:rPr>
              <a:t>а </a:t>
            </a:r>
            <a:r>
              <a:rPr lang="ru-RU" sz="2800" u="sng" dirty="0" smtClean="0">
                <a:latin typeface="Calibri" pitchFamily="34" charset="0"/>
              </a:rPr>
              <a:t>математика способна достичь всех этих целей”.</a:t>
            </a:r>
            <a:endParaRPr lang="ru-RU" sz="28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800" i="1" dirty="0" smtClean="0">
                <a:latin typeface="Calibri" pitchFamily="34" charset="0"/>
              </a:rPr>
              <a:t>                                                                </a:t>
            </a:r>
            <a:r>
              <a:rPr lang="ru-RU" sz="2800" i="1" dirty="0" smtClean="0">
                <a:latin typeface="Calibri" pitchFamily="34" charset="0"/>
              </a:rPr>
              <a:t>Морис </a:t>
            </a:r>
            <a:r>
              <a:rPr lang="ru-RU" sz="2800" i="1" dirty="0" err="1" smtClean="0">
                <a:latin typeface="Calibri" pitchFamily="34" charset="0"/>
              </a:rPr>
              <a:t>Клайн</a:t>
            </a:r>
            <a:r>
              <a:rPr lang="ru-RU" sz="2800" i="1" dirty="0" smtClean="0">
                <a:latin typeface="Calibri" pitchFamily="34" charset="0"/>
              </a:rPr>
              <a:t>.</a:t>
            </a:r>
            <a:endParaRPr lang="ru-RU" sz="2800" dirty="0" smtClean="0">
              <a:latin typeface="Calibri" pitchFamily="34" charset="0"/>
            </a:endParaRPr>
          </a:p>
          <a:p>
            <a:pPr>
              <a:buNone/>
            </a:pP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429684" cy="477204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Цель:</a:t>
            </a:r>
            <a:r>
              <a:rPr lang="ru-RU" dirty="0" smtClean="0">
                <a:latin typeface="Georgia" pitchFamily="18" charset="0"/>
              </a:rPr>
              <a:t> Найти логарифмическую зависимость в природе.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Задачи:</a:t>
            </a:r>
            <a:endParaRPr lang="en-US" b="1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Найти информацию о связи биологии и логарифмах;</a:t>
            </a:r>
          </a:p>
          <a:p>
            <a:r>
              <a:rPr lang="ru-RU" dirty="0" smtClean="0">
                <a:latin typeface="Georgia" pitchFamily="18" charset="0"/>
              </a:rPr>
              <a:t>Найти информацию о логарифмической спирали и её свойствах;</a:t>
            </a:r>
          </a:p>
          <a:p>
            <a:r>
              <a:rPr lang="ru-RU" dirty="0" smtClean="0">
                <a:latin typeface="Georgia" pitchFamily="18" charset="0"/>
              </a:rPr>
              <a:t>Оформить результаты поиска.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0042"/>
            <a:ext cx="8196266" cy="365760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ru-RU" b="1" i="1" dirty="0" smtClean="0">
                <a:solidFill>
                  <a:schemeClr val="accent6"/>
                </a:solidFill>
                <a:latin typeface="Blackadder ITC" pitchFamily="82" charset="0"/>
              </a:rPr>
              <a:t>Испокон веков целью математической науки было помочь людям узнать больше об окружающем мире, познать его закономерности и тайны. Ряд явлений природы помогает описать именно логарифмическая зависимость. Иначе говоря, математики, пытаясь составить математическую модель того или иного явления, достаточно часто обращаются именно к логарифмической функции. Одним из наиболее наглядных примеров такого обращения является логарифмическая спираль</a:t>
            </a:r>
            <a:r>
              <a:rPr lang="ru-RU" sz="2800" dirty="0" smtClean="0">
                <a:solidFill>
                  <a:schemeClr val="accent6"/>
                </a:solidFill>
                <a:latin typeface="Blackadder ITC" pitchFamily="82" charset="0"/>
              </a:rPr>
              <a:t>. </a:t>
            </a:r>
          </a:p>
          <a:p>
            <a:pPr algn="ctr">
              <a:lnSpc>
                <a:spcPct val="90000"/>
              </a:lnSpc>
              <a:buNone/>
            </a:pPr>
            <a:endParaRPr lang="ru-RU" dirty="0" smtClean="0">
              <a:latin typeface="Blackadder ITC" pitchFamily="82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4" descr="лог спирал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268413"/>
            <a:ext cx="4248150" cy="3287712"/>
          </a:xfrm>
          <a:noFill/>
        </p:spPr>
      </p:pic>
      <p:sp>
        <p:nvSpPr>
          <p:cNvPr id="10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268413"/>
            <a:ext cx="4464050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i="1" smtClean="0"/>
              <a:t>		</a:t>
            </a:r>
            <a:r>
              <a:rPr lang="ru-RU" sz="2200" b="1" i="1" smtClean="0">
                <a:solidFill>
                  <a:srgbClr val="993300"/>
                </a:solidFill>
              </a:rPr>
              <a:t>Уравнение логарифмической спирали в полярной системе координат имеет вид</a:t>
            </a:r>
            <a:endParaRPr lang="en-US" sz="2200" b="1" i="1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i="1" smtClean="0">
                <a:solidFill>
                  <a:srgbClr val="993300"/>
                </a:solidFill>
              </a:rPr>
              <a:t>                         , где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i="1" smtClean="0">
                <a:solidFill>
                  <a:srgbClr val="993300"/>
                </a:solidFill>
              </a:rPr>
              <a:t>		</a:t>
            </a:r>
            <a:r>
              <a:rPr lang="ru-RU" sz="2200" b="1" i="1" smtClean="0">
                <a:solidFill>
                  <a:srgbClr val="993300"/>
                </a:solidFill>
              </a:rPr>
              <a:t>Переписав уравнение в виде</a:t>
            </a:r>
            <a:r>
              <a:rPr lang="en-US" sz="2200" b="1" i="1" smtClean="0">
                <a:solidFill>
                  <a:srgbClr val="993300"/>
                </a:solidFill>
              </a:rPr>
              <a:t>  </a:t>
            </a:r>
            <a:r>
              <a:rPr lang="ru-RU" sz="2200" b="1" i="1" smtClean="0">
                <a:solidFill>
                  <a:srgbClr val="993300"/>
                </a:solidFill>
              </a:rPr>
              <a:t>                </a:t>
            </a:r>
            <a:endParaRPr lang="en-US" sz="2200" b="1" i="1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i="1" smtClean="0">
                <a:solidFill>
                  <a:srgbClr val="993300"/>
                </a:solidFill>
              </a:rPr>
              <a:t>    </a:t>
            </a:r>
            <a:r>
              <a:rPr lang="ru-RU" sz="2200" b="1" i="1" smtClean="0">
                <a:solidFill>
                  <a:srgbClr val="993300"/>
                </a:solidFill>
              </a:rPr>
              <a:t>мы увидим, что величина полярного угла пропорциональна логарифму радиус-вектора. Отсюда и происходит название логарифмическая спираль.</a:t>
            </a:r>
          </a:p>
        </p:txBody>
      </p:sp>
      <p:sp>
        <p:nvSpPr>
          <p:cNvPr id="1032" name="WordArt 5"/>
          <p:cNvSpPr>
            <a:spLocks noChangeArrowheads="1" noChangeShapeType="1" noTextEdit="1"/>
          </p:cNvSpPr>
          <p:nvPr/>
        </p:nvSpPr>
        <p:spPr bwMode="auto">
          <a:xfrm>
            <a:off x="1476375" y="404813"/>
            <a:ext cx="64801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Логарифмическая спираль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4500563" y="2276475"/>
          <a:ext cx="1152525" cy="592138"/>
        </p:xfrm>
        <a:graphic>
          <a:graphicData uri="http://schemas.openxmlformats.org/presentationml/2006/ole">
            <p:oleObj spid="_x0000_s1026" name="Формула" r:id="rId4" imgW="444240" imgH="228600" progId="Equation.3">
              <p:embed/>
            </p:oleObj>
          </a:graphicData>
        </a:graphic>
      </p:graphicFrame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6000760" y="2285992"/>
          <a:ext cx="936625" cy="468313"/>
        </p:xfrm>
        <a:graphic>
          <a:graphicData uri="http://schemas.openxmlformats.org/presentationml/2006/ole">
            <p:oleObj spid="_x0000_s1027" name="Формула" r:id="rId5" imgW="355320" imgH="177480" progId="Equation.3">
              <p:embed/>
            </p:oleObj>
          </a:graphicData>
        </a:graphic>
      </p:graphicFrame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5364163" y="2924175"/>
          <a:ext cx="1657350" cy="561975"/>
        </p:xfrm>
        <a:graphic>
          <a:graphicData uri="http://schemas.openxmlformats.org/presentationml/2006/ole">
            <p:oleObj spid="_x0000_s1028" name="Формула" r:id="rId6" imgW="672840" imgH="228600" progId="Equation.3">
              <p:embed/>
            </p:oleObj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Свойства логарифмической спирали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590800"/>
            <a:ext cx="4953000" cy="2286000"/>
          </a:xfrm>
        </p:spPr>
        <p:txBody>
          <a:bodyPr/>
          <a:lstStyle/>
          <a:p>
            <a:pPr marL="609600" indent="-609600" eaLnBrk="1" hangingPunct="1">
              <a:spcBef>
                <a:spcPct val="100000"/>
              </a:spcBef>
              <a:buFontTx/>
              <a:buNone/>
            </a:pPr>
            <a:r>
              <a:rPr lang="ru-RU" sz="2800" smtClean="0"/>
              <a:t>	Произвольный луч, выходящий из полюса спирали, пересекает любой виток спирали под одним и тем же углом.</a:t>
            </a:r>
            <a:endParaRPr lang="en-US" sz="2800" smtClean="0"/>
          </a:p>
        </p:txBody>
      </p:sp>
      <p:pic>
        <p:nvPicPr>
          <p:cNvPr id="23560" name="Picture 8" descr="C:\Parkan\Школа\Алгебра\Логарифмическая спираль\spiral_ugo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8575" y="2359025"/>
            <a:ext cx="380682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Свойства логарифмической спирали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38400"/>
            <a:ext cx="8763000" cy="2286000"/>
          </a:xfrm>
        </p:spPr>
        <p:txBody>
          <a:bodyPr/>
          <a:lstStyle/>
          <a:p>
            <a:pPr marL="609600" indent="-609600" eaLnBrk="1" hangingPunct="1">
              <a:spcBef>
                <a:spcPct val="100000"/>
              </a:spcBef>
              <a:buFontTx/>
              <a:buNone/>
            </a:pPr>
            <a:r>
              <a:rPr lang="ru-RU" sz="2800" smtClean="0"/>
              <a:t>	Логарифмическая спираль не изменяет своей природы при многих преобразованиях, к которым чувствительны другие кривые. Сжать или растянуть эту спираль – то же самое, что повернуть ее на определенный угол.</a:t>
            </a:r>
            <a:endParaRPr lang="en-US" sz="2800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Свойства логарифмической спирали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14346" y="1928802"/>
            <a:ext cx="4191000" cy="3429000"/>
          </a:xfrm>
        </p:spPr>
        <p:txBody>
          <a:bodyPr/>
          <a:lstStyle/>
          <a:p>
            <a:pPr marL="609600" indent="-609600" eaLnBrk="1" hangingPunct="1">
              <a:spcBef>
                <a:spcPct val="100000"/>
              </a:spcBef>
              <a:buFontTx/>
              <a:buNone/>
            </a:pPr>
            <a:r>
              <a:rPr lang="ru-RU" sz="2400" dirty="0" smtClean="0"/>
              <a:t>	</a:t>
            </a:r>
            <a:r>
              <a:rPr lang="ru-RU" sz="2800" dirty="0" smtClean="0"/>
              <a:t>Если вращать спираль вокруг полюса по часовой стрелке, то можно наблюдать кажущееся растяжение спирали.</a:t>
            </a:r>
            <a:endParaRPr lang="en-US" sz="2800" dirty="0" smtClean="0"/>
          </a:p>
        </p:txBody>
      </p:sp>
      <p:pic>
        <p:nvPicPr>
          <p:cNvPr id="25606" name="Picture 6" descr="C:\Parkan\Школа\Алгебра\Логарифмическая спираль\spiral_rotate_cw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857364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Свойства логарифмической спирали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14346" y="2000240"/>
            <a:ext cx="4191000" cy="3429000"/>
          </a:xfrm>
        </p:spPr>
        <p:txBody>
          <a:bodyPr/>
          <a:lstStyle/>
          <a:p>
            <a:pPr marL="609600" indent="-609600" eaLnBrk="1" hangingPunct="1">
              <a:spcBef>
                <a:spcPct val="100000"/>
              </a:spcBef>
              <a:buFontTx/>
              <a:buNone/>
            </a:pPr>
            <a:r>
              <a:rPr lang="ru-RU" sz="2400" dirty="0" smtClean="0"/>
              <a:t>	</a:t>
            </a:r>
            <a:r>
              <a:rPr lang="ru-RU" sz="2800" dirty="0" smtClean="0"/>
              <a:t>Если вращать спираль вокруг полюса против часовой стрелки, то можно наблюдать кажущееся сжатие спирали.</a:t>
            </a:r>
            <a:endParaRPr lang="en-US" sz="2800" dirty="0" smtClean="0"/>
          </a:p>
        </p:txBody>
      </p:sp>
      <p:pic>
        <p:nvPicPr>
          <p:cNvPr id="26629" name="Picture 5" descr="C:\Parkan\Школа\Алгебра\Логарифмическая спираль\spiral_rotate_ccw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785926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 advAuto="0"/>
    </p:bldLst>
  </p:timing>
</p:sld>
</file>

<file path=ppt/theme/theme1.xml><?xml version="1.0" encoding="utf-8"?>
<a:theme xmlns:a="http://schemas.openxmlformats.org/drawingml/2006/main" name="Тема4">
  <a:themeElements>
    <a:clrScheme name="Пастель 4">
      <a:dk1>
        <a:srgbClr val="808000"/>
      </a:dk1>
      <a:lt1>
        <a:srgbClr val="FFFFFF"/>
      </a:lt1>
      <a:dk2>
        <a:srgbClr val="336600"/>
      </a:dk2>
      <a:lt2>
        <a:srgbClr val="FFFFFF"/>
      </a:lt2>
      <a:accent1>
        <a:srgbClr val="99CC00"/>
      </a:accent1>
      <a:accent2>
        <a:srgbClr val="003300"/>
      </a:accent2>
      <a:accent3>
        <a:srgbClr val="ADB8AA"/>
      </a:accent3>
      <a:accent4>
        <a:srgbClr val="DADADA"/>
      </a:accent4>
      <a:accent5>
        <a:srgbClr val="CAE2AA"/>
      </a:accent5>
      <a:accent6>
        <a:srgbClr val="002D00"/>
      </a:accent6>
      <a:hlink>
        <a:srgbClr val="CCCC00"/>
      </a:hlink>
      <a:folHlink>
        <a:srgbClr val="CCFF33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61</TotalTime>
  <Words>445</Words>
  <Application>Microsoft Office PowerPoint</Application>
  <PresentationFormat>Экран (4:3)</PresentationFormat>
  <Paragraphs>69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Тема4</vt:lpstr>
      <vt:lpstr>Формула</vt:lpstr>
      <vt:lpstr>ПРОЕКТ «Логарифмы – прихоть математиков или жизненная необходимость?»</vt:lpstr>
      <vt:lpstr>Логарифмы в природе</vt:lpstr>
      <vt:lpstr>Слайд 3</vt:lpstr>
      <vt:lpstr>Слайд 4</vt:lpstr>
      <vt:lpstr>Слайд 5</vt:lpstr>
      <vt:lpstr>Свойства логарифмической спирали</vt:lpstr>
      <vt:lpstr>Свойства логарифмической спирали</vt:lpstr>
      <vt:lpstr>Свойства логарифмической спирали</vt:lpstr>
      <vt:lpstr>Свойства логарифмической спирали</vt:lpstr>
      <vt:lpstr>Слайд 10</vt:lpstr>
      <vt:lpstr>Слайд 11</vt:lpstr>
      <vt:lpstr>А такой рост может совершаться лишь по логарифмической спирали или её некоторым пространственным аналогам. Поэтому раковины многих моллюсков, улиток, а также рога таких млекопитающих, как архары, закручены по логарифмической спирали. Можно сказать, что эта спираль является математическим символом соотношения формы и роста.  </vt:lpstr>
      <vt:lpstr>Знаменитости и спираль</vt:lpstr>
      <vt:lpstr>Логарифмическая спираль в природе</vt:lpstr>
      <vt:lpstr>Логарифмическая спираль в природе</vt:lpstr>
      <vt:lpstr>Логарифмическая спираль в природе</vt:lpstr>
      <vt:lpstr>Логарифмическая спираль в природе</vt:lpstr>
      <vt:lpstr>Логарифмическая спираль в природе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«Логарифмы – прихоть математиков или жизненная необходимость?»</dc:title>
  <cp:lastModifiedBy>Вера</cp:lastModifiedBy>
  <cp:revision>12</cp:revision>
  <dcterms:modified xsi:type="dcterms:W3CDTF">2012-02-04T17:15:42Z</dcterms:modified>
</cp:coreProperties>
</file>