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1" r:id="rId6"/>
    <p:sldId id="271" r:id="rId7"/>
    <p:sldId id="270" r:id="rId8"/>
    <p:sldId id="262" r:id="rId9"/>
    <p:sldId id="260" r:id="rId10"/>
    <p:sldId id="263" r:id="rId11"/>
    <p:sldId id="265" r:id="rId12"/>
    <p:sldId id="267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D8BD1-5FB9-45A5-9E29-5C08F935C3D7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1BD3C-074F-4C35-B1FD-1594673B2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34443-C8FA-4DB0-A48E-88B8E4E24169}" type="slidenum">
              <a:rPr lang="ru-RU"/>
              <a:pPr/>
              <a:t>5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79B4C-DA58-43CB-AE0E-BC546450DB70}" type="slidenum">
              <a:rPr lang="ru-RU"/>
              <a:pPr/>
              <a:t>8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1F779AB-36C0-4A61-9228-32BF2F14E9D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B2E3A98-DF11-4621-B04D-B947339310C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club-edu.tambov.ru/vjpusk/vjp141/rabot/10/images/new_pa40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928794" y="2214554"/>
            <a:ext cx="6934200" cy="211613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ПРОЕКТ</a:t>
            </a:r>
            <a:b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«Логарифмы – прихоть математиков или жизненная необходимость?»</a:t>
            </a:r>
            <a:endParaRPr lang="ru-RU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Зависимость частоты колебаний ноты «до» в разных октавах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Symbol" pitchFamily="18" charset="2"/>
              <a:buNone/>
            </a:pPr>
            <a:endParaRPr lang="en-US" dirty="0" smtClean="0"/>
          </a:p>
          <a:p>
            <a:pPr eaLnBrk="1" hangingPunct="1">
              <a:buFont typeface="Symbol" pitchFamily="18" charset="2"/>
              <a:buNone/>
            </a:pPr>
            <a:r>
              <a:rPr lang="ru-RU" dirty="0" smtClean="0"/>
              <a:t>Номер октавы</a:t>
            </a:r>
            <a:r>
              <a:rPr lang="en-US" dirty="0" smtClean="0"/>
              <a:t>        </a:t>
            </a:r>
            <a:r>
              <a:rPr lang="ru-RU" dirty="0" smtClean="0"/>
              <a:t>                     Частота</a:t>
            </a:r>
            <a:r>
              <a:rPr lang="en-US" dirty="0" smtClean="0"/>
              <a:t>                  </a:t>
            </a:r>
            <a:endParaRPr lang="ru-RU" dirty="0" smtClean="0"/>
          </a:p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          </a:t>
            </a:r>
            <a:r>
              <a:rPr lang="ru-RU" dirty="0" smtClean="0"/>
              <a:t>0                                           </a:t>
            </a:r>
            <a:r>
              <a:rPr lang="en-US" dirty="0" smtClean="0"/>
              <a:t>     n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          1                                               2n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          2                                              nx2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         …                                              …</a:t>
            </a:r>
            <a:endParaRPr lang="ru-RU" dirty="0" smtClean="0"/>
          </a:p>
          <a:p>
            <a:pPr eaLnBrk="1" hangingPunct="1">
              <a:buFont typeface="Symbol" pitchFamily="18" charset="2"/>
              <a:buNone/>
            </a:pPr>
            <a:r>
              <a:rPr lang="en-US" dirty="0" smtClean="0"/>
              <a:t>         m                                             nx2</a:t>
            </a:r>
            <a:r>
              <a:rPr lang="en-US" baseline="30000" dirty="0" smtClean="0"/>
              <a:t>m                                                               </a:t>
            </a:r>
          </a:p>
          <a:p>
            <a:pPr eaLnBrk="1" hangingPunct="1">
              <a:buFont typeface="Symbol" pitchFamily="18" charset="2"/>
              <a:buNone/>
            </a:pPr>
            <a:endParaRPr lang="ru-RU" dirty="0" smtClean="0"/>
          </a:p>
          <a:p>
            <a:pPr algn="ctr" eaLnBrk="1" hangingPunct="1">
              <a:buNone/>
            </a:pPr>
            <a:endParaRPr lang="ru-RU" dirty="0" smtClean="0"/>
          </a:p>
          <a:p>
            <a:pPr algn="ctr" eaLnBrk="1" hangingPunct="1">
              <a:buFont typeface="Symbol" pitchFamily="18" charset="2"/>
              <a:buNone/>
            </a:pPr>
            <a:endParaRPr lang="en-US" dirty="0" smtClean="0"/>
          </a:p>
          <a:p>
            <a:pPr algn="ctr" eaLnBrk="1" hangingPunct="1">
              <a:buFont typeface="Symbol" pitchFamily="18" charset="2"/>
              <a:buNone/>
            </a:pPr>
            <a:endParaRPr lang="ru-RU" dirty="0" smtClean="0"/>
          </a:p>
        </p:txBody>
      </p:sp>
      <p:pic>
        <p:nvPicPr>
          <p:cNvPr id="4" name="Picture 2" descr="D:\Documents and Settings\Захар\Мои документы\06bc38c0eb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143248"/>
            <a:ext cx="3019776" cy="189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Формула для нахождения частоты звука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en-US" sz="5000" smtClean="0"/>
              <a:t>N=nx2</a:t>
            </a:r>
            <a:r>
              <a:rPr lang="en-US" sz="5000" baseline="30000" smtClean="0"/>
              <a:t>m</a:t>
            </a:r>
            <a:r>
              <a:rPr lang="en-US" sz="5000" smtClean="0"/>
              <a:t>x(</a:t>
            </a:r>
            <a:r>
              <a:rPr lang="en-US" sz="5000" baseline="30000" smtClean="0"/>
              <a:t>12  </a:t>
            </a:r>
            <a:r>
              <a:rPr lang="en-US" sz="5000" smtClean="0"/>
              <a:t>2 )</a:t>
            </a:r>
            <a:r>
              <a:rPr lang="en-US" sz="5000" baseline="30000" smtClean="0"/>
              <a:t>p</a:t>
            </a:r>
          </a:p>
          <a:p>
            <a:pPr algn="ctr" eaLnBrk="1" hangingPunct="1">
              <a:buFont typeface="Symbol" pitchFamily="18" charset="2"/>
              <a:buNone/>
            </a:pPr>
            <a:endParaRPr lang="ru-RU" sz="2400" baseline="30000" smtClean="0"/>
          </a:p>
          <a:p>
            <a:pPr algn="ctr" eaLnBrk="1" hangingPunct="1">
              <a:buFont typeface="Symbol" pitchFamily="18" charset="2"/>
              <a:buNone/>
            </a:pPr>
            <a:r>
              <a:rPr lang="ru-RU" smtClean="0"/>
              <a:t>где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mtClean="0"/>
              <a:t>P – </a:t>
            </a:r>
            <a:r>
              <a:rPr lang="ru-RU" smtClean="0"/>
              <a:t>номер ноты хроматической 12-ти звуковой гаммы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mtClean="0"/>
              <a:t>m</a:t>
            </a:r>
            <a:r>
              <a:rPr lang="de-DE" smtClean="0"/>
              <a:t> </a:t>
            </a:r>
            <a:r>
              <a:rPr lang="ru-RU" smtClean="0"/>
              <a:t>– номер гаммы.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638800" y="21336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5943600" y="2133600"/>
            <a:ext cx="1524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6096000" y="1752600"/>
            <a:ext cx="2286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324600" y="17526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206500"/>
          </a:xfrm>
        </p:spPr>
        <p:txBody>
          <a:bodyPr/>
          <a:lstStyle/>
          <a:p>
            <a:pPr algn="ctr" eaLnBrk="1" hangingPunct="1"/>
            <a:r>
              <a:rPr lang="ru-RU" smtClean="0"/>
              <a:t>Л</a:t>
            </a:r>
            <a:r>
              <a:rPr lang="en-US" smtClean="0"/>
              <a:t>o</a:t>
            </a:r>
            <a:r>
              <a:rPr lang="ru-RU" smtClean="0"/>
              <a:t>гарифмируем обе части этого равенства </a:t>
            </a:r>
            <a:br>
              <a:rPr lang="ru-RU" smtClean="0"/>
            </a:br>
            <a:r>
              <a:rPr lang="ru-RU" smtClean="0"/>
              <a:t>по основанию 2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4800" baseline="30000" smtClean="0"/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4800" smtClean="0"/>
              <a:t>log</a:t>
            </a:r>
            <a:r>
              <a:rPr lang="en-US" sz="4800" baseline="-25000" smtClean="0"/>
              <a:t>2</a:t>
            </a:r>
            <a:r>
              <a:rPr lang="en-US" sz="4800" smtClean="0"/>
              <a:t>N = log</a:t>
            </a:r>
            <a:r>
              <a:rPr lang="en-US" sz="4800" baseline="-25000" smtClean="0"/>
              <a:t>2</a:t>
            </a:r>
            <a:r>
              <a:rPr lang="en-US" sz="4800" smtClean="0"/>
              <a:t>(nx2</a:t>
            </a:r>
            <a:r>
              <a:rPr lang="en-US" sz="4800" baseline="30000" smtClean="0"/>
              <a:t>m</a:t>
            </a:r>
            <a:r>
              <a:rPr lang="en-US" sz="4800" smtClean="0"/>
              <a:t>x(</a:t>
            </a:r>
            <a:r>
              <a:rPr lang="en-US" sz="4800" baseline="30000" smtClean="0"/>
              <a:t>12   </a:t>
            </a:r>
            <a:r>
              <a:rPr lang="en-US" sz="4800" smtClean="0"/>
              <a:t>2)</a:t>
            </a:r>
            <a:r>
              <a:rPr lang="en-US" sz="4800" baseline="30000" smtClean="0"/>
              <a:t> p</a:t>
            </a:r>
            <a:r>
              <a:rPr lang="en-US" sz="4800" smtClean="0"/>
              <a:t>)</a:t>
            </a:r>
            <a:endParaRPr lang="ru-RU" sz="4800" smtClean="0"/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sz="4800" smtClean="0"/>
              <a:t>…</a:t>
            </a:r>
            <a:endParaRPr lang="en-US" sz="4800" smtClean="0"/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4800" smtClean="0"/>
              <a:t>n = 1</a:t>
            </a:r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sz="4800" smtClean="0"/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4800" smtClean="0"/>
              <a:t>log</a:t>
            </a:r>
            <a:r>
              <a:rPr lang="en-US" sz="4800" baseline="-25000" smtClean="0"/>
              <a:t>2</a:t>
            </a:r>
            <a:r>
              <a:rPr lang="en-US" sz="4800" smtClean="0"/>
              <a:t>N = m+p:12</a:t>
            </a:r>
            <a:endParaRPr lang="en-US" sz="4800" baseline="-25000" smtClean="0"/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sz="4800" baseline="-25000" smtClean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781800" y="2590800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7162800" y="2590800"/>
            <a:ext cx="1524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7315200" y="2209800"/>
            <a:ext cx="228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7543800" y="22098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819400" y="5257800"/>
            <a:ext cx="480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7620000" y="5257800"/>
            <a:ext cx="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2819400" y="6629400"/>
            <a:ext cx="480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2819400" y="5257800"/>
            <a:ext cx="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ocuments and Settings\Захар\Мои документы\15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572" y="428604"/>
            <a:ext cx="4017428" cy="3357586"/>
          </a:xfrm>
          <a:prstGeom prst="rect">
            <a:avLst/>
          </a:prstGeom>
          <a:noFill/>
        </p:spPr>
      </p:pic>
      <p:pic>
        <p:nvPicPr>
          <p:cNvPr id="5" name="Picture 4" descr="D:\Documents and Settings\Захар\Мои документы\b51859a1b5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14728"/>
            <a:ext cx="392908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Фотография (1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Заключение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594" y="1428736"/>
            <a:ext cx="8842406" cy="4660917"/>
          </a:xfrm>
        </p:spPr>
        <p:txBody>
          <a:bodyPr/>
          <a:lstStyle/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indent="142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этом проекте мы еще раз убедились в том, что математика это универсальный язык, используя который, как инструмент познания мира, можно увидеть в нем гармонию, красоту, а самое главное проявление закономерности в вещах, на первый взгляд никак между собой не связанных. Возможно, язык математики станет универсальным ключом к познанию мирозданья и перевернет представление человечества о пространстве и времени.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000232" y="1285860"/>
            <a:ext cx="6934200" cy="2116138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Логарифмы в музыке</a:t>
            </a:r>
            <a:endParaRPr lang="ru-RU" sz="5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429124" y="3357562"/>
            <a:ext cx="3089278" cy="1752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sz="2400" dirty="0" smtClean="0"/>
              <a:t>Выполнили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pPr marR="0" eaLnBrk="1" hangingPunct="1">
              <a:lnSpc>
                <a:spcPct val="90000"/>
              </a:lnSpc>
            </a:pPr>
            <a:r>
              <a:rPr lang="ru-RU" sz="2400" dirty="0" smtClean="0"/>
              <a:t>ученицы </a:t>
            </a:r>
            <a:r>
              <a:rPr lang="ru-RU" sz="2400" dirty="0" smtClean="0"/>
              <a:t>11 класса </a:t>
            </a:r>
            <a:r>
              <a:rPr lang="ru-RU" sz="2400" dirty="0" smtClean="0"/>
              <a:t>А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400" dirty="0" smtClean="0"/>
              <a:t>Балуева Анна,</a:t>
            </a:r>
            <a:endParaRPr lang="en-US" sz="2400" dirty="0" smtClean="0"/>
          </a:p>
          <a:p>
            <a:pPr marR="0" eaLnBrk="1" hangingPunct="1">
              <a:lnSpc>
                <a:spcPct val="90000"/>
              </a:lnSpc>
            </a:pPr>
            <a:r>
              <a:rPr lang="ru-RU" sz="2400" dirty="0" smtClean="0"/>
              <a:t>Лисовая Ксения,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400" dirty="0" err="1" smtClean="0"/>
              <a:t>Лопухова</a:t>
            </a:r>
            <a:r>
              <a:rPr lang="ru-RU" sz="2400" dirty="0" smtClean="0"/>
              <a:t> Евгения.</a:t>
            </a:r>
            <a:endParaRPr lang="ru-RU" sz="2400" dirty="0" smtClean="0"/>
          </a:p>
          <a:p>
            <a:pPr marR="0" eaLnBrk="1" hangingPunct="1">
              <a:lnSpc>
                <a:spcPct val="90000"/>
              </a:lnSpc>
            </a:pPr>
            <a:endParaRPr lang="ru-RU" sz="2400" dirty="0" smtClean="0"/>
          </a:p>
        </p:txBody>
      </p:sp>
      <p:sp>
        <p:nvSpPr>
          <p:cNvPr id="5" name="Freeform 25"/>
          <p:cNvSpPr>
            <a:spLocks/>
          </p:cNvSpPr>
          <p:nvPr/>
        </p:nvSpPr>
        <p:spPr bwMode="auto">
          <a:xfrm rot="-702341">
            <a:off x="7949049" y="5135099"/>
            <a:ext cx="720725" cy="969963"/>
          </a:xfrm>
          <a:custGeom>
            <a:avLst/>
            <a:gdLst/>
            <a:ahLst/>
            <a:cxnLst>
              <a:cxn ang="0">
                <a:pos x="322" y="7460"/>
              </a:cxn>
              <a:cxn ang="0">
                <a:pos x="402" y="7560"/>
              </a:cxn>
              <a:cxn ang="0">
                <a:pos x="1142" y="7500"/>
              </a:cxn>
              <a:cxn ang="0">
                <a:pos x="1442" y="7100"/>
              </a:cxn>
              <a:cxn ang="0">
                <a:pos x="1762" y="6280"/>
              </a:cxn>
              <a:cxn ang="0">
                <a:pos x="1962" y="4740"/>
              </a:cxn>
              <a:cxn ang="0">
                <a:pos x="2182" y="3300"/>
              </a:cxn>
              <a:cxn ang="0">
                <a:pos x="2362" y="2240"/>
              </a:cxn>
              <a:cxn ang="0">
                <a:pos x="2882" y="820"/>
              </a:cxn>
              <a:cxn ang="0">
                <a:pos x="3382" y="220"/>
              </a:cxn>
              <a:cxn ang="0">
                <a:pos x="3582" y="80"/>
              </a:cxn>
              <a:cxn ang="0">
                <a:pos x="4002" y="40"/>
              </a:cxn>
              <a:cxn ang="0">
                <a:pos x="4042" y="1040"/>
              </a:cxn>
              <a:cxn ang="0">
                <a:pos x="3822" y="1580"/>
              </a:cxn>
              <a:cxn ang="0">
                <a:pos x="3322" y="2200"/>
              </a:cxn>
              <a:cxn ang="0">
                <a:pos x="2822" y="2600"/>
              </a:cxn>
              <a:cxn ang="0">
                <a:pos x="2242" y="3000"/>
              </a:cxn>
              <a:cxn ang="0">
                <a:pos x="2082" y="3160"/>
              </a:cxn>
              <a:cxn ang="0">
                <a:pos x="1722" y="3420"/>
              </a:cxn>
              <a:cxn ang="0">
                <a:pos x="882" y="4020"/>
              </a:cxn>
              <a:cxn ang="0">
                <a:pos x="342" y="4520"/>
              </a:cxn>
              <a:cxn ang="0">
                <a:pos x="222" y="4680"/>
              </a:cxn>
              <a:cxn ang="0">
                <a:pos x="62" y="5640"/>
              </a:cxn>
              <a:cxn ang="0">
                <a:pos x="1382" y="6360"/>
              </a:cxn>
              <a:cxn ang="0">
                <a:pos x="3582" y="6400"/>
              </a:cxn>
              <a:cxn ang="0">
                <a:pos x="4702" y="6040"/>
              </a:cxn>
              <a:cxn ang="0">
                <a:pos x="4602" y="5500"/>
              </a:cxn>
              <a:cxn ang="0">
                <a:pos x="4382" y="5180"/>
              </a:cxn>
              <a:cxn ang="0">
                <a:pos x="3722" y="4700"/>
              </a:cxn>
              <a:cxn ang="0">
                <a:pos x="2002" y="4160"/>
              </a:cxn>
              <a:cxn ang="0">
                <a:pos x="1302" y="4240"/>
              </a:cxn>
              <a:cxn ang="0">
                <a:pos x="902" y="4620"/>
              </a:cxn>
              <a:cxn ang="0">
                <a:pos x="962" y="4780"/>
              </a:cxn>
            </a:cxnLst>
            <a:rect l="0" t="0" r="r" b="b"/>
            <a:pathLst>
              <a:path w="4769" h="7680">
                <a:moveTo>
                  <a:pt x="302" y="7300"/>
                </a:moveTo>
                <a:cubicBezTo>
                  <a:pt x="309" y="7353"/>
                  <a:pt x="302" y="7410"/>
                  <a:pt x="322" y="7460"/>
                </a:cubicBezTo>
                <a:cubicBezTo>
                  <a:pt x="331" y="7482"/>
                  <a:pt x="367" y="7481"/>
                  <a:pt x="382" y="7500"/>
                </a:cubicBezTo>
                <a:cubicBezTo>
                  <a:pt x="395" y="7516"/>
                  <a:pt x="389" y="7544"/>
                  <a:pt x="402" y="7560"/>
                </a:cubicBezTo>
                <a:cubicBezTo>
                  <a:pt x="445" y="7614"/>
                  <a:pt x="523" y="7610"/>
                  <a:pt x="582" y="7620"/>
                </a:cubicBezTo>
                <a:cubicBezTo>
                  <a:pt x="993" y="7600"/>
                  <a:pt x="937" y="7680"/>
                  <a:pt x="1142" y="7500"/>
                </a:cubicBezTo>
                <a:cubicBezTo>
                  <a:pt x="1167" y="7478"/>
                  <a:pt x="1195" y="7460"/>
                  <a:pt x="1222" y="7440"/>
                </a:cubicBezTo>
                <a:cubicBezTo>
                  <a:pt x="1256" y="7305"/>
                  <a:pt x="1377" y="7223"/>
                  <a:pt x="1442" y="7100"/>
                </a:cubicBezTo>
                <a:cubicBezTo>
                  <a:pt x="1507" y="6978"/>
                  <a:pt x="1549" y="6829"/>
                  <a:pt x="1602" y="6700"/>
                </a:cubicBezTo>
                <a:cubicBezTo>
                  <a:pt x="1756" y="6324"/>
                  <a:pt x="1687" y="6542"/>
                  <a:pt x="1762" y="6280"/>
                </a:cubicBezTo>
                <a:cubicBezTo>
                  <a:pt x="1787" y="6057"/>
                  <a:pt x="1825" y="5840"/>
                  <a:pt x="1862" y="5620"/>
                </a:cubicBezTo>
                <a:cubicBezTo>
                  <a:pt x="1878" y="5317"/>
                  <a:pt x="1889" y="5034"/>
                  <a:pt x="1962" y="4740"/>
                </a:cubicBezTo>
                <a:cubicBezTo>
                  <a:pt x="1989" y="4465"/>
                  <a:pt x="2015" y="4188"/>
                  <a:pt x="2082" y="3920"/>
                </a:cubicBezTo>
                <a:cubicBezTo>
                  <a:pt x="2100" y="3707"/>
                  <a:pt x="2147" y="3510"/>
                  <a:pt x="2182" y="3300"/>
                </a:cubicBezTo>
                <a:cubicBezTo>
                  <a:pt x="2202" y="3046"/>
                  <a:pt x="2254" y="2810"/>
                  <a:pt x="2302" y="2560"/>
                </a:cubicBezTo>
                <a:cubicBezTo>
                  <a:pt x="2322" y="2453"/>
                  <a:pt x="2362" y="2240"/>
                  <a:pt x="2362" y="2240"/>
                </a:cubicBezTo>
                <a:cubicBezTo>
                  <a:pt x="2381" y="1996"/>
                  <a:pt x="2378" y="1724"/>
                  <a:pt x="2562" y="1540"/>
                </a:cubicBezTo>
                <a:cubicBezTo>
                  <a:pt x="2658" y="1310"/>
                  <a:pt x="2727" y="1017"/>
                  <a:pt x="2882" y="820"/>
                </a:cubicBezTo>
                <a:cubicBezTo>
                  <a:pt x="2932" y="757"/>
                  <a:pt x="2993" y="703"/>
                  <a:pt x="3042" y="640"/>
                </a:cubicBezTo>
                <a:cubicBezTo>
                  <a:pt x="3192" y="449"/>
                  <a:pt x="3212" y="359"/>
                  <a:pt x="3382" y="220"/>
                </a:cubicBezTo>
                <a:cubicBezTo>
                  <a:pt x="3405" y="201"/>
                  <a:pt x="3438" y="197"/>
                  <a:pt x="3462" y="180"/>
                </a:cubicBezTo>
                <a:cubicBezTo>
                  <a:pt x="3505" y="150"/>
                  <a:pt x="3539" y="109"/>
                  <a:pt x="3582" y="80"/>
                </a:cubicBezTo>
                <a:cubicBezTo>
                  <a:pt x="3632" y="47"/>
                  <a:pt x="3691" y="31"/>
                  <a:pt x="3742" y="0"/>
                </a:cubicBezTo>
                <a:cubicBezTo>
                  <a:pt x="3829" y="13"/>
                  <a:pt x="3920" y="9"/>
                  <a:pt x="4002" y="40"/>
                </a:cubicBezTo>
                <a:cubicBezTo>
                  <a:pt x="4081" y="70"/>
                  <a:pt x="4111" y="292"/>
                  <a:pt x="4122" y="360"/>
                </a:cubicBezTo>
                <a:cubicBezTo>
                  <a:pt x="4106" y="577"/>
                  <a:pt x="4124" y="826"/>
                  <a:pt x="4042" y="1040"/>
                </a:cubicBezTo>
                <a:cubicBezTo>
                  <a:pt x="3993" y="1168"/>
                  <a:pt x="3925" y="1290"/>
                  <a:pt x="3882" y="1420"/>
                </a:cubicBezTo>
                <a:cubicBezTo>
                  <a:pt x="3868" y="1461"/>
                  <a:pt x="3840" y="1550"/>
                  <a:pt x="3822" y="1580"/>
                </a:cubicBezTo>
                <a:cubicBezTo>
                  <a:pt x="3638" y="1886"/>
                  <a:pt x="3750" y="1688"/>
                  <a:pt x="3602" y="1860"/>
                </a:cubicBezTo>
                <a:cubicBezTo>
                  <a:pt x="3503" y="1975"/>
                  <a:pt x="3435" y="2095"/>
                  <a:pt x="3322" y="2200"/>
                </a:cubicBezTo>
                <a:cubicBezTo>
                  <a:pt x="3044" y="2458"/>
                  <a:pt x="3285" y="2234"/>
                  <a:pt x="3002" y="2440"/>
                </a:cubicBezTo>
                <a:cubicBezTo>
                  <a:pt x="2937" y="2487"/>
                  <a:pt x="2887" y="2553"/>
                  <a:pt x="2822" y="2600"/>
                </a:cubicBezTo>
                <a:cubicBezTo>
                  <a:pt x="2684" y="2702"/>
                  <a:pt x="2574" y="2774"/>
                  <a:pt x="2442" y="2880"/>
                </a:cubicBezTo>
                <a:cubicBezTo>
                  <a:pt x="2386" y="2925"/>
                  <a:pt x="2294" y="2964"/>
                  <a:pt x="2242" y="3000"/>
                </a:cubicBezTo>
                <a:cubicBezTo>
                  <a:pt x="2199" y="3030"/>
                  <a:pt x="2159" y="3063"/>
                  <a:pt x="2122" y="3100"/>
                </a:cubicBezTo>
                <a:cubicBezTo>
                  <a:pt x="2105" y="3117"/>
                  <a:pt x="2101" y="3145"/>
                  <a:pt x="2082" y="3160"/>
                </a:cubicBezTo>
                <a:cubicBezTo>
                  <a:pt x="2013" y="3213"/>
                  <a:pt x="1935" y="3253"/>
                  <a:pt x="1862" y="3300"/>
                </a:cubicBezTo>
                <a:cubicBezTo>
                  <a:pt x="1810" y="3333"/>
                  <a:pt x="1771" y="3383"/>
                  <a:pt x="1722" y="3420"/>
                </a:cubicBezTo>
                <a:cubicBezTo>
                  <a:pt x="1590" y="3519"/>
                  <a:pt x="1453" y="3601"/>
                  <a:pt x="1322" y="3700"/>
                </a:cubicBezTo>
                <a:cubicBezTo>
                  <a:pt x="1190" y="3799"/>
                  <a:pt x="1047" y="3965"/>
                  <a:pt x="882" y="4020"/>
                </a:cubicBezTo>
                <a:cubicBezTo>
                  <a:pt x="772" y="4114"/>
                  <a:pt x="645" y="4217"/>
                  <a:pt x="542" y="4320"/>
                </a:cubicBezTo>
                <a:cubicBezTo>
                  <a:pt x="319" y="4543"/>
                  <a:pt x="484" y="4426"/>
                  <a:pt x="342" y="4520"/>
                </a:cubicBezTo>
                <a:cubicBezTo>
                  <a:pt x="322" y="4553"/>
                  <a:pt x="305" y="4589"/>
                  <a:pt x="282" y="4620"/>
                </a:cubicBezTo>
                <a:cubicBezTo>
                  <a:pt x="265" y="4643"/>
                  <a:pt x="236" y="4656"/>
                  <a:pt x="222" y="4680"/>
                </a:cubicBezTo>
                <a:cubicBezTo>
                  <a:pt x="94" y="4898"/>
                  <a:pt x="56" y="5023"/>
                  <a:pt x="22" y="5260"/>
                </a:cubicBezTo>
                <a:cubicBezTo>
                  <a:pt x="30" y="5387"/>
                  <a:pt x="0" y="5529"/>
                  <a:pt x="62" y="5640"/>
                </a:cubicBezTo>
                <a:cubicBezTo>
                  <a:pt x="269" y="6012"/>
                  <a:pt x="664" y="6257"/>
                  <a:pt x="1082" y="6320"/>
                </a:cubicBezTo>
                <a:cubicBezTo>
                  <a:pt x="1182" y="6335"/>
                  <a:pt x="1282" y="6345"/>
                  <a:pt x="1382" y="6360"/>
                </a:cubicBezTo>
                <a:cubicBezTo>
                  <a:pt x="1556" y="6385"/>
                  <a:pt x="1902" y="6440"/>
                  <a:pt x="1902" y="6440"/>
                </a:cubicBezTo>
                <a:cubicBezTo>
                  <a:pt x="2462" y="6427"/>
                  <a:pt x="3023" y="6433"/>
                  <a:pt x="3582" y="6400"/>
                </a:cubicBezTo>
                <a:cubicBezTo>
                  <a:pt x="3832" y="6385"/>
                  <a:pt x="4111" y="6282"/>
                  <a:pt x="4362" y="6240"/>
                </a:cubicBezTo>
                <a:cubicBezTo>
                  <a:pt x="4508" y="6175"/>
                  <a:pt x="4594" y="6148"/>
                  <a:pt x="4702" y="6040"/>
                </a:cubicBezTo>
                <a:cubicBezTo>
                  <a:pt x="4703" y="6037"/>
                  <a:pt x="4769" y="5789"/>
                  <a:pt x="4762" y="5760"/>
                </a:cubicBezTo>
                <a:cubicBezTo>
                  <a:pt x="4702" y="5521"/>
                  <a:pt x="4695" y="5618"/>
                  <a:pt x="4602" y="5500"/>
                </a:cubicBezTo>
                <a:cubicBezTo>
                  <a:pt x="4546" y="5429"/>
                  <a:pt x="4493" y="5355"/>
                  <a:pt x="4442" y="5280"/>
                </a:cubicBezTo>
                <a:cubicBezTo>
                  <a:pt x="4420" y="5248"/>
                  <a:pt x="4411" y="5206"/>
                  <a:pt x="4382" y="5180"/>
                </a:cubicBezTo>
                <a:cubicBezTo>
                  <a:pt x="4303" y="5111"/>
                  <a:pt x="4207" y="5062"/>
                  <a:pt x="4122" y="5000"/>
                </a:cubicBezTo>
                <a:cubicBezTo>
                  <a:pt x="3987" y="4902"/>
                  <a:pt x="3867" y="4781"/>
                  <a:pt x="3722" y="4700"/>
                </a:cubicBezTo>
                <a:cubicBezTo>
                  <a:pt x="3091" y="4347"/>
                  <a:pt x="3401" y="4488"/>
                  <a:pt x="2802" y="4260"/>
                </a:cubicBezTo>
                <a:cubicBezTo>
                  <a:pt x="2652" y="4203"/>
                  <a:pt x="2119" y="4170"/>
                  <a:pt x="2002" y="4160"/>
                </a:cubicBezTo>
                <a:cubicBezTo>
                  <a:pt x="1795" y="4180"/>
                  <a:pt x="1588" y="4196"/>
                  <a:pt x="1382" y="4220"/>
                </a:cubicBezTo>
                <a:cubicBezTo>
                  <a:pt x="1355" y="4223"/>
                  <a:pt x="1326" y="4227"/>
                  <a:pt x="1302" y="4240"/>
                </a:cubicBezTo>
                <a:cubicBezTo>
                  <a:pt x="936" y="4439"/>
                  <a:pt x="1338" y="4270"/>
                  <a:pt x="1062" y="4380"/>
                </a:cubicBezTo>
                <a:cubicBezTo>
                  <a:pt x="909" y="4577"/>
                  <a:pt x="946" y="4488"/>
                  <a:pt x="902" y="4620"/>
                </a:cubicBezTo>
                <a:cubicBezTo>
                  <a:pt x="915" y="4653"/>
                  <a:pt x="929" y="4686"/>
                  <a:pt x="942" y="4720"/>
                </a:cubicBezTo>
                <a:cubicBezTo>
                  <a:pt x="949" y="4740"/>
                  <a:pt x="962" y="4780"/>
                  <a:pt x="962" y="4780"/>
                </a:cubicBezTo>
              </a:path>
            </a:pathLst>
          </a:custGeom>
          <a:noFill/>
          <a:ln w="57150" cmpd="sng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714348" y="357166"/>
            <a:ext cx="8153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400" b="1" dirty="0"/>
              <a:t>МУНИЦИПАЛЬНОЕ ОБРАЗОВАТЕЛЬНОЕ УЧРЕЖДЕНИЕ</a:t>
            </a:r>
          </a:p>
          <a:p>
            <a:pPr algn="ctr"/>
            <a:r>
              <a:rPr lang="en-US" sz="1400" b="1" dirty="0">
                <a:latin typeface="Times New Roman" pitchFamily="18" charset="0"/>
              </a:rPr>
              <a:t>«</a:t>
            </a:r>
            <a:r>
              <a:rPr lang="ru-RU" sz="1400" b="1" dirty="0"/>
              <a:t>Лицей</a:t>
            </a:r>
            <a:r>
              <a:rPr lang="en-US" sz="1400" b="1" dirty="0"/>
              <a:t> №17</a:t>
            </a:r>
            <a:r>
              <a:rPr lang="en-US" sz="1400" b="1" dirty="0">
                <a:latin typeface="Times New Roman" pitchFamily="18" charset="0"/>
              </a:rPr>
              <a:t>»</a:t>
            </a:r>
            <a:endParaRPr lang="en-US" sz="1000" b="1" dirty="0"/>
          </a:p>
          <a:p>
            <a:pPr algn="ctr"/>
            <a:r>
              <a:rPr lang="en-US" sz="1400" b="1" dirty="0"/>
              <a:t>г. </a:t>
            </a:r>
            <a:r>
              <a:rPr lang="ru-RU" sz="1400" b="1" dirty="0"/>
              <a:t>Берёзовский</a:t>
            </a:r>
            <a:endParaRPr 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634310" cy="573883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Цель: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Найти связь между музыкой  и </a:t>
            </a:r>
          </a:p>
          <a:p>
            <a:pPr>
              <a:buNone/>
            </a:pPr>
            <a:r>
              <a:rPr lang="ru-RU" sz="2800" i="1" dirty="0" smtClean="0">
                <a:latin typeface="Georgia" pitchFamily="18" charset="0"/>
              </a:rPr>
              <a:t>                                                      логарифмами.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Задачи: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Georgia" pitchFamily="18" charset="0"/>
              </a:rPr>
              <a:t>Найти информацию в интернете.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Georgia" pitchFamily="18" charset="0"/>
              </a:rPr>
              <a:t>Оформить результаты поиска.</a:t>
            </a:r>
            <a:endParaRPr lang="ru-RU" sz="2800" dirty="0"/>
          </a:p>
        </p:txBody>
      </p:sp>
      <p:pic>
        <p:nvPicPr>
          <p:cNvPr id="4" name="Picture 2" descr="D:\Documents and Settings\Захар\Мои документы\37a89002fa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385765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4300" dirty="0" smtClean="0">
                <a:latin typeface="Monotype Corsiva" pitchFamily="66" charset="0"/>
              </a:rPr>
              <a:t>«Даже изящные искусства питаются ею.</a:t>
            </a:r>
            <a:br>
              <a:rPr lang="ru-RU" sz="4300" dirty="0" smtClean="0">
                <a:latin typeface="Monotype Corsiva" pitchFamily="66" charset="0"/>
              </a:rPr>
            </a:br>
            <a:r>
              <a:rPr lang="ru-RU" sz="4300" dirty="0" smtClean="0">
                <a:latin typeface="Monotype Corsiva" pitchFamily="66" charset="0"/>
              </a:rPr>
              <a:t>Разве музыкальная гамма не есть </a:t>
            </a:r>
            <a:br>
              <a:rPr lang="ru-RU" sz="4300" dirty="0" smtClean="0">
                <a:latin typeface="Monotype Corsiva" pitchFamily="66" charset="0"/>
              </a:rPr>
            </a:br>
            <a:r>
              <a:rPr lang="ru-RU" sz="4300" dirty="0" smtClean="0">
                <a:latin typeface="Monotype Corsiva" pitchFamily="66" charset="0"/>
              </a:rPr>
              <a:t>Набор передовых логарифмов </a:t>
            </a:r>
            <a:r>
              <a:rPr lang="en-US" sz="4300" dirty="0" smtClean="0">
                <a:latin typeface="Monotype Corsiva" pitchFamily="66" charset="0"/>
              </a:rPr>
              <a:t>?</a:t>
            </a:r>
            <a:r>
              <a:rPr lang="ru-RU" sz="4300" dirty="0" smtClean="0">
                <a:latin typeface="Monotype Corsiva" pitchFamily="66" charset="0"/>
              </a:rPr>
              <a:t>»</a:t>
            </a:r>
            <a:br>
              <a:rPr lang="ru-RU" sz="4300" dirty="0" smtClean="0">
                <a:latin typeface="Monotype Corsiva" pitchFamily="66" charset="0"/>
              </a:rPr>
            </a:br>
            <a:r>
              <a:rPr lang="ru-RU" sz="4300" dirty="0" smtClean="0">
                <a:latin typeface="Monotype Corsiva" pitchFamily="66" charset="0"/>
              </a:rPr>
              <a:t>Из « Оды экспоненте»</a:t>
            </a: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/>
          </a:p>
        </p:txBody>
      </p:sp>
      <p:sp>
        <p:nvSpPr>
          <p:cNvPr id="5" name="Freeform 25"/>
          <p:cNvSpPr>
            <a:spLocks/>
          </p:cNvSpPr>
          <p:nvPr/>
        </p:nvSpPr>
        <p:spPr bwMode="auto">
          <a:xfrm rot="-702341">
            <a:off x="7778751" y="336504"/>
            <a:ext cx="570679" cy="684267"/>
          </a:xfrm>
          <a:custGeom>
            <a:avLst/>
            <a:gdLst/>
            <a:ahLst/>
            <a:cxnLst>
              <a:cxn ang="0">
                <a:pos x="322" y="7460"/>
              </a:cxn>
              <a:cxn ang="0">
                <a:pos x="402" y="7560"/>
              </a:cxn>
              <a:cxn ang="0">
                <a:pos x="1142" y="7500"/>
              </a:cxn>
              <a:cxn ang="0">
                <a:pos x="1442" y="7100"/>
              </a:cxn>
              <a:cxn ang="0">
                <a:pos x="1762" y="6280"/>
              </a:cxn>
              <a:cxn ang="0">
                <a:pos x="1962" y="4740"/>
              </a:cxn>
              <a:cxn ang="0">
                <a:pos x="2182" y="3300"/>
              </a:cxn>
              <a:cxn ang="0">
                <a:pos x="2362" y="2240"/>
              </a:cxn>
              <a:cxn ang="0">
                <a:pos x="2882" y="820"/>
              </a:cxn>
              <a:cxn ang="0">
                <a:pos x="3382" y="220"/>
              </a:cxn>
              <a:cxn ang="0">
                <a:pos x="3582" y="80"/>
              </a:cxn>
              <a:cxn ang="0">
                <a:pos x="4002" y="40"/>
              </a:cxn>
              <a:cxn ang="0">
                <a:pos x="4042" y="1040"/>
              </a:cxn>
              <a:cxn ang="0">
                <a:pos x="3822" y="1580"/>
              </a:cxn>
              <a:cxn ang="0">
                <a:pos x="3322" y="2200"/>
              </a:cxn>
              <a:cxn ang="0">
                <a:pos x="2822" y="2600"/>
              </a:cxn>
              <a:cxn ang="0">
                <a:pos x="2242" y="3000"/>
              </a:cxn>
              <a:cxn ang="0">
                <a:pos x="2082" y="3160"/>
              </a:cxn>
              <a:cxn ang="0">
                <a:pos x="1722" y="3420"/>
              </a:cxn>
              <a:cxn ang="0">
                <a:pos x="882" y="4020"/>
              </a:cxn>
              <a:cxn ang="0">
                <a:pos x="342" y="4520"/>
              </a:cxn>
              <a:cxn ang="0">
                <a:pos x="222" y="4680"/>
              </a:cxn>
              <a:cxn ang="0">
                <a:pos x="62" y="5640"/>
              </a:cxn>
              <a:cxn ang="0">
                <a:pos x="1382" y="6360"/>
              </a:cxn>
              <a:cxn ang="0">
                <a:pos x="3582" y="6400"/>
              </a:cxn>
              <a:cxn ang="0">
                <a:pos x="4702" y="6040"/>
              </a:cxn>
              <a:cxn ang="0">
                <a:pos x="4602" y="5500"/>
              </a:cxn>
              <a:cxn ang="0">
                <a:pos x="4382" y="5180"/>
              </a:cxn>
              <a:cxn ang="0">
                <a:pos x="3722" y="4700"/>
              </a:cxn>
              <a:cxn ang="0">
                <a:pos x="2002" y="4160"/>
              </a:cxn>
              <a:cxn ang="0">
                <a:pos x="1302" y="4240"/>
              </a:cxn>
              <a:cxn ang="0">
                <a:pos x="902" y="4620"/>
              </a:cxn>
              <a:cxn ang="0">
                <a:pos x="962" y="4780"/>
              </a:cxn>
            </a:cxnLst>
            <a:rect l="0" t="0" r="r" b="b"/>
            <a:pathLst>
              <a:path w="4769" h="7680">
                <a:moveTo>
                  <a:pt x="302" y="7300"/>
                </a:moveTo>
                <a:cubicBezTo>
                  <a:pt x="309" y="7353"/>
                  <a:pt x="302" y="7410"/>
                  <a:pt x="322" y="7460"/>
                </a:cubicBezTo>
                <a:cubicBezTo>
                  <a:pt x="331" y="7482"/>
                  <a:pt x="367" y="7481"/>
                  <a:pt x="382" y="7500"/>
                </a:cubicBezTo>
                <a:cubicBezTo>
                  <a:pt x="395" y="7516"/>
                  <a:pt x="389" y="7544"/>
                  <a:pt x="402" y="7560"/>
                </a:cubicBezTo>
                <a:cubicBezTo>
                  <a:pt x="445" y="7614"/>
                  <a:pt x="523" y="7610"/>
                  <a:pt x="582" y="7620"/>
                </a:cubicBezTo>
                <a:cubicBezTo>
                  <a:pt x="993" y="7600"/>
                  <a:pt x="937" y="7680"/>
                  <a:pt x="1142" y="7500"/>
                </a:cubicBezTo>
                <a:cubicBezTo>
                  <a:pt x="1167" y="7478"/>
                  <a:pt x="1195" y="7460"/>
                  <a:pt x="1222" y="7440"/>
                </a:cubicBezTo>
                <a:cubicBezTo>
                  <a:pt x="1256" y="7305"/>
                  <a:pt x="1377" y="7223"/>
                  <a:pt x="1442" y="7100"/>
                </a:cubicBezTo>
                <a:cubicBezTo>
                  <a:pt x="1507" y="6978"/>
                  <a:pt x="1549" y="6829"/>
                  <a:pt x="1602" y="6700"/>
                </a:cubicBezTo>
                <a:cubicBezTo>
                  <a:pt x="1756" y="6324"/>
                  <a:pt x="1687" y="6542"/>
                  <a:pt x="1762" y="6280"/>
                </a:cubicBezTo>
                <a:cubicBezTo>
                  <a:pt x="1787" y="6057"/>
                  <a:pt x="1825" y="5840"/>
                  <a:pt x="1862" y="5620"/>
                </a:cubicBezTo>
                <a:cubicBezTo>
                  <a:pt x="1878" y="5317"/>
                  <a:pt x="1889" y="5034"/>
                  <a:pt x="1962" y="4740"/>
                </a:cubicBezTo>
                <a:cubicBezTo>
                  <a:pt x="1989" y="4465"/>
                  <a:pt x="2015" y="4188"/>
                  <a:pt x="2082" y="3920"/>
                </a:cubicBezTo>
                <a:cubicBezTo>
                  <a:pt x="2100" y="3707"/>
                  <a:pt x="2147" y="3510"/>
                  <a:pt x="2182" y="3300"/>
                </a:cubicBezTo>
                <a:cubicBezTo>
                  <a:pt x="2202" y="3046"/>
                  <a:pt x="2254" y="2810"/>
                  <a:pt x="2302" y="2560"/>
                </a:cubicBezTo>
                <a:cubicBezTo>
                  <a:pt x="2322" y="2453"/>
                  <a:pt x="2362" y="2240"/>
                  <a:pt x="2362" y="2240"/>
                </a:cubicBezTo>
                <a:cubicBezTo>
                  <a:pt x="2381" y="1996"/>
                  <a:pt x="2378" y="1724"/>
                  <a:pt x="2562" y="1540"/>
                </a:cubicBezTo>
                <a:cubicBezTo>
                  <a:pt x="2658" y="1310"/>
                  <a:pt x="2727" y="1017"/>
                  <a:pt x="2882" y="820"/>
                </a:cubicBezTo>
                <a:cubicBezTo>
                  <a:pt x="2932" y="757"/>
                  <a:pt x="2993" y="703"/>
                  <a:pt x="3042" y="640"/>
                </a:cubicBezTo>
                <a:cubicBezTo>
                  <a:pt x="3192" y="449"/>
                  <a:pt x="3212" y="359"/>
                  <a:pt x="3382" y="220"/>
                </a:cubicBezTo>
                <a:cubicBezTo>
                  <a:pt x="3405" y="201"/>
                  <a:pt x="3438" y="197"/>
                  <a:pt x="3462" y="180"/>
                </a:cubicBezTo>
                <a:cubicBezTo>
                  <a:pt x="3505" y="150"/>
                  <a:pt x="3539" y="109"/>
                  <a:pt x="3582" y="80"/>
                </a:cubicBezTo>
                <a:cubicBezTo>
                  <a:pt x="3632" y="47"/>
                  <a:pt x="3691" y="31"/>
                  <a:pt x="3742" y="0"/>
                </a:cubicBezTo>
                <a:cubicBezTo>
                  <a:pt x="3829" y="13"/>
                  <a:pt x="3920" y="9"/>
                  <a:pt x="4002" y="40"/>
                </a:cubicBezTo>
                <a:cubicBezTo>
                  <a:pt x="4081" y="70"/>
                  <a:pt x="4111" y="292"/>
                  <a:pt x="4122" y="360"/>
                </a:cubicBezTo>
                <a:cubicBezTo>
                  <a:pt x="4106" y="577"/>
                  <a:pt x="4124" y="826"/>
                  <a:pt x="4042" y="1040"/>
                </a:cubicBezTo>
                <a:cubicBezTo>
                  <a:pt x="3993" y="1168"/>
                  <a:pt x="3925" y="1290"/>
                  <a:pt x="3882" y="1420"/>
                </a:cubicBezTo>
                <a:cubicBezTo>
                  <a:pt x="3868" y="1461"/>
                  <a:pt x="3840" y="1550"/>
                  <a:pt x="3822" y="1580"/>
                </a:cubicBezTo>
                <a:cubicBezTo>
                  <a:pt x="3638" y="1886"/>
                  <a:pt x="3750" y="1688"/>
                  <a:pt x="3602" y="1860"/>
                </a:cubicBezTo>
                <a:cubicBezTo>
                  <a:pt x="3503" y="1975"/>
                  <a:pt x="3435" y="2095"/>
                  <a:pt x="3322" y="2200"/>
                </a:cubicBezTo>
                <a:cubicBezTo>
                  <a:pt x="3044" y="2458"/>
                  <a:pt x="3285" y="2234"/>
                  <a:pt x="3002" y="2440"/>
                </a:cubicBezTo>
                <a:cubicBezTo>
                  <a:pt x="2937" y="2487"/>
                  <a:pt x="2887" y="2553"/>
                  <a:pt x="2822" y="2600"/>
                </a:cubicBezTo>
                <a:cubicBezTo>
                  <a:pt x="2684" y="2702"/>
                  <a:pt x="2574" y="2774"/>
                  <a:pt x="2442" y="2880"/>
                </a:cubicBezTo>
                <a:cubicBezTo>
                  <a:pt x="2386" y="2925"/>
                  <a:pt x="2294" y="2964"/>
                  <a:pt x="2242" y="3000"/>
                </a:cubicBezTo>
                <a:cubicBezTo>
                  <a:pt x="2199" y="3030"/>
                  <a:pt x="2159" y="3063"/>
                  <a:pt x="2122" y="3100"/>
                </a:cubicBezTo>
                <a:cubicBezTo>
                  <a:pt x="2105" y="3117"/>
                  <a:pt x="2101" y="3145"/>
                  <a:pt x="2082" y="3160"/>
                </a:cubicBezTo>
                <a:cubicBezTo>
                  <a:pt x="2013" y="3213"/>
                  <a:pt x="1935" y="3253"/>
                  <a:pt x="1862" y="3300"/>
                </a:cubicBezTo>
                <a:cubicBezTo>
                  <a:pt x="1810" y="3333"/>
                  <a:pt x="1771" y="3383"/>
                  <a:pt x="1722" y="3420"/>
                </a:cubicBezTo>
                <a:cubicBezTo>
                  <a:pt x="1590" y="3519"/>
                  <a:pt x="1453" y="3601"/>
                  <a:pt x="1322" y="3700"/>
                </a:cubicBezTo>
                <a:cubicBezTo>
                  <a:pt x="1190" y="3799"/>
                  <a:pt x="1047" y="3965"/>
                  <a:pt x="882" y="4020"/>
                </a:cubicBezTo>
                <a:cubicBezTo>
                  <a:pt x="772" y="4114"/>
                  <a:pt x="645" y="4217"/>
                  <a:pt x="542" y="4320"/>
                </a:cubicBezTo>
                <a:cubicBezTo>
                  <a:pt x="319" y="4543"/>
                  <a:pt x="484" y="4426"/>
                  <a:pt x="342" y="4520"/>
                </a:cubicBezTo>
                <a:cubicBezTo>
                  <a:pt x="322" y="4553"/>
                  <a:pt x="305" y="4589"/>
                  <a:pt x="282" y="4620"/>
                </a:cubicBezTo>
                <a:cubicBezTo>
                  <a:pt x="265" y="4643"/>
                  <a:pt x="236" y="4656"/>
                  <a:pt x="222" y="4680"/>
                </a:cubicBezTo>
                <a:cubicBezTo>
                  <a:pt x="94" y="4898"/>
                  <a:pt x="56" y="5023"/>
                  <a:pt x="22" y="5260"/>
                </a:cubicBezTo>
                <a:cubicBezTo>
                  <a:pt x="30" y="5387"/>
                  <a:pt x="0" y="5529"/>
                  <a:pt x="62" y="5640"/>
                </a:cubicBezTo>
                <a:cubicBezTo>
                  <a:pt x="269" y="6012"/>
                  <a:pt x="664" y="6257"/>
                  <a:pt x="1082" y="6320"/>
                </a:cubicBezTo>
                <a:cubicBezTo>
                  <a:pt x="1182" y="6335"/>
                  <a:pt x="1282" y="6345"/>
                  <a:pt x="1382" y="6360"/>
                </a:cubicBezTo>
                <a:cubicBezTo>
                  <a:pt x="1556" y="6385"/>
                  <a:pt x="1902" y="6440"/>
                  <a:pt x="1902" y="6440"/>
                </a:cubicBezTo>
                <a:cubicBezTo>
                  <a:pt x="2462" y="6427"/>
                  <a:pt x="3023" y="6433"/>
                  <a:pt x="3582" y="6400"/>
                </a:cubicBezTo>
                <a:cubicBezTo>
                  <a:pt x="3832" y="6385"/>
                  <a:pt x="4111" y="6282"/>
                  <a:pt x="4362" y="6240"/>
                </a:cubicBezTo>
                <a:cubicBezTo>
                  <a:pt x="4508" y="6175"/>
                  <a:pt x="4594" y="6148"/>
                  <a:pt x="4702" y="6040"/>
                </a:cubicBezTo>
                <a:cubicBezTo>
                  <a:pt x="4703" y="6037"/>
                  <a:pt x="4769" y="5789"/>
                  <a:pt x="4762" y="5760"/>
                </a:cubicBezTo>
                <a:cubicBezTo>
                  <a:pt x="4702" y="5521"/>
                  <a:pt x="4695" y="5618"/>
                  <a:pt x="4602" y="5500"/>
                </a:cubicBezTo>
                <a:cubicBezTo>
                  <a:pt x="4546" y="5429"/>
                  <a:pt x="4493" y="5355"/>
                  <a:pt x="4442" y="5280"/>
                </a:cubicBezTo>
                <a:cubicBezTo>
                  <a:pt x="4420" y="5248"/>
                  <a:pt x="4411" y="5206"/>
                  <a:pt x="4382" y="5180"/>
                </a:cubicBezTo>
                <a:cubicBezTo>
                  <a:pt x="4303" y="5111"/>
                  <a:pt x="4207" y="5062"/>
                  <a:pt x="4122" y="5000"/>
                </a:cubicBezTo>
                <a:cubicBezTo>
                  <a:pt x="3987" y="4902"/>
                  <a:pt x="3867" y="4781"/>
                  <a:pt x="3722" y="4700"/>
                </a:cubicBezTo>
                <a:cubicBezTo>
                  <a:pt x="3091" y="4347"/>
                  <a:pt x="3401" y="4488"/>
                  <a:pt x="2802" y="4260"/>
                </a:cubicBezTo>
                <a:cubicBezTo>
                  <a:pt x="2652" y="4203"/>
                  <a:pt x="2119" y="4170"/>
                  <a:pt x="2002" y="4160"/>
                </a:cubicBezTo>
                <a:cubicBezTo>
                  <a:pt x="1795" y="4180"/>
                  <a:pt x="1588" y="4196"/>
                  <a:pt x="1382" y="4220"/>
                </a:cubicBezTo>
                <a:cubicBezTo>
                  <a:pt x="1355" y="4223"/>
                  <a:pt x="1326" y="4227"/>
                  <a:pt x="1302" y="4240"/>
                </a:cubicBezTo>
                <a:cubicBezTo>
                  <a:pt x="936" y="4439"/>
                  <a:pt x="1338" y="4270"/>
                  <a:pt x="1062" y="4380"/>
                </a:cubicBezTo>
                <a:cubicBezTo>
                  <a:pt x="909" y="4577"/>
                  <a:pt x="946" y="4488"/>
                  <a:pt x="902" y="4620"/>
                </a:cubicBezTo>
                <a:cubicBezTo>
                  <a:pt x="915" y="4653"/>
                  <a:pt x="929" y="4686"/>
                  <a:pt x="942" y="4720"/>
                </a:cubicBezTo>
                <a:cubicBezTo>
                  <a:pt x="949" y="4740"/>
                  <a:pt x="962" y="4780"/>
                  <a:pt x="962" y="4780"/>
                </a:cubicBezTo>
              </a:path>
            </a:pathLst>
          </a:custGeom>
          <a:noFill/>
          <a:ln w="57150" cmpd="sng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122238"/>
            <a:ext cx="6643710" cy="1295400"/>
          </a:xfrm>
        </p:spPr>
        <p:txBody>
          <a:bodyPr/>
          <a:lstStyle/>
          <a:p>
            <a:r>
              <a:rPr lang="ru-RU" b="1" dirty="0"/>
              <a:t>Логарифмы в музыке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1538" y="1785926"/>
            <a:ext cx="7615262" cy="3962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/>
              <a:t>Музыканты редко увлекаются математикой. Большинство из них питают к этой науке чувство уважения.</a:t>
            </a:r>
            <a:r>
              <a:rPr lang="en-US" sz="2200" dirty="0"/>
              <a:t> </a:t>
            </a:r>
            <a:r>
              <a:rPr lang="ru-RU" sz="2200" dirty="0"/>
              <a:t>Между тем</a:t>
            </a:r>
            <a:r>
              <a:rPr lang="en-US" sz="2200" dirty="0"/>
              <a:t> </a:t>
            </a:r>
            <a:r>
              <a:rPr lang="ru-RU" sz="2200" dirty="0"/>
              <a:t>музыканты</a:t>
            </a:r>
            <a:r>
              <a:rPr lang="en-US" sz="2200" dirty="0"/>
              <a:t> </a:t>
            </a:r>
            <a:r>
              <a:rPr lang="ru-RU" sz="2200" dirty="0"/>
              <a:t>-даже те которые не проверяют подобно Сальери у Пушкина « алгеброй гармонию» , встречаются с математикой гораздо чаще, чем сами подозревают</a:t>
            </a:r>
            <a:r>
              <a:rPr lang="en-US" sz="2200" dirty="0"/>
              <a:t> </a:t>
            </a:r>
            <a:r>
              <a:rPr lang="ru-RU" sz="2200" dirty="0"/>
              <a:t>,и притом с такими «странными» вещами, как логарифмы. И действительно , так называемые ступени темперированной хроматической гаммы ( 12- звуковой ) частот звуковых колебаний представляют собой логарифмы . 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611188" y="5300663"/>
            <a:ext cx="8139112" cy="1322387"/>
            <a:chOff x="111" y="3324"/>
            <a:chExt cx="10260" cy="2917"/>
          </a:xfrm>
        </p:grpSpPr>
        <p:sp>
          <p:nvSpPr>
            <p:cNvPr id="3078" name="AutoShape 6"/>
            <p:cNvSpPr>
              <a:spLocks noChangeAspect="1" noChangeArrowheads="1"/>
            </p:cNvSpPr>
            <p:nvPr/>
          </p:nvSpPr>
          <p:spPr bwMode="auto">
            <a:xfrm>
              <a:off x="111" y="3324"/>
              <a:ext cx="10260" cy="2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1551" y="4261"/>
              <a:ext cx="8280" cy="1"/>
            </a:xfrm>
            <a:prstGeom prst="line">
              <a:avLst/>
            </a:prstGeom>
            <a:noFill/>
            <a:ln w="57150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1551" y="4621"/>
              <a:ext cx="8280" cy="1"/>
            </a:xfrm>
            <a:prstGeom prst="line">
              <a:avLst/>
            </a:prstGeom>
            <a:noFill/>
            <a:ln w="57150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1551" y="4981"/>
              <a:ext cx="8280" cy="1"/>
            </a:xfrm>
            <a:prstGeom prst="line">
              <a:avLst/>
            </a:prstGeom>
            <a:noFill/>
            <a:ln w="57150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1551" y="5341"/>
              <a:ext cx="8280" cy="1"/>
            </a:xfrm>
            <a:prstGeom prst="line">
              <a:avLst/>
            </a:prstGeom>
            <a:noFill/>
            <a:ln w="57150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1551" y="5701"/>
              <a:ext cx="8280" cy="1"/>
            </a:xfrm>
            <a:prstGeom prst="line">
              <a:avLst/>
            </a:prstGeom>
            <a:noFill/>
            <a:ln w="57150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1551" y="6061"/>
              <a:ext cx="8280" cy="1"/>
            </a:xfrm>
            <a:prstGeom prst="line">
              <a:avLst/>
            </a:prstGeom>
            <a:noFill/>
            <a:ln w="57150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auto">
            <a:xfrm>
              <a:off x="2451" y="5881"/>
              <a:ext cx="719" cy="360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Oval 14"/>
            <p:cNvSpPr>
              <a:spLocks noChangeArrowheads="1"/>
            </p:cNvSpPr>
            <p:nvPr/>
          </p:nvSpPr>
          <p:spPr bwMode="auto">
            <a:xfrm>
              <a:off x="3891" y="5521"/>
              <a:ext cx="720" cy="360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Oval 15"/>
            <p:cNvSpPr>
              <a:spLocks noChangeArrowheads="1"/>
            </p:cNvSpPr>
            <p:nvPr/>
          </p:nvSpPr>
          <p:spPr bwMode="auto">
            <a:xfrm>
              <a:off x="5151" y="5161"/>
              <a:ext cx="720" cy="360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6411" y="4801"/>
              <a:ext cx="721" cy="360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Oval 17"/>
            <p:cNvSpPr>
              <a:spLocks noChangeArrowheads="1"/>
            </p:cNvSpPr>
            <p:nvPr/>
          </p:nvSpPr>
          <p:spPr bwMode="auto">
            <a:xfrm>
              <a:off x="7491" y="4441"/>
              <a:ext cx="718" cy="360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Oval 18"/>
            <p:cNvSpPr>
              <a:spLocks noChangeArrowheads="1"/>
            </p:cNvSpPr>
            <p:nvPr/>
          </p:nvSpPr>
          <p:spPr bwMode="auto">
            <a:xfrm>
              <a:off x="8571" y="4081"/>
              <a:ext cx="719" cy="360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3170" y="5161"/>
              <a:ext cx="2" cy="976"/>
            </a:xfrm>
            <a:prstGeom prst="line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4611" y="4801"/>
              <a:ext cx="1" cy="900"/>
            </a:xfrm>
            <a:prstGeom prst="line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5871" y="4441"/>
              <a:ext cx="1" cy="900"/>
            </a:xfrm>
            <a:prstGeom prst="line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7131" y="4081"/>
              <a:ext cx="1" cy="900"/>
            </a:xfrm>
            <a:prstGeom prst="line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>
              <a:off x="9290" y="3324"/>
              <a:ext cx="1" cy="900"/>
            </a:xfrm>
            <a:prstGeom prst="line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8211" y="3684"/>
              <a:ext cx="1" cy="900"/>
            </a:xfrm>
            <a:prstGeom prst="line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7" name="Freeform 25"/>
          <p:cNvSpPr>
            <a:spLocks/>
          </p:cNvSpPr>
          <p:nvPr/>
        </p:nvSpPr>
        <p:spPr bwMode="auto">
          <a:xfrm rot="-702341">
            <a:off x="7091792" y="420192"/>
            <a:ext cx="720725" cy="969963"/>
          </a:xfrm>
          <a:custGeom>
            <a:avLst/>
            <a:gdLst/>
            <a:ahLst/>
            <a:cxnLst>
              <a:cxn ang="0">
                <a:pos x="322" y="7460"/>
              </a:cxn>
              <a:cxn ang="0">
                <a:pos x="402" y="7560"/>
              </a:cxn>
              <a:cxn ang="0">
                <a:pos x="1142" y="7500"/>
              </a:cxn>
              <a:cxn ang="0">
                <a:pos x="1442" y="7100"/>
              </a:cxn>
              <a:cxn ang="0">
                <a:pos x="1762" y="6280"/>
              </a:cxn>
              <a:cxn ang="0">
                <a:pos x="1962" y="4740"/>
              </a:cxn>
              <a:cxn ang="0">
                <a:pos x="2182" y="3300"/>
              </a:cxn>
              <a:cxn ang="0">
                <a:pos x="2362" y="2240"/>
              </a:cxn>
              <a:cxn ang="0">
                <a:pos x="2882" y="820"/>
              </a:cxn>
              <a:cxn ang="0">
                <a:pos x="3382" y="220"/>
              </a:cxn>
              <a:cxn ang="0">
                <a:pos x="3582" y="80"/>
              </a:cxn>
              <a:cxn ang="0">
                <a:pos x="4002" y="40"/>
              </a:cxn>
              <a:cxn ang="0">
                <a:pos x="4042" y="1040"/>
              </a:cxn>
              <a:cxn ang="0">
                <a:pos x="3822" y="1580"/>
              </a:cxn>
              <a:cxn ang="0">
                <a:pos x="3322" y="2200"/>
              </a:cxn>
              <a:cxn ang="0">
                <a:pos x="2822" y="2600"/>
              </a:cxn>
              <a:cxn ang="0">
                <a:pos x="2242" y="3000"/>
              </a:cxn>
              <a:cxn ang="0">
                <a:pos x="2082" y="3160"/>
              </a:cxn>
              <a:cxn ang="0">
                <a:pos x="1722" y="3420"/>
              </a:cxn>
              <a:cxn ang="0">
                <a:pos x="882" y="4020"/>
              </a:cxn>
              <a:cxn ang="0">
                <a:pos x="342" y="4520"/>
              </a:cxn>
              <a:cxn ang="0">
                <a:pos x="222" y="4680"/>
              </a:cxn>
              <a:cxn ang="0">
                <a:pos x="62" y="5640"/>
              </a:cxn>
              <a:cxn ang="0">
                <a:pos x="1382" y="6360"/>
              </a:cxn>
              <a:cxn ang="0">
                <a:pos x="3582" y="6400"/>
              </a:cxn>
              <a:cxn ang="0">
                <a:pos x="4702" y="6040"/>
              </a:cxn>
              <a:cxn ang="0">
                <a:pos x="4602" y="5500"/>
              </a:cxn>
              <a:cxn ang="0">
                <a:pos x="4382" y="5180"/>
              </a:cxn>
              <a:cxn ang="0">
                <a:pos x="3722" y="4700"/>
              </a:cxn>
              <a:cxn ang="0">
                <a:pos x="2002" y="4160"/>
              </a:cxn>
              <a:cxn ang="0">
                <a:pos x="1302" y="4240"/>
              </a:cxn>
              <a:cxn ang="0">
                <a:pos x="902" y="4620"/>
              </a:cxn>
              <a:cxn ang="0">
                <a:pos x="962" y="4780"/>
              </a:cxn>
            </a:cxnLst>
            <a:rect l="0" t="0" r="r" b="b"/>
            <a:pathLst>
              <a:path w="4769" h="7680">
                <a:moveTo>
                  <a:pt x="302" y="7300"/>
                </a:moveTo>
                <a:cubicBezTo>
                  <a:pt x="309" y="7353"/>
                  <a:pt x="302" y="7410"/>
                  <a:pt x="322" y="7460"/>
                </a:cubicBezTo>
                <a:cubicBezTo>
                  <a:pt x="331" y="7482"/>
                  <a:pt x="367" y="7481"/>
                  <a:pt x="382" y="7500"/>
                </a:cubicBezTo>
                <a:cubicBezTo>
                  <a:pt x="395" y="7516"/>
                  <a:pt x="389" y="7544"/>
                  <a:pt x="402" y="7560"/>
                </a:cubicBezTo>
                <a:cubicBezTo>
                  <a:pt x="445" y="7614"/>
                  <a:pt x="523" y="7610"/>
                  <a:pt x="582" y="7620"/>
                </a:cubicBezTo>
                <a:cubicBezTo>
                  <a:pt x="993" y="7600"/>
                  <a:pt x="937" y="7680"/>
                  <a:pt x="1142" y="7500"/>
                </a:cubicBezTo>
                <a:cubicBezTo>
                  <a:pt x="1167" y="7478"/>
                  <a:pt x="1195" y="7460"/>
                  <a:pt x="1222" y="7440"/>
                </a:cubicBezTo>
                <a:cubicBezTo>
                  <a:pt x="1256" y="7305"/>
                  <a:pt x="1377" y="7223"/>
                  <a:pt x="1442" y="7100"/>
                </a:cubicBezTo>
                <a:cubicBezTo>
                  <a:pt x="1507" y="6978"/>
                  <a:pt x="1549" y="6829"/>
                  <a:pt x="1602" y="6700"/>
                </a:cubicBezTo>
                <a:cubicBezTo>
                  <a:pt x="1756" y="6324"/>
                  <a:pt x="1687" y="6542"/>
                  <a:pt x="1762" y="6280"/>
                </a:cubicBezTo>
                <a:cubicBezTo>
                  <a:pt x="1787" y="6057"/>
                  <a:pt x="1825" y="5840"/>
                  <a:pt x="1862" y="5620"/>
                </a:cubicBezTo>
                <a:cubicBezTo>
                  <a:pt x="1878" y="5317"/>
                  <a:pt x="1889" y="5034"/>
                  <a:pt x="1962" y="4740"/>
                </a:cubicBezTo>
                <a:cubicBezTo>
                  <a:pt x="1989" y="4465"/>
                  <a:pt x="2015" y="4188"/>
                  <a:pt x="2082" y="3920"/>
                </a:cubicBezTo>
                <a:cubicBezTo>
                  <a:pt x="2100" y="3707"/>
                  <a:pt x="2147" y="3510"/>
                  <a:pt x="2182" y="3300"/>
                </a:cubicBezTo>
                <a:cubicBezTo>
                  <a:pt x="2202" y="3046"/>
                  <a:pt x="2254" y="2810"/>
                  <a:pt x="2302" y="2560"/>
                </a:cubicBezTo>
                <a:cubicBezTo>
                  <a:pt x="2322" y="2453"/>
                  <a:pt x="2362" y="2240"/>
                  <a:pt x="2362" y="2240"/>
                </a:cubicBezTo>
                <a:cubicBezTo>
                  <a:pt x="2381" y="1996"/>
                  <a:pt x="2378" y="1724"/>
                  <a:pt x="2562" y="1540"/>
                </a:cubicBezTo>
                <a:cubicBezTo>
                  <a:pt x="2658" y="1310"/>
                  <a:pt x="2727" y="1017"/>
                  <a:pt x="2882" y="820"/>
                </a:cubicBezTo>
                <a:cubicBezTo>
                  <a:pt x="2932" y="757"/>
                  <a:pt x="2993" y="703"/>
                  <a:pt x="3042" y="640"/>
                </a:cubicBezTo>
                <a:cubicBezTo>
                  <a:pt x="3192" y="449"/>
                  <a:pt x="3212" y="359"/>
                  <a:pt x="3382" y="220"/>
                </a:cubicBezTo>
                <a:cubicBezTo>
                  <a:pt x="3405" y="201"/>
                  <a:pt x="3438" y="197"/>
                  <a:pt x="3462" y="180"/>
                </a:cubicBezTo>
                <a:cubicBezTo>
                  <a:pt x="3505" y="150"/>
                  <a:pt x="3539" y="109"/>
                  <a:pt x="3582" y="80"/>
                </a:cubicBezTo>
                <a:cubicBezTo>
                  <a:pt x="3632" y="47"/>
                  <a:pt x="3691" y="31"/>
                  <a:pt x="3742" y="0"/>
                </a:cubicBezTo>
                <a:cubicBezTo>
                  <a:pt x="3829" y="13"/>
                  <a:pt x="3920" y="9"/>
                  <a:pt x="4002" y="40"/>
                </a:cubicBezTo>
                <a:cubicBezTo>
                  <a:pt x="4081" y="70"/>
                  <a:pt x="4111" y="292"/>
                  <a:pt x="4122" y="360"/>
                </a:cubicBezTo>
                <a:cubicBezTo>
                  <a:pt x="4106" y="577"/>
                  <a:pt x="4124" y="826"/>
                  <a:pt x="4042" y="1040"/>
                </a:cubicBezTo>
                <a:cubicBezTo>
                  <a:pt x="3993" y="1168"/>
                  <a:pt x="3925" y="1290"/>
                  <a:pt x="3882" y="1420"/>
                </a:cubicBezTo>
                <a:cubicBezTo>
                  <a:pt x="3868" y="1461"/>
                  <a:pt x="3840" y="1550"/>
                  <a:pt x="3822" y="1580"/>
                </a:cubicBezTo>
                <a:cubicBezTo>
                  <a:pt x="3638" y="1886"/>
                  <a:pt x="3750" y="1688"/>
                  <a:pt x="3602" y="1860"/>
                </a:cubicBezTo>
                <a:cubicBezTo>
                  <a:pt x="3503" y="1975"/>
                  <a:pt x="3435" y="2095"/>
                  <a:pt x="3322" y="2200"/>
                </a:cubicBezTo>
                <a:cubicBezTo>
                  <a:pt x="3044" y="2458"/>
                  <a:pt x="3285" y="2234"/>
                  <a:pt x="3002" y="2440"/>
                </a:cubicBezTo>
                <a:cubicBezTo>
                  <a:pt x="2937" y="2487"/>
                  <a:pt x="2887" y="2553"/>
                  <a:pt x="2822" y="2600"/>
                </a:cubicBezTo>
                <a:cubicBezTo>
                  <a:pt x="2684" y="2702"/>
                  <a:pt x="2574" y="2774"/>
                  <a:pt x="2442" y="2880"/>
                </a:cubicBezTo>
                <a:cubicBezTo>
                  <a:pt x="2386" y="2925"/>
                  <a:pt x="2294" y="2964"/>
                  <a:pt x="2242" y="3000"/>
                </a:cubicBezTo>
                <a:cubicBezTo>
                  <a:pt x="2199" y="3030"/>
                  <a:pt x="2159" y="3063"/>
                  <a:pt x="2122" y="3100"/>
                </a:cubicBezTo>
                <a:cubicBezTo>
                  <a:pt x="2105" y="3117"/>
                  <a:pt x="2101" y="3145"/>
                  <a:pt x="2082" y="3160"/>
                </a:cubicBezTo>
                <a:cubicBezTo>
                  <a:pt x="2013" y="3213"/>
                  <a:pt x="1935" y="3253"/>
                  <a:pt x="1862" y="3300"/>
                </a:cubicBezTo>
                <a:cubicBezTo>
                  <a:pt x="1810" y="3333"/>
                  <a:pt x="1771" y="3383"/>
                  <a:pt x="1722" y="3420"/>
                </a:cubicBezTo>
                <a:cubicBezTo>
                  <a:pt x="1590" y="3519"/>
                  <a:pt x="1453" y="3601"/>
                  <a:pt x="1322" y="3700"/>
                </a:cubicBezTo>
                <a:cubicBezTo>
                  <a:pt x="1190" y="3799"/>
                  <a:pt x="1047" y="3965"/>
                  <a:pt x="882" y="4020"/>
                </a:cubicBezTo>
                <a:cubicBezTo>
                  <a:pt x="772" y="4114"/>
                  <a:pt x="645" y="4217"/>
                  <a:pt x="542" y="4320"/>
                </a:cubicBezTo>
                <a:cubicBezTo>
                  <a:pt x="319" y="4543"/>
                  <a:pt x="484" y="4426"/>
                  <a:pt x="342" y="4520"/>
                </a:cubicBezTo>
                <a:cubicBezTo>
                  <a:pt x="322" y="4553"/>
                  <a:pt x="305" y="4589"/>
                  <a:pt x="282" y="4620"/>
                </a:cubicBezTo>
                <a:cubicBezTo>
                  <a:pt x="265" y="4643"/>
                  <a:pt x="236" y="4656"/>
                  <a:pt x="222" y="4680"/>
                </a:cubicBezTo>
                <a:cubicBezTo>
                  <a:pt x="94" y="4898"/>
                  <a:pt x="56" y="5023"/>
                  <a:pt x="22" y="5260"/>
                </a:cubicBezTo>
                <a:cubicBezTo>
                  <a:pt x="30" y="5387"/>
                  <a:pt x="0" y="5529"/>
                  <a:pt x="62" y="5640"/>
                </a:cubicBezTo>
                <a:cubicBezTo>
                  <a:pt x="269" y="6012"/>
                  <a:pt x="664" y="6257"/>
                  <a:pt x="1082" y="6320"/>
                </a:cubicBezTo>
                <a:cubicBezTo>
                  <a:pt x="1182" y="6335"/>
                  <a:pt x="1282" y="6345"/>
                  <a:pt x="1382" y="6360"/>
                </a:cubicBezTo>
                <a:cubicBezTo>
                  <a:pt x="1556" y="6385"/>
                  <a:pt x="1902" y="6440"/>
                  <a:pt x="1902" y="6440"/>
                </a:cubicBezTo>
                <a:cubicBezTo>
                  <a:pt x="2462" y="6427"/>
                  <a:pt x="3023" y="6433"/>
                  <a:pt x="3582" y="6400"/>
                </a:cubicBezTo>
                <a:cubicBezTo>
                  <a:pt x="3832" y="6385"/>
                  <a:pt x="4111" y="6282"/>
                  <a:pt x="4362" y="6240"/>
                </a:cubicBezTo>
                <a:cubicBezTo>
                  <a:pt x="4508" y="6175"/>
                  <a:pt x="4594" y="6148"/>
                  <a:pt x="4702" y="6040"/>
                </a:cubicBezTo>
                <a:cubicBezTo>
                  <a:pt x="4703" y="6037"/>
                  <a:pt x="4769" y="5789"/>
                  <a:pt x="4762" y="5760"/>
                </a:cubicBezTo>
                <a:cubicBezTo>
                  <a:pt x="4702" y="5521"/>
                  <a:pt x="4695" y="5618"/>
                  <a:pt x="4602" y="5500"/>
                </a:cubicBezTo>
                <a:cubicBezTo>
                  <a:pt x="4546" y="5429"/>
                  <a:pt x="4493" y="5355"/>
                  <a:pt x="4442" y="5280"/>
                </a:cubicBezTo>
                <a:cubicBezTo>
                  <a:pt x="4420" y="5248"/>
                  <a:pt x="4411" y="5206"/>
                  <a:pt x="4382" y="5180"/>
                </a:cubicBezTo>
                <a:cubicBezTo>
                  <a:pt x="4303" y="5111"/>
                  <a:pt x="4207" y="5062"/>
                  <a:pt x="4122" y="5000"/>
                </a:cubicBezTo>
                <a:cubicBezTo>
                  <a:pt x="3987" y="4902"/>
                  <a:pt x="3867" y="4781"/>
                  <a:pt x="3722" y="4700"/>
                </a:cubicBezTo>
                <a:cubicBezTo>
                  <a:pt x="3091" y="4347"/>
                  <a:pt x="3401" y="4488"/>
                  <a:pt x="2802" y="4260"/>
                </a:cubicBezTo>
                <a:cubicBezTo>
                  <a:pt x="2652" y="4203"/>
                  <a:pt x="2119" y="4170"/>
                  <a:pt x="2002" y="4160"/>
                </a:cubicBezTo>
                <a:cubicBezTo>
                  <a:pt x="1795" y="4180"/>
                  <a:pt x="1588" y="4196"/>
                  <a:pt x="1382" y="4220"/>
                </a:cubicBezTo>
                <a:cubicBezTo>
                  <a:pt x="1355" y="4223"/>
                  <a:pt x="1326" y="4227"/>
                  <a:pt x="1302" y="4240"/>
                </a:cubicBezTo>
                <a:cubicBezTo>
                  <a:pt x="936" y="4439"/>
                  <a:pt x="1338" y="4270"/>
                  <a:pt x="1062" y="4380"/>
                </a:cubicBezTo>
                <a:cubicBezTo>
                  <a:pt x="909" y="4577"/>
                  <a:pt x="946" y="4488"/>
                  <a:pt x="902" y="4620"/>
                </a:cubicBezTo>
                <a:cubicBezTo>
                  <a:pt x="915" y="4653"/>
                  <a:pt x="929" y="4686"/>
                  <a:pt x="942" y="4720"/>
                </a:cubicBezTo>
                <a:cubicBezTo>
                  <a:pt x="949" y="4740"/>
                  <a:pt x="962" y="4780"/>
                  <a:pt x="962" y="4780"/>
                </a:cubicBezTo>
              </a:path>
            </a:pathLst>
          </a:custGeom>
          <a:noFill/>
          <a:ln w="57150" cmpd="sng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14678" y="357167"/>
            <a:ext cx="5472122" cy="571504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Физик, профессор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Эйхенвальд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пишет в своей статье (она была напечатана в «Русском астрономическом календаре» на 1919 год и озаглавлена «О больших и малых расстояниях»): 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«Товарищ мой по гимназии любил играть на рояле, но не любил математики. Он даже говорил с пренебрежением, что музыка и математика не имеют друг с другом ни чего общего.</a:t>
            </a:r>
            <a:endParaRPr lang="ru-RU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http://club-edu.tambov.ru/vjpusk/vjp141/rabot/10/images/new_pa40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2844" y="428604"/>
            <a:ext cx="2885860" cy="346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14479" y="188913"/>
            <a:ext cx="7077095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Правда Пифагор нашел какие-то соотношения между звуковыми колебаниями,- но ведь Пифагорова-то гамма и оказалась неприемлемой для нашей музыки. Представьте, как не приятно был поражен мой товарищ, когда я доказал ему, что, играя по клавишам современного рояля, он играет, собственно говоря, на логарифмах…» </a:t>
            </a:r>
          </a:p>
        </p:txBody>
      </p:sp>
      <p:pic>
        <p:nvPicPr>
          <p:cNvPr id="18435" name="Picture 5" descr="Фотография (2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71942"/>
            <a:ext cx="29527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>
          <a:xfrm>
            <a:off x="1928794" y="910025"/>
            <a:ext cx="6143668" cy="4942467"/>
          </a:xfrm>
          <a:noFill/>
          <a:ln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772400" cy="571504"/>
          </a:xfrm>
        </p:spPr>
        <p:txBody>
          <a:bodyPr/>
          <a:lstStyle/>
          <a:p>
            <a:pPr algn="ctr"/>
            <a:r>
              <a:rPr lang="ru-RU" dirty="0" smtClean="0"/>
              <a:t>Алгебра гармонии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000108"/>
            <a:ext cx="7772400" cy="50958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Положим , что ноте «до» самой низкой октавы- будем ее называть нулевой - соответствует частота, равная </a:t>
            </a:r>
            <a:r>
              <a:rPr lang="en-US" dirty="0" smtClean="0"/>
              <a:t>n </a:t>
            </a:r>
            <a:r>
              <a:rPr lang="ru-RU" dirty="0" smtClean="0"/>
              <a:t>колебаниям в секунду. В октаве частота колебаний нижнего звука в 2 раза меньше верхнего , т.е. эти частоты соотносятся как 1:2. Тогда ноте «до» первой октавы будут соответствовать 2</a:t>
            </a:r>
            <a:r>
              <a:rPr lang="en-US" dirty="0" smtClean="0"/>
              <a:t>n</a:t>
            </a:r>
            <a:r>
              <a:rPr lang="ru-RU" dirty="0" smtClean="0"/>
              <a:t> колебания в сек., а ноте «до» третьей октавы -2</a:t>
            </a:r>
            <a:r>
              <a:rPr lang="en-US" dirty="0" smtClean="0"/>
              <a:t>m*n</a:t>
            </a:r>
            <a:r>
              <a:rPr lang="ru-RU" dirty="0" smtClean="0"/>
              <a:t> колебания в сек. И т.д..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Ржавый замок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Ржавый замо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жавый замок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жавый замок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жавый замо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жавый замок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жавый замок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жавый замок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75</TotalTime>
  <Words>475</Words>
  <Application>Microsoft Office PowerPoint</Application>
  <PresentationFormat>Экран (4:3)</PresentationFormat>
  <Paragraphs>51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Тема10</vt:lpstr>
      <vt:lpstr>ПРОЕКТ «Логарифмы – прихоть математиков или жизненная необходимость?»</vt:lpstr>
      <vt:lpstr>Логарифмы в музыке</vt:lpstr>
      <vt:lpstr>Слайд 3</vt:lpstr>
      <vt:lpstr>Слайд 4</vt:lpstr>
      <vt:lpstr>Логарифмы в музыке</vt:lpstr>
      <vt:lpstr>Слайд 6</vt:lpstr>
      <vt:lpstr>Слайд 7</vt:lpstr>
      <vt:lpstr>Слайд 8</vt:lpstr>
      <vt:lpstr>Алгебра гармонии</vt:lpstr>
      <vt:lpstr>Зависимость частоты колебаний ноты «до» в разных октавах</vt:lpstr>
      <vt:lpstr>Формула для нахождения частоты звука</vt:lpstr>
      <vt:lpstr>Лoгарифмируем обе части этого равенства  по основанию 2 </vt:lpstr>
      <vt:lpstr>Слайд 13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«Логарифмы – прихоть математиков или жизненная необходимость?»</dc:title>
  <cp:lastModifiedBy>Вера</cp:lastModifiedBy>
  <cp:revision>12</cp:revision>
  <dcterms:modified xsi:type="dcterms:W3CDTF">2012-02-04T17:13:11Z</dcterms:modified>
</cp:coreProperties>
</file>