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02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BAFDC-6313-4B2F-9D98-ADD9272DA711}" type="datetimeFigureOut">
              <a:rPr lang="ru-RU" smtClean="0"/>
              <a:t>10.09.2009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9068-105B-4716-81EE-A57D2DE99D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BAFDC-6313-4B2F-9D98-ADD9272DA711}" type="datetimeFigureOut">
              <a:rPr lang="ru-RU" smtClean="0"/>
              <a:t>10.09.2009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9068-105B-4716-81EE-A57D2DE99D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BAFDC-6313-4B2F-9D98-ADD9272DA711}" type="datetimeFigureOut">
              <a:rPr lang="ru-RU" smtClean="0"/>
              <a:t>10.09.2009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9068-105B-4716-81EE-A57D2DE99D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BAFDC-6313-4B2F-9D98-ADD9272DA711}" type="datetimeFigureOut">
              <a:rPr lang="ru-RU" smtClean="0"/>
              <a:t>10.09.2009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9068-105B-4716-81EE-A57D2DE99D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BAFDC-6313-4B2F-9D98-ADD9272DA711}" type="datetimeFigureOut">
              <a:rPr lang="ru-RU" smtClean="0"/>
              <a:t>10.09.2009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9068-105B-4716-81EE-A57D2DE99D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BAFDC-6313-4B2F-9D98-ADD9272DA711}" type="datetimeFigureOut">
              <a:rPr lang="ru-RU" smtClean="0"/>
              <a:t>10.09.2009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9068-105B-4716-81EE-A57D2DE99D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BAFDC-6313-4B2F-9D98-ADD9272DA711}" type="datetimeFigureOut">
              <a:rPr lang="ru-RU" smtClean="0"/>
              <a:t>10.09.2009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9068-105B-4716-81EE-A57D2DE99D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BAFDC-6313-4B2F-9D98-ADD9272DA711}" type="datetimeFigureOut">
              <a:rPr lang="ru-RU" smtClean="0"/>
              <a:t>10.09.2009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9068-105B-4716-81EE-A57D2DE99D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BAFDC-6313-4B2F-9D98-ADD9272DA711}" type="datetimeFigureOut">
              <a:rPr lang="ru-RU" smtClean="0"/>
              <a:t>10.09.2009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9068-105B-4716-81EE-A57D2DE99D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BAFDC-6313-4B2F-9D98-ADD9272DA711}" type="datetimeFigureOut">
              <a:rPr lang="ru-RU" smtClean="0"/>
              <a:t>10.09.2009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9068-105B-4716-81EE-A57D2DE99D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BAFDC-6313-4B2F-9D98-ADD9272DA711}" type="datetimeFigureOut">
              <a:rPr lang="ru-RU" smtClean="0"/>
              <a:t>10.09.2009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9068-105B-4716-81EE-A57D2DE99D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8BAFDC-6313-4B2F-9D98-ADD9272DA711}" type="datetimeFigureOut">
              <a:rPr lang="ru-RU" smtClean="0"/>
              <a:t>10.09.2009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C89068-105B-4716-81EE-A57D2DE99D0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24" y="142852"/>
            <a:ext cx="7772400" cy="1470025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ГИППОКРАТ</a:t>
            </a:r>
            <a:endParaRPr lang="ru-RU" dirty="0"/>
          </a:p>
        </p:txBody>
      </p:sp>
      <p:pic>
        <p:nvPicPr>
          <p:cNvPr id="6" name="Рисунок 5" descr="1246428131_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984" y="1643050"/>
            <a:ext cx="4714908" cy="521495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r>
              <a:rPr lang="ru-RU" dirty="0">
                <a:solidFill>
                  <a:schemeClr val="tx1"/>
                </a:solidFill>
              </a:rPr>
              <a:t>Клянусь Аполлоном-врачом, Асклепием, </a:t>
            </a:r>
            <a:r>
              <a:rPr lang="ru-RU" dirty="0" err="1">
                <a:solidFill>
                  <a:schemeClr val="tx1"/>
                </a:solidFill>
              </a:rPr>
              <a:t>Гигеей</a:t>
            </a:r>
            <a:r>
              <a:rPr lang="ru-RU" dirty="0">
                <a:solidFill>
                  <a:schemeClr val="tx1"/>
                </a:solidFill>
              </a:rPr>
              <a:t> и Панацеей и всеми богами и богинями, беря их в свидетели, исполнять честно, соответственно моим силам и моему разумению, следующую присягу и письменное обязательство. Считать научившего меня врачебному искусству наравне с моими родителями, делиться с ним своими </a:t>
            </a:r>
            <a:r>
              <a:rPr lang="ru-RU" dirty="0" err="1">
                <a:solidFill>
                  <a:schemeClr val="tx1"/>
                </a:solidFill>
              </a:rPr>
              <a:t>достатками</a:t>
            </a:r>
            <a:r>
              <a:rPr lang="ru-RU" dirty="0">
                <a:solidFill>
                  <a:schemeClr val="tx1"/>
                </a:solidFill>
              </a:rPr>
              <a:t> и в случае надобности помогать ему в его нуждах. Я направлю режим больных к их выгоде сообразно с моими силами и моим разумением, воздерживаясь от причинения всякого вреда и несправедливости. Я не дам никому просимого у меня смертельного средства и не покажу пути для подобного замысла. Чисто и непорочно буду проводить я свою жизнь и свое искусство. Что бы при лечении — а также и без лечения — я ни увидел или ни услышал касательно жизни людской из того, что не следует когда-либо разглашать, я умолчу о том, считая подобные вещи тайной. Я торжественно клянусь посвятить свою жизнь служению человечеству. Я воздам моим учителям должным уважением и благодарностью; я достойно и добросовестно буду исполнять свои профессиональные обязанности; здоровье моего пациента будет основной моей заботой; я буду уважать доверенные мне тайны; я всеми средствами, которые в моей власти, буду поддерживать честь и благородные традиции профессии врача; к своим коллегам я буду относиться как к братьям; я не позволю, чтобы религиозные, национальные, расовые, политические или социальные мотивы помешали мне исполнить свой долг по отношению к пациенту; я буду придерживаться глубочайшего уважения к человеческой жизни, начиная с момента зачатия; даже под угрозой я не буду использовать свои знания против законов человечности. Я обещаю это торжественно, добровольно и чистосердечно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000000006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Презентацию выполнила: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Ученица 8 Б класса Зыбенская Катя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/>
              <a:t>Биография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ru-RU" dirty="0"/>
              <a:t>Гиппократ родился на острове Кос за 460 лет до н. э. Цивилизация и язык этого колонизованного дорийцами острова были ионийскими.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Гиппократ принадлежал к роду </a:t>
            </a:r>
            <a:r>
              <a:rPr lang="ru-RU" dirty="0" err="1"/>
              <a:t>Асклепиадов</a:t>
            </a:r>
            <a:r>
              <a:rPr lang="ru-RU" dirty="0"/>
              <a:t> — династии врачей, притязавшей на то, что она ведёт своё происхождение от Асклепия — бога медицины. Считалось, что Гиппократ был потомком бога в 18-м поколении.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Семья </a:t>
            </a:r>
            <a:r>
              <a:rPr lang="ru-RU" dirty="0" err="1"/>
              <a:t>Асклепиадов</a:t>
            </a:r>
            <a:r>
              <a:rPr lang="ru-RU" dirty="0"/>
              <a:t>, которую также именуют </a:t>
            </a:r>
            <a:r>
              <a:rPr lang="ru-RU" dirty="0" err="1"/>
              <a:t>Косской</a:t>
            </a:r>
            <a:r>
              <a:rPr lang="ru-RU" dirty="0"/>
              <a:t> школой, сохраняла в V веке до н. э. религиозные формы и обычаи; так, например, у них была принята клятва, тесно связывавшая учеников с учителем, с собратьями по профессии. Однако этот религиозный характер корпорации, если он и требовал условных норм поведения, ни в чём не ограничивал поисков истины, которые оставались строго научными.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013001167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0232" y="0"/>
            <a:ext cx="5143536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r>
              <a:rPr lang="ru-RU" dirty="0"/>
              <a:t>Первоначальное медицинское образование Гиппократ получил от отца — врача </a:t>
            </a:r>
            <a:r>
              <a:rPr lang="ru-RU" dirty="0" err="1"/>
              <a:t>Гераклида</a:t>
            </a:r>
            <a:r>
              <a:rPr lang="ru-RU" dirty="0"/>
              <a:t>. С целью научного усовершенствования в молодости Гиппократ много путешествовал и изучил медицину в разных странах по практике местных врачей и по </a:t>
            </a:r>
            <a:r>
              <a:rPr lang="ru-RU" dirty="0" err="1"/>
              <a:t>обетным</a:t>
            </a:r>
            <a:r>
              <a:rPr lang="ru-RU" dirty="0"/>
              <a:t> таблицам, которые вывешивались в стенах храмов Асклепия.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История его жизни малоизвестна, даже точно не известно, сколько лет прожил Гиппократ. Одни историки утверждают, что 83 года, а другие — 104. Существуют предания и рассказы, относящиеся к его биографии, но они носят легендарный характер.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Умер Гиппократ около 370 года до н. э. в </a:t>
            </a:r>
            <a:r>
              <a:rPr lang="ru-RU" dirty="0" err="1"/>
              <a:t>Лариссе</a:t>
            </a:r>
            <a:r>
              <a:rPr lang="ru-RU" dirty="0"/>
              <a:t>, </a:t>
            </a:r>
            <a:r>
              <a:rPr lang="ru-RU" dirty="0" err="1"/>
              <a:t>в</a:t>
            </a:r>
            <a:r>
              <a:rPr lang="ru-RU" dirty="0"/>
              <a:t> Фессалии, где ему и поставлен памятник, но на тысячелетия для всех врачей стала кодексом профессиональной чести «Клятва Гиппократа».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thumb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5852" y="0"/>
            <a:ext cx="6500857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/>
              <a:t>Цитаты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ru-RU" dirty="0"/>
              <a:t>«Исцеление — это дело времени, но иногда это также дело возможности»</a:t>
            </a:r>
          </a:p>
          <a:p>
            <a:r>
              <a:rPr lang="ru-RU" dirty="0"/>
              <a:t>«Старики болеют меньше, чем молодые, но их болезни кончаются лишь вместе с жизнью»</a:t>
            </a:r>
          </a:p>
          <a:p>
            <a:r>
              <a:rPr lang="ru-RU" dirty="0"/>
              <a:t>«Первая заповедь врача: не навреди»</a:t>
            </a:r>
          </a:p>
          <a:p>
            <a:r>
              <a:rPr lang="ru-RU" dirty="0"/>
              <a:t>«Некоторые больные, несмотря на сознание обречённости, выздоравливают только потому, что уверены в мастерстве врача»</a:t>
            </a:r>
          </a:p>
          <a:p>
            <a:r>
              <a:rPr lang="ru-RU" dirty="0"/>
              <a:t>«Врач — философ; ведь нет большой разницы между мудростью и медициной»</a:t>
            </a:r>
          </a:p>
          <a:p>
            <a:r>
              <a:rPr lang="ru-RU" dirty="0"/>
              <a:t>«Во всякой болезни не терять присутствия духа и сохранять вкус к еде — хороший признак; противоположное — дурной»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gippokrat_sm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5918" y="285728"/>
            <a:ext cx="5643602" cy="6143668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alko-gippokrat001x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0"/>
            <a:ext cx="8358246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214290"/>
            <a:ext cx="7772400" cy="1470025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Клятва Гиппократа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928802"/>
            <a:ext cx="9144000" cy="492919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 err="1">
                <a:solidFill>
                  <a:schemeClr val="tx1"/>
                </a:solidFill>
              </a:rPr>
              <a:t>Кля́тва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Гиппокра́та</a:t>
            </a:r>
            <a:r>
              <a:rPr lang="ru-RU" dirty="0">
                <a:solidFill>
                  <a:schemeClr val="tx1"/>
                </a:solidFill>
              </a:rPr>
              <a:t> — общеупотребительное название клятвы, приносимой каждым, кто собирается вступать во врачебный цех, то есть стать медиком.</a:t>
            </a:r>
          </a:p>
          <a:p>
            <a:r>
              <a:rPr lang="ru-RU" dirty="0">
                <a:solidFill>
                  <a:schemeClr val="tx1"/>
                </a:solidFill>
              </a:rPr>
              <a:t>К ней же (зачастую не будучи знакомыми с её содержанием) апеллируют больные, обычно пытаясь мотивировать медиков оказать помощь, когда те по каким-то причинам отказывают в ней (или больным кажется, что отказывают).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515</Words>
  <Application>Microsoft Office PowerPoint</Application>
  <PresentationFormat>Экран (4:3)</PresentationFormat>
  <Paragraphs>25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ГИППОКРАТ</vt:lpstr>
      <vt:lpstr>Биография </vt:lpstr>
      <vt:lpstr>Слайд 3</vt:lpstr>
      <vt:lpstr>Слайд 4</vt:lpstr>
      <vt:lpstr>Слайд 5</vt:lpstr>
      <vt:lpstr>Цитаты </vt:lpstr>
      <vt:lpstr>Слайд 7</vt:lpstr>
      <vt:lpstr>Слайд 8</vt:lpstr>
      <vt:lpstr>Клятва Гиппократа</vt:lpstr>
      <vt:lpstr>Слайд 10</vt:lpstr>
      <vt:lpstr>Слайд 11</vt:lpstr>
      <vt:lpstr>Презентацию выполнила:</vt:lpstr>
    </vt:vector>
  </TitlesOfParts>
  <Company>Home Office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ГИППОКРАТ</dc:title>
  <dc:creator>User</dc:creator>
  <cp:lastModifiedBy>User</cp:lastModifiedBy>
  <cp:revision>2</cp:revision>
  <dcterms:created xsi:type="dcterms:W3CDTF">2009-09-10T15:41:55Z</dcterms:created>
  <dcterms:modified xsi:type="dcterms:W3CDTF">2009-09-10T15:55:52Z</dcterms:modified>
</cp:coreProperties>
</file>