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FF00"/>
    <a:srgbClr val="FFFF66"/>
    <a:srgbClr val="CC0000"/>
    <a:srgbClr val="6600CC"/>
    <a:srgbClr val="FF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88" d="100"/>
          <a:sy n="88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0CB56-C0ED-4D86-B693-C71832D8C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D0EEA-E5AA-4F85-A564-9C6615A78A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D10B1-1719-4B91-BD79-627991A232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E83F-41D3-432A-B8EF-26B45AF81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E5C0-CC6B-4DE0-8618-EDE3B00D7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C726-3412-43CA-8BB9-A9F1171EEC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824D4-5A9F-4646-A1BF-1E06C513F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9261E-3C60-4415-A06A-95FB9122E6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F315-A46F-45E7-85A7-D0E9F1148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13EC3-1BD0-4780-A481-A2F2A536DA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AAD08-F211-4FDD-A3BF-AC3109344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EBD701-7B76-456D-A4AD-C369F65F33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-298125">
            <a:off x="1042988" y="1052513"/>
            <a:ext cx="7342187" cy="2881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Comic Sans MS"/>
              </a:rPr>
              <a:t>HOLIDAYS</a:t>
            </a:r>
            <a:endParaRPr lang="ru-RU" sz="3600" b="1" kern="10">
              <a:ln w="571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FF"/>
              </a:solidFill>
              <a:latin typeface="Comic Sans MS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0" y="5516563"/>
            <a:ext cx="38004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ru-RU" sz="1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ANIMATED_BACK_TO_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4813"/>
            <a:ext cx="3409950" cy="2971800"/>
          </a:xfrm>
          <a:prstGeom prst="rect">
            <a:avLst/>
          </a:prstGeom>
          <a:noFill/>
        </p:spPr>
      </p:pic>
      <p:pic>
        <p:nvPicPr>
          <p:cNvPr id="13319" name="Picture 7" descr="BD0719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29000"/>
            <a:ext cx="3024188" cy="2913063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219700" y="1628775"/>
            <a:ext cx="33845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In </a:t>
            </a:r>
            <a:r>
              <a:rPr lang="en-US" sz="2800" b="1" dirty="0" smtClean="0">
                <a:solidFill>
                  <a:srgbClr val="6600CC"/>
                </a:solidFill>
                <a:latin typeface="Comic Sans MS" pitchFamily="66" charset="0"/>
              </a:rPr>
              <a:t>Great Britain </a:t>
            </a:r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children </a:t>
            </a:r>
          </a:p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don’t go to school </a:t>
            </a:r>
          </a:p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on the 1</a:t>
            </a:r>
            <a:r>
              <a:rPr lang="en-US" sz="2800" b="1" baseline="30000" dirty="0">
                <a:solidFill>
                  <a:srgbClr val="6600CC"/>
                </a:solidFill>
                <a:latin typeface="Comic Sans MS" pitchFamily="66" charset="0"/>
              </a:rPr>
              <a:t>st</a:t>
            </a:r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 of September.</a:t>
            </a:r>
          </a:p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They begin to study on the second  Tuesday of September.</a:t>
            </a:r>
            <a:endParaRPr lang="ru-RU" sz="28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e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0550"/>
            <a:ext cx="4824413" cy="372745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79838" y="708025"/>
            <a:ext cx="4608512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Halloween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6600CC"/>
                </a:solidFill>
              </a:rPr>
              <a:t>On the 31st of October there is </a:t>
            </a:r>
            <a:r>
              <a:rPr lang="en-US" sz="2800" dirty="0" err="1">
                <a:solidFill>
                  <a:srgbClr val="6600CC"/>
                </a:solidFill>
              </a:rPr>
              <a:t>Halowe’en</a:t>
            </a:r>
            <a:r>
              <a:rPr lang="en-US" sz="2800" dirty="0">
                <a:solidFill>
                  <a:srgbClr val="6600CC"/>
                </a:solidFill>
              </a:rPr>
              <a:t>. The symbol of this holiday is "Jack </a:t>
            </a:r>
            <a:r>
              <a:rPr lang="en-US" sz="2800" dirty="0" err="1">
                <a:solidFill>
                  <a:srgbClr val="6600CC"/>
                </a:solidFill>
              </a:rPr>
              <a:t>o'lantern</a:t>
            </a:r>
            <a:r>
              <a:rPr lang="en-US" sz="2800" dirty="0">
                <a:solidFill>
                  <a:srgbClr val="6600CC"/>
                </a:solidFill>
              </a:rPr>
              <a:t>". People make it from a pumpkin. </a:t>
            </a:r>
            <a:endParaRPr lang="ru-RU" sz="2800" dirty="0">
              <a:solidFill>
                <a:srgbClr val="6600CC"/>
              </a:solidFill>
            </a:endParaRPr>
          </a:p>
          <a:p>
            <a:pPr algn="ctr"/>
            <a:r>
              <a:rPr lang="ru-RU" sz="2800" dirty="0">
                <a:solidFill>
                  <a:srgbClr val="6600CC"/>
                </a:solidFill>
              </a:rPr>
              <a:t>  </a:t>
            </a:r>
            <a:r>
              <a:rPr lang="ru-RU" sz="2800" dirty="0" err="1">
                <a:solidFill>
                  <a:srgbClr val="6600CC"/>
                </a:solidFill>
              </a:rPr>
              <a:t>Children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like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Haloween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parties</a:t>
            </a:r>
            <a:r>
              <a:rPr lang="ru-RU" sz="2800" dirty="0">
                <a:solidFill>
                  <a:srgbClr val="6600CC"/>
                </a:solidFill>
              </a:rPr>
              <a:t>, </a:t>
            </a:r>
            <a:r>
              <a:rPr lang="ru-RU" sz="2800" dirty="0" err="1">
                <a:solidFill>
                  <a:srgbClr val="6600CC"/>
                </a:solidFill>
              </a:rPr>
              <a:t>they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put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on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witch’s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and</a:t>
            </a:r>
            <a:r>
              <a:rPr lang="ru-RU" sz="2800" dirty="0">
                <a:solidFill>
                  <a:srgbClr val="6600CC"/>
                </a:solidFill>
              </a:rPr>
              <a:t>  </a:t>
            </a:r>
            <a:r>
              <a:rPr lang="ru-RU" sz="2800" dirty="0" err="1">
                <a:solidFill>
                  <a:srgbClr val="6600CC"/>
                </a:solidFill>
              </a:rPr>
              <a:t>ghost’s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dresses</a:t>
            </a:r>
            <a:r>
              <a:rPr lang="ru-RU" sz="2800" dirty="0">
                <a:solidFill>
                  <a:srgbClr val="6600CC"/>
                </a:solidFill>
              </a:rPr>
              <a:t>. </a:t>
            </a:r>
            <a:r>
              <a:rPr lang="ru-RU" sz="2800" dirty="0" err="1">
                <a:solidFill>
                  <a:srgbClr val="6600CC"/>
                </a:solidFill>
              </a:rPr>
              <a:t>They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go</a:t>
            </a:r>
            <a:r>
              <a:rPr lang="ru-RU" sz="2800" dirty="0">
                <a:solidFill>
                  <a:srgbClr val="6600CC"/>
                </a:solidFill>
              </a:rPr>
              <a:t> “</a:t>
            </a:r>
            <a:r>
              <a:rPr lang="ru-RU" sz="2800" dirty="0" err="1">
                <a:solidFill>
                  <a:srgbClr val="6600CC"/>
                </a:solidFill>
              </a:rPr>
              <a:t>trick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or</a:t>
            </a:r>
            <a:r>
              <a:rPr lang="ru-RU" sz="2800" dirty="0">
                <a:solidFill>
                  <a:srgbClr val="6600CC"/>
                </a:solidFill>
              </a:rPr>
              <a:t> </a:t>
            </a:r>
            <a:r>
              <a:rPr lang="ru-RU" sz="2800" dirty="0" err="1">
                <a:solidFill>
                  <a:srgbClr val="6600CC"/>
                </a:solidFill>
              </a:rPr>
              <a:t>treat</a:t>
            </a:r>
            <a:r>
              <a:rPr lang="ru-RU" sz="2800" dirty="0">
                <a:solidFill>
                  <a:srgbClr val="6600CC"/>
                </a:solidFill>
              </a:rPr>
              <a:t>”.</a:t>
            </a:r>
            <a:r>
              <a:rPr lang="ru-RU" sz="2800" dirty="0"/>
              <a:t> </a:t>
            </a:r>
          </a:p>
        </p:txBody>
      </p:sp>
      <p:pic>
        <p:nvPicPr>
          <p:cNvPr id="11271" name="Picture 7" descr="happy_hallowee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76250"/>
            <a:ext cx="2808288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3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3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3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hristmas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3810000" cy="41338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356100" y="735013"/>
            <a:ext cx="4608513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 u="sng" dirty="0" err="1">
                <a:solidFill>
                  <a:srgbClr val="FF0000"/>
                </a:solidFill>
                <a:latin typeface="Comic Sans MS" pitchFamily="66" charset="0"/>
              </a:rPr>
              <a:t>Christmas</a:t>
            </a:r>
            <a:endParaRPr lang="en-US" sz="40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200" b="1" dirty="0">
                <a:latin typeface="Comic Sans MS" pitchFamily="66" charset="0"/>
              </a:rPr>
              <a:t>On the 25th of December there is the greatest holiday of all in England – Christmas. People send X-</a:t>
            </a:r>
            <a:r>
              <a:rPr lang="en-US" sz="2200" b="1" dirty="0" err="1">
                <a:latin typeface="Comic Sans MS" pitchFamily="66" charset="0"/>
              </a:rPr>
              <a:t>mas</a:t>
            </a:r>
            <a:r>
              <a:rPr lang="en-US" sz="2200" b="1" dirty="0">
                <a:latin typeface="Comic Sans MS" pitchFamily="66" charset="0"/>
              </a:rPr>
              <a:t> cards to their friends and relatives. People buy a Christmas tree and decorate it with toys, </a:t>
            </a:r>
            <a:r>
              <a:rPr lang="en-US" sz="2200" b="1" dirty="0" err="1">
                <a:latin typeface="Comic Sans MS" pitchFamily="66" charset="0"/>
              </a:rPr>
              <a:t>coloured</a:t>
            </a:r>
            <a:r>
              <a:rPr lang="en-US" sz="2200" b="1" dirty="0">
                <a:latin typeface="Comic Sans MS" pitchFamily="66" charset="0"/>
              </a:rPr>
              <a:t> balls and lights. </a:t>
            </a:r>
            <a:endParaRPr lang="ru-RU" sz="2200" b="1" dirty="0">
              <a:latin typeface="Comic Sans MS" pitchFamily="66" charset="0"/>
            </a:endParaRPr>
          </a:p>
          <a:p>
            <a:pPr algn="ctr"/>
            <a:r>
              <a:rPr lang="en-US" sz="2200" b="1" dirty="0">
                <a:latin typeface="Comic Sans MS" pitchFamily="66" charset="0"/>
              </a:rPr>
              <a:t>Children wake up early to find stockings full of small presents on their bed. </a:t>
            </a:r>
            <a:endParaRPr lang="ru-RU" sz="2200" b="1" dirty="0">
              <a:latin typeface="Comic Sans MS" pitchFamily="66" charset="0"/>
            </a:endParaRPr>
          </a:p>
          <a:p>
            <a:pPr algn="ctr"/>
            <a:r>
              <a:rPr lang="en-US" b="1" dirty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7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new_yae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3810000" cy="4191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59338" y="1046163"/>
            <a:ext cx="38893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Comic Sans MS" pitchFamily="66" charset="0"/>
              </a:rPr>
              <a:t>New Year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New Year’s Eve all British celebrate on the 31st of December. Most people see with friends and relatives. 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At midnight they  sings New Year songs and wishes a happy New Year.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valent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2881313" cy="253523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00113" y="4232275"/>
            <a:ext cx="64087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Comic Sans MS" pitchFamily="66" charset="0"/>
              </a:rPr>
              <a:t>St. Valentine’s day</a:t>
            </a:r>
            <a:endParaRPr lang="ru-RU" sz="3600" b="1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r>
              <a:rPr lang="en-US" sz="2400" b="1">
                <a:solidFill>
                  <a:srgbClr val="0000CC"/>
                </a:solidFill>
                <a:latin typeface="Comic Sans MS" pitchFamily="66" charset="0"/>
              </a:rPr>
              <a:t>On the 14th of February there is St. Valentine’s Day. People send Valentine’s cards to someone they love. Usually they don’t sing them – you must guess who sent cards to you.</a:t>
            </a:r>
            <a:r>
              <a:rPr lang="en-US" sz="240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5128" name="Picture 8" descr="prod_713_3322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26860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27538" y="1063625"/>
            <a:ext cx="439261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Comic Sans MS" pitchFamily="66" charset="0"/>
              </a:rPr>
              <a:t>Mother’s day</a:t>
            </a:r>
          </a:p>
          <a:p>
            <a:pPr algn="ctr"/>
            <a:endParaRPr lang="ru-RU" sz="4000" b="1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In March there is a holiday for English women – Mother’s Day. </a:t>
            </a:r>
            <a:endParaRPr lang="en-US" sz="2400" b="1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People in the family try to help her. </a:t>
            </a:r>
            <a:endParaRPr lang="en-US" sz="2400" b="1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  <a:latin typeface="Comic Sans MS" pitchFamily="66" charset="0"/>
              </a:rPr>
              <a:t>On that day they visit their mothers and give them presents and “A Mother’s Day Card”</a:t>
            </a:r>
          </a:p>
        </p:txBody>
      </p:sp>
      <p:pic>
        <p:nvPicPr>
          <p:cNvPr id="6152" name="Picture 8" descr="rabbi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4813"/>
            <a:ext cx="2247900" cy="2857500"/>
          </a:xfrm>
          <a:prstGeom prst="rect">
            <a:avLst/>
          </a:prstGeom>
          <a:noFill/>
        </p:spPr>
      </p:pic>
      <p:pic>
        <p:nvPicPr>
          <p:cNvPr id="6154" name="Picture 10" descr="mother's day roses clipar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500438"/>
            <a:ext cx="2951162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9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8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32363" y="952500"/>
            <a:ext cx="36036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The 17th of March is a national holiday in Ireland – St. Patrick’s day. On that day people wear a shamrock. A shamrock is a plant with three leaves. It is the national symbol of Ireland. </a:t>
            </a:r>
            <a:endParaRPr lang="ru-RU" sz="2400" b="1">
              <a:solidFill>
                <a:srgbClr val="FFFF00"/>
              </a:solidFill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</a:rPr>
              <a:t>St. Patrick was a man who had wonderful power. He cleared Ireland of snakes.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endParaRPr lang="en-US" b="1"/>
          </a:p>
        </p:txBody>
      </p:sp>
      <p:pic>
        <p:nvPicPr>
          <p:cNvPr id="7176" name="Picture 8" descr="3917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3529013" cy="3117850"/>
          </a:xfrm>
          <a:prstGeom prst="rect">
            <a:avLst/>
          </a:prstGeom>
          <a:noFill/>
        </p:spPr>
      </p:pic>
      <p:pic>
        <p:nvPicPr>
          <p:cNvPr id="7178" name="Picture 10" descr="19e4796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00037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19700" y="842963"/>
            <a:ext cx="3673475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>
                <a:solidFill>
                  <a:srgbClr val="FF3300"/>
                </a:solidFill>
                <a:latin typeface="Comic Sans MS" pitchFamily="66" charset="0"/>
              </a:rPr>
              <a:t>Easter</a:t>
            </a:r>
            <a:endParaRPr lang="ru-RU" sz="3600" b="1" u="sng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In April or at the end of March English people celebrate Easter Day. </a:t>
            </a:r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On Easter Sunday children get chocolate eggs and rabbits.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200" name="Picture 8" descr="easter_eg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1639888" cy="2919413"/>
          </a:xfrm>
          <a:prstGeom prst="rect">
            <a:avLst/>
          </a:prstGeom>
          <a:noFill/>
        </p:spPr>
      </p:pic>
      <p:pic>
        <p:nvPicPr>
          <p:cNvPr id="8202" name="Picture 10" descr="chick-hatchi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54038"/>
            <a:ext cx="2305050" cy="1690687"/>
          </a:xfrm>
          <a:prstGeom prst="rect">
            <a:avLst/>
          </a:prstGeom>
          <a:noFill/>
        </p:spPr>
      </p:pic>
      <p:pic>
        <p:nvPicPr>
          <p:cNvPr id="8204" name="Picture 12" descr="Animation6_512x4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492375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03800" y="908050"/>
            <a:ext cx="340995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b="1" u="sng">
                <a:solidFill>
                  <a:srgbClr val="FF3300"/>
                </a:solidFill>
                <a:latin typeface="Comic Sans MS" pitchFamily="66" charset="0"/>
              </a:rPr>
              <a:t>April Fool’s Day</a:t>
            </a:r>
            <a:endParaRPr lang="ru-RU" sz="3200" b="1" u="sng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3200" b="1">
              <a:solidFill>
                <a:srgbClr val="800080"/>
              </a:solidFill>
              <a:latin typeface="Comic Sans MS" pitchFamily="66" charset="0"/>
            </a:endParaRPr>
          </a:p>
          <a:p>
            <a:pPr algn="ctr"/>
            <a:r>
              <a:rPr lang="ru-RU" sz="2800" b="1">
                <a:solidFill>
                  <a:srgbClr val="FF0066"/>
                </a:solidFill>
                <a:latin typeface="Comic Sans MS" pitchFamily="66" charset="0"/>
              </a:rPr>
              <a:t>April Fool’s Day is on the 1st of April. English children like this day very much. They play jokes and tricks on other people, even on teachers.</a:t>
            </a:r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222" name="Picture 6" descr="April%20Fools%20giflate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3457575" cy="3457575"/>
          </a:xfrm>
          <a:prstGeom prst="rect">
            <a:avLst/>
          </a:prstGeom>
          <a:noFill/>
        </p:spPr>
      </p:pic>
      <p:pic>
        <p:nvPicPr>
          <p:cNvPr id="9224" name="Picture 8" descr="8829-015-03-1042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57563"/>
            <a:ext cx="4267200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ads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3810000" cy="40767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03800" y="539750"/>
            <a:ext cx="367188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>
                <a:solidFill>
                  <a:schemeClr val="accent2"/>
                </a:solidFill>
                <a:latin typeface="Comic Sans MS" pitchFamily="66" charset="0"/>
              </a:rPr>
              <a:t>Father’s day</a:t>
            </a:r>
            <a:r>
              <a:rPr lang="en-US" sz="3600" b="1">
                <a:solidFill>
                  <a:schemeClr val="accent2"/>
                </a:solidFill>
                <a:latin typeface="Comic Sans MS" pitchFamily="66" charset="0"/>
              </a:rPr>
              <a:t> 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In June the English people celebrate Father’s Day. </a:t>
            </a:r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On that day children send cards and give presents to their father’s.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350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Казанка</dc:creator>
  <cp:lastModifiedBy>Paradise</cp:lastModifiedBy>
  <cp:revision>12</cp:revision>
  <dcterms:created xsi:type="dcterms:W3CDTF">2008-03-12T12:34:18Z</dcterms:created>
  <dcterms:modified xsi:type="dcterms:W3CDTF">2011-12-14T15:57:36Z</dcterms:modified>
</cp:coreProperties>
</file>