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38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5852D1D1-C83B-4DBC-A8B6-5D049945582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A457F8-67D9-4F1A-9BCE-AEE1018E9E16}" type="slidenum">
              <a:rPr lang="ru-RU"/>
              <a:pPr/>
              <a:t>1</a:t>
            </a:fld>
            <a:endParaRPr lang="ru-RU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45D74A-4B89-443B-82B0-25DA65CF44E2}" type="slidenum">
              <a:rPr lang="ru-RU"/>
              <a:pPr/>
              <a:t>2</a:t>
            </a:fld>
            <a:endParaRPr lang="ru-RU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681784-BF8B-4A14-B2B0-E5719435BC46}" type="slidenum">
              <a:rPr lang="ru-RU"/>
              <a:pPr/>
              <a:t>3</a:t>
            </a:fld>
            <a:endParaRPr lang="ru-RU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8AE3EA-BF88-48FD-A4E2-E24292A48766}" type="slidenum">
              <a:rPr lang="ru-RU"/>
              <a:pPr/>
              <a:t>4</a:t>
            </a:fld>
            <a:endParaRPr lang="ru-RU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3BB4D6-B9DB-4AD1-809E-15E43A669E8D}" type="slidenum">
              <a:rPr lang="ru-RU"/>
              <a:pPr/>
              <a:t>5</a:t>
            </a:fld>
            <a:endParaRPr lang="ru-RU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F4E5B0-F81E-4DD4-89BB-E2C24C4ABB3E}" type="slidenum">
              <a:rPr lang="ru-RU"/>
              <a:pPr/>
              <a:t>6</a:t>
            </a:fld>
            <a:endParaRPr lang="ru-RU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57EDFB-4838-4F62-B698-3A419EC66CFB}" type="slidenum">
              <a:rPr lang="ru-RU"/>
              <a:pPr/>
              <a:t>7</a:t>
            </a:fld>
            <a:endParaRPr lang="ru-RU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AED8B8-B1FC-4E5F-A2C9-4F74C1FCC8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51FA3C-3782-4668-9751-9C43416E19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B1ED60-6913-4FF7-A040-69678B9D75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C6D5B4-BA7B-47CA-B8FC-0E78634A73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8402F6-6C4E-4125-A2BA-EE4E1356B2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B158E8-F874-41F1-8661-A1CF5323B3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7AC558-0A67-4ECC-8BF2-6D9DB286AE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BDF46F-DA16-48CE-897D-355A938809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3E501E-D976-40C2-941C-387E0728B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7B1933-298A-4B25-A315-64A5E8B1CB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B20E18-A32E-449F-AE8F-66205D1C68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4F3AB5A4-A3E2-4EC6-919C-CBD5512556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9.jpeg"/><Relationship Id="rId4" Type="http://schemas.openxmlformats.org/officeDocument/2006/relationships/hyperlink" Target="http://school76.yar.ru/site/menu/work/domovodstvo/osen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rgbClr val="99CCFF"/>
            </a:gs>
            <a:gs pos="100000">
              <a:srgbClr val="FF99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7163" y="287338"/>
            <a:ext cx="9802812" cy="7064375"/>
          </a:xfrm>
          <a:prstGeom prst="rect">
            <a:avLst/>
          </a:prstGeom>
          <a:noFill/>
          <a:ln w="3816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687513" y="14288"/>
            <a:ext cx="6826250" cy="214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440">
                  <a:solidFill>
                    <a:srgbClr val="8000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50000">
                      <a:srgbClr val="B445FF"/>
                    </a:gs>
                    <a:gs pos="100000">
                      <a:srgbClr val="000000"/>
                    </a:gs>
                  </a:gsLst>
                  <a:lin ang="8100000" scaled="1"/>
                </a:gradFill>
                <a:latin typeface="CyrillicOld"/>
              </a:rPr>
              <a:t>Вышивка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38100" y="207963"/>
            <a:ext cx="319088" cy="242887"/>
          </a:xfrm>
          <a:prstGeom prst="ellipse">
            <a:avLst/>
          </a:prstGeom>
          <a:gradFill rotWithShape="0">
            <a:gsLst>
              <a:gs pos="0">
                <a:srgbClr val="C36BFF"/>
              </a:gs>
              <a:gs pos="100000">
                <a:srgbClr val="61357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9721850" y="207963"/>
            <a:ext cx="319088" cy="242887"/>
          </a:xfrm>
          <a:prstGeom prst="ellipse">
            <a:avLst/>
          </a:prstGeom>
          <a:gradFill rotWithShape="0">
            <a:gsLst>
              <a:gs pos="0">
                <a:srgbClr val="61357F"/>
              </a:gs>
              <a:gs pos="50000">
                <a:srgbClr val="C36BFF"/>
              </a:gs>
              <a:gs pos="100000">
                <a:srgbClr val="61357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38100" y="7188200"/>
            <a:ext cx="319088" cy="242888"/>
          </a:xfrm>
          <a:prstGeom prst="ellipse">
            <a:avLst/>
          </a:prstGeom>
          <a:gradFill rotWithShape="0">
            <a:gsLst>
              <a:gs pos="0">
                <a:srgbClr val="743F98"/>
              </a:gs>
              <a:gs pos="50000">
                <a:srgbClr val="C36BFF"/>
              </a:gs>
              <a:gs pos="100000">
                <a:srgbClr val="743F98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9721850" y="7188200"/>
            <a:ext cx="319088" cy="242888"/>
          </a:xfrm>
          <a:prstGeom prst="ellipse">
            <a:avLst/>
          </a:prstGeom>
          <a:gradFill rotWithShape="0">
            <a:gsLst>
              <a:gs pos="0">
                <a:srgbClr val="61357F"/>
              </a:gs>
              <a:gs pos="50000">
                <a:srgbClr val="C36BFF"/>
              </a:gs>
              <a:gs pos="100000">
                <a:srgbClr val="61357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9813" y="2190750"/>
            <a:ext cx="3652837" cy="2849563"/>
          </a:xfrm>
          <a:prstGeom prst="rect">
            <a:avLst/>
          </a:prstGeom>
          <a:noFill/>
          <a:ln w="57240">
            <a:solidFill>
              <a:srgbClr val="8A61E7"/>
            </a:solidFill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170113"/>
            <a:ext cx="3652837" cy="2870200"/>
          </a:xfrm>
          <a:prstGeom prst="rect">
            <a:avLst/>
          </a:prstGeom>
          <a:noFill/>
          <a:ln w="57240">
            <a:solidFill>
              <a:srgbClr val="8A61E7"/>
            </a:solidFill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838" y="4859338"/>
            <a:ext cx="3163887" cy="2243137"/>
          </a:xfrm>
          <a:prstGeom prst="rect">
            <a:avLst/>
          </a:prstGeom>
          <a:noFill/>
          <a:ln w="57240">
            <a:solidFill>
              <a:srgbClr val="8A61E7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4096">
    <p:blinds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7" dur="5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decel="10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9" presetClass="entr" decel="10000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decel="10000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 -6 2.77457 -6 L -0.22066 -0.00324">
                                      <p:cBhvr additive="repl">
                                        <p:cTn id="46" dur="2000" fill="hold"/>
                                        <p:tgtEl>
                                          <p:spTgt spid="410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 -6 1.85185 -6 L 0.20487 0.00069">
                                      <p:cBhvr additive="repl">
                                        <p:cTn id="48" dur="2000" fill="hold"/>
                                        <p:tgtEl>
                                          <p:spTgt spid="410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 -6 4.04624 -7 L 0.00052 0.16647">
                                      <p:cBhvr additive="repl">
                                        <p:cTn id="54" dur="3000" fill="hold"/>
                                        <p:tgtEl>
                                          <p:spTgt spid="410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4098" grpId="0" animBg="1"/>
      <p:bldP spid="4099" grpId="0" animBg="1"/>
      <p:bldP spid="4100" grpId="0" animBg="1"/>
      <p:bldP spid="4101" grpId="0" animBg="1"/>
      <p:bldP spid="41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FF99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34975" y="287338"/>
            <a:ext cx="9286875" cy="2120900"/>
          </a:xfrm>
          <a:prstGeom prst="rect">
            <a:avLst/>
          </a:prstGeom>
          <a:solidFill>
            <a:srgbClr val="CC99FF"/>
          </a:solidFill>
          <a:ln w="9360">
            <a:solidFill>
              <a:srgbClr val="8A61E7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000000"/>
                </a:solidFill>
                <a:latin typeface="Izhitsa" charset="0"/>
                <a:ea typeface="DejaVu Sans" charset="0"/>
                <a:cs typeface="DejaVu Sans" charset="0"/>
              </a:rPr>
              <a:t>	</a:t>
            </a: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Знаете ли вы, что очень давно, когда ещё не было электричества, русские крестьянки ткали и вышивали при свете луны? Они сами пряли нитки, а потом из них на домашнем деревянном станке ткали холст. Из этого холста шили полотенца, подзоры, рубахи, передники, головные уборы и другие вещи, а затем украшали их вышивкой.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34975" y="3065463"/>
            <a:ext cx="5794375" cy="3800475"/>
          </a:xfrm>
          <a:prstGeom prst="rect">
            <a:avLst/>
          </a:prstGeom>
          <a:solidFill>
            <a:srgbClr val="CC99FF"/>
          </a:solidFill>
          <a:ln w="9360">
            <a:solidFill>
              <a:srgbClr val="8A61E7"/>
            </a:solidFill>
            <a:miter lim="800000"/>
            <a:headEnd/>
            <a:tailEnd/>
          </a:ln>
          <a:effectLst>
            <a:outerShdw dist="107933" dir="81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>
                <a:solidFill>
                  <a:srgbClr val="000099"/>
                </a:solidFill>
                <a:latin typeface="Book Antiqua" pitchFamily="16" charset="0"/>
                <a:ea typeface="DejaVu Sans" charset="0"/>
                <a:cs typeface="DejaVu Sans" charset="0"/>
              </a:rPr>
              <a:t>	</a:t>
            </a: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Составляя узоры, вышивальщицы включали в них геометрические фигуры: квадраты,  ромбы, звёздочки, углы, а так</a:t>
            </a:r>
            <a:r>
              <a:rPr lang="en-US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-</a:t>
            </a: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же фигуры птиц, зверей, людей. Со временем русская вышивка становилась всё более разнообразной и интересной. Сейчас в музеях России собрано очень много образцов изделий русских вышивальщиц.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0175" y="3240088"/>
            <a:ext cx="3411538" cy="325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4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761163"/>
            <a:ext cx="833438" cy="79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 additive="repl"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1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15950"/>
            <a:ext cx="4140200" cy="6584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2550" y="539750"/>
            <a:ext cx="4376738" cy="665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57188" y="3857625"/>
            <a:ext cx="9445625" cy="2967038"/>
          </a:xfrm>
          <a:prstGeom prst="rect">
            <a:avLst/>
          </a:prstGeom>
          <a:solidFill>
            <a:srgbClr val="CC99FF"/>
          </a:solidFill>
          <a:ln w="9360">
            <a:solidFill>
              <a:srgbClr val="8A61E7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  <a:spcBef>
                <a:spcPts val="125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К «прозрачным» относятся вышивки по разреженной ткани. Чтобы получить такую ткань, надо выдернуть часть нитей по горизонтали и вертикали. Оставшиеся нити образуют сетку. Клеточки сетки обвивают и зашивают самыми разными способами. Такие работы называют строчевыми или строчкой.</a:t>
            </a:r>
          </a:p>
          <a:p>
            <a:pPr algn="just">
              <a:lnSpc>
                <a:spcPct val="100000"/>
              </a:lnSpc>
              <a:spcBef>
                <a:spcPts val="125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К «глухим» вышивкам относятся работы по целой ткани. Они так и называются – вышивка.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328613"/>
            <a:ext cx="4114800" cy="3270250"/>
          </a:xfrm>
          <a:prstGeom prst="rect">
            <a:avLst/>
          </a:prstGeom>
          <a:noFill/>
          <a:ln w="38160">
            <a:solidFill>
              <a:srgbClr val="8A61E7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42900"/>
            <a:ext cx="4129088" cy="3257550"/>
          </a:xfrm>
          <a:prstGeom prst="rect">
            <a:avLst/>
          </a:prstGeom>
          <a:noFill/>
          <a:ln w="38160">
            <a:solidFill>
              <a:srgbClr val="8A61E7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</p:pic>
      <p:pic>
        <p:nvPicPr>
          <p:cNvPr id="8196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761163"/>
            <a:ext cx="833438" cy="79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5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">
                                      <p:cBhvr additive="repl">
                                        <p:cTn id="17" dur="2000" fill="hold"/>
                                        <p:tgtEl>
                                          <p:spTgt spid="819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">
                                      <p:cBhvr additive="repl">
                                        <p:cTn id="19" dur="2000" fill="hold"/>
                                        <p:tgtEl>
                                          <p:spTgt spid="819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FF99F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4338" y="539750"/>
            <a:ext cx="4044950" cy="3463925"/>
          </a:xfrm>
          <a:prstGeom prst="rect">
            <a:avLst/>
          </a:prstGeom>
          <a:noFill/>
          <a:ln w="76320">
            <a:solidFill>
              <a:srgbClr val="8A61E7"/>
            </a:solidFill>
            <a:miter lim="800000"/>
            <a:headEnd/>
            <a:tailEnd/>
          </a:ln>
          <a:effectLst/>
        </p:spPr>
      </p:pic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102850" y="11190288"/>
            <a:ext cx="9526588" cy="2792412"/>
          </a:xfrm>
          <a:prstGeom prst="rect">
            <a:avLst/>
          </a:prstGeom>
          <a:solidFill>
            <a:srgbClr val="CC99FF"/>
          </a:solidFill>
          <a:ln w="9360">
            <a:solidFill>
              <a:srgbClr val="8A61E7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000000"/>
                </a:solidFill>
                <a:ea typeface="DejaVu Sans" charset="0"/>
                <a:cs typeface="DejaVu Sans" charset="0"/>
              </a:rPr>
              <a:t>	</a:t>
            </a: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Вышивка имеет два основных вида: счётное шитьё и шитье по произвольному контуру. При счётном шитье можно вышивать:</a:t>
            </a:r>
            <a:r>
              <a:rPr lang="en-US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 </a:t>
            </a: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«крестом», «росписью», «козликом», «косичкой», «набором», счётной гладью и другими швами. Узоры  для этих швов рисуют на бумаге</a:t>
            </a:r>
            <a:b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</a:b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в клетку.</a:t>
            </a:r>
            <a:r>
              <a:rPr lang="en-US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 </a:t>
            </a: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При шитье по произвольному контору вышивают: тамбурным швом, белой гладью, владимирскими швами, цветной гладью и другими.</a:t>
            </a:r>
          </a:p>
        </p:txBody>
      </p:sp>
      <p:pic>
        <p:nvPicPr>
          <p:cNvPr id="9219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488950"/>
            <a:ext cx="4581525" cy="3470275"/>
          </a:xfrm>
          <a:prstGeom prst="rect">
            <a:avLst/>
          </a:prstGeom>
          <a:noFill/>
          <a:ln w="57240">
            <a:solidFill>
              <a:srgbClr val="8A61E7"/>
            </a:solidFill>
            <a:miter lim="800000"/>
            <a:headEnd/>
            <a:tailEnd/>
          </a:ln>
          <a:effectLst/>
        </p:spPr>
      </p:pic>
      <p:pic>
        <p:nvPicPr>
          <p:cNvPr id="9220" name="Picture 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761163"/>
            <a:ext cx="833438" cy="79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5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5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">
                                      <p:cBhvr additive="repl">
                                        <p:cTn id="18" dur="2000" fill="hold"/>
                                        <p:tgtEl>
                                          <p:spTgt spid="921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">
                                      <p:cBhvr additive="repl">
                                        <p:cTn id="20" dur="2000" fill="hold"/>
                                        <p:tgtEl>
                                          <p:spTgt spid="921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99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96850" y="207963"/>
            <a:ext cx="9723438" cy="3303587"/>
          </a:xfrm>
          <a:prstGeom prst="rect">
            <a:avLst/>
          </a:prstGeom>
          <a:solidFill>
            <a:srgbClr val="CC99FF"/>
          </a:solidFill>
          <a:ln w="9360">
            <a:solidFill>
              <a:srgbClr val="8A61E7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  <a:spcBef>
                <a:spcPts val="125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В селе Мстёра Владимирской области на основе старых крестьянских вышивок развились очень интересные виды вышивания: белая мстёрская гладь и владимирские швы, а в послевоенное  время, в городе Александрове Владимирской области возникла цветная гладь. </a:t>
            </a:r>
          </a:p>
          <a:p>
            <a:pPr algn="just">
              <a:lnSpc>
                <a:spcPct val="100000"/>
              </a:lnSpc>
              <a:spcBef>
                <a:spcPts val="125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Узоры для белой глади состоят из мелких цветочков и листочков, травки и ягод, которые образуют букетики, гирлянды, полоски, углы.</a:t>
            </a:r>
            <a:b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</a:b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Их вышивают тонкими белыми нитками.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886200"/>
            <a:ext cx="6748462" cy="3133725"/>
          </a:xfrm>
          <a:prstGeom prst="rect">
            <a:avLst/>
          </a:prstGeom>
          <a:noFill/>
          <a:ln w="38160">
            <a:solidFill>
              <a:srgbClr val="8A61E7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</p:pic>
      <p:pic>
        <p:nvPicPr>
          <p:cNvPr id="10243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761163"/>
            <a:ext cx="833438" cy="79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3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99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675" y="595313"/>
            <a:ext cx="2936875" cy="4445000"/>
          </a:xfrm>
          <a:prstGeom prst="rect">
            <a:avLst/>
          </a:prstGeom>
          <a:noFill/>
          <a:ln w="57240">
            <a:solidFill>
              <a:srgbClr val="8A61E7"/>
            </a:solidFill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>
            <a:lum bright="-12000" contrast="6000"/>
          </a:blip>
          <a:srcRect/>
          <a:stretch>
            <a:fillRect/>
          </a:stretch>
        </p:blipFill>
        <p:spPr bwMode="auto">
          <a:xfrm>
            <a:off x="388938" y="595313"/>
            <a:ext cx="3030537" cy="4445000"/>
          </a:xfrm>
          <a:prstGeom prst="rect">
            <a:avLst/>
          </a:prstGeom>
          <a:noFill/>
          <a:ln w="57240">
            <a:solidFill>
              <a:srgbClr val="8A61E7"/>
            </a:solidFill>
            <a:miter lim="800000"/>
            <a:headEnd/>
            <a:tailEnd/>
          </a:ln>
          <a:effectLst/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15938" y="1081088"/>
            <a:ext cx="8970962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74688" y="763588"/>
            <a:ext cx="8810625" cy="403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35488" y="11495088"/>
            <a:ext cx="9526587" cy="2120900"/>
          </a:xfrm>
          <a:prstGeom prst="rect">
            <a:avLst/>
          </a:prstGeom>
          <a:solidFill>
            <a:srgbClr val="B089FF"/>
          </a:solidFill>
          <a:ln w="9360">
            <a:solidFill>
              <a:srgbClr val="8A61E7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  <a:spcBef>
                <a:spcPts val="125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Узоры для владимирских швов составляют из</a:t>
            </a:r>
            <a:r>
              <a:rPr lang="en-US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 </a:t>
            </a:r>
            <a:r>
              <a:rPr lang="ru-RU" sz="2000">
                <a:solidFill>
                  <a:srgbClr val="000099"/>
                </a:solidFill>
                <a:latin typeface="Izhitsa" charset="0"/>
                <a:ea typeface="DejaVu Sans" charset="0"/>
                <a:cs typeface="DejaVu Sans" charset="0"/>
              </a:rPr>
              <a:t>более крупных цветов и листьев. В них включают  также изображения птиц, рыб, и других животных. Основной цвет вышивок – красный, с небольшим добавлением синего, зелёного и жёлтого. Узоры вышивают нитками мулине (в несколько ниток) или шерстяными.</a:t>
            </a:r>
          </a:p>
        </p:txBody>
      </p:sp>
      <p:pic>
        <p:nvPicPr>
          <p:cNvPr id="11270" name="Picture 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761163"/>
            <a:ext cx="833438" cy="79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5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">
                                      <p:cBhvr additive="repl">
                                        <p:cTn id="18" dur="2000" fill="hold"/>
                                        <p:tgtEl>
                                          <p:spTgt spid="11266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">
                                      <p:cBhvr additive="repl">
                                        <p:cTn id="20" dur="2000" fill="hold"/>
                                        <p:tgtEl>
                                          <p:spTgt spid="1126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ез имени 2 на вики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Без имени 2 на вики</Template>
  <TotalTime>2</TotalTime>
  <Words>185</Words>
  <Application>Microsoft Office PowerPoint</Application>
  <PresentationFormat>Произвольный</PresentationFormat>
  <Paragraphs>16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DejaVu Sans</vt:lpstr>
      <vt:lpstr>Izhitsa</vt:lpstr>
      <vt:lpstr>Book Antiqua</vt:lpstr>
      <vt:lpstr>Без имени 2 на вики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Fundacja</dc:creator>
  <cp:lastModifiedBy>Fundacja</cp:lastModifiedBy>
  <cp:revision>1</cp:revision>
  <cp:lastPrinted>1601-01-01T00:00:00Z</cp:lastPrinted>
  <dcterms:created xsi:type="dcterms:W3CDTF">2011-03-16T05:57:55Z</dcterms:created>
  <dcterms:modified xsi:type="dcterms:W3CDTF">2011-03-16T06:00:07Z</dcterms:modified>
</cp:coreProperties>
</file>