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71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83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62FD1F-52E4-4139-92AD-D2A558D6D679}" type="datetimeFigureOut">
              <a:rPr lang="ru-RU" smtClean="0"/>
              <a:t>15.01.2014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1917CD-A13E-45BE-9350-1C2B3FEE19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71221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917CD-A13E-45BE-9350-1C2B3FEE19E9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18375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18587-770F-46B3-ADA4-051BDC68733E}" type="datetimeFigureOut">
              <a:rPr lang="ru-RU" smtClean="0"/>
              <a:t>15.01.2014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E5F93-2ED1-450A-A32D-DCA443AF84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3001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18587-770F-46B3-ADA4-051BDC68733E}" type="datetimeFigureOut">
              <a:rPr lang="ru-RU" smtClean="0"/>
              <a:t>15.01.2014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E5F93-2ED1-450A-A32D-DCA443AF84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56451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18587-770F-46B3-ADA4-051BDC68733E}" type="datetimeFigureOut">
              <a:rPr lang="ru-RU" smtClean="0"/>
              <a:t>15.01.2014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E5F93-2ED1-450A-A32D-DCA443AF84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38619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18587-770F-46B3-ADA4-051BDC68733E}" type="datetimeFigureOut">
              <a:rPr lang="ru-RU" smtClean="0"/>
              <a:t>15.01.2014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E5F93-2ED1-450A-A32D-DCA443AF84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709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18587-770F-46B3-ADA4-051BDC68733E}" type="datetimeFigureOut">
              <a:rPr lang="ru-RU" smtClean="0"/>
              <a:t>15.01.2014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E5F93-2ED1-450A-A32D-DCA443AF84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59787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18587-770F-46B3-ADA4-051BDC68733E}" type="datetimeFigureOut">
              <a:rPr lang="ru-RU" smtClean="0"/>
              <a:t>15.01.2014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E5F93-2ED1-450A-A32D-DCA443AF84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37281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18587-770F-46B3-ADA4-051BDC68733E}" type="datetimeFigureOut">
              <a:rPr lang="ru-RU" smtClean="0"/>
              <a:t>15.01.2014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E5F93-2ED1-450A-A32D-DCA443AF84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08963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18587-770F-46B3-ADA4-051BDC68733E}" type="datetimeFigureOut">
              <a:rPr lang="ru-RU" smtClean="0"/>
              <a:t>15.01.2014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E5F93-2ED1-450A-A32D-DCA443AF84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51471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18587-770F-46B3-ADA4-051BDC68733E}" type="datetimeFigureOut">
              <a:rPr lang="ru-RU" smtClean="0"/>
              <a:t>15.01.2014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E5F93-2ED1-450A-A32D-DCA443AF84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865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18587-770F-46B3-ADA4-051BDC68733E}" type="datetimeFigureOut">
              <a:rPr lang="ru-RU" smtClean="0"/>
              <a:t>15.01.2014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E5F93-2ED1-450A-A32D-DCA443AF84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84781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18587-770F-46B3-ADA4-051BDC68733E}" type="datetimeFigureOut">
              <a:rPr lang="ru-RU" smtClean="0"/>
              <a:t>15.01.2014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E5F93-2ED1-450A-A32D-DCA443AF84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100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C18587-770F-46B3-ADA4-051BDC68733E}" type="datetimeFigureOut">
              <a:rPr lang="ru-RU" smtClean="0"/>
              <a:t>15.01.2014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AE5F93-2ED1-450A-A32D-DCA443AF84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4156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9.wdp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0.wdp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1.wdp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microsoft.com/office/2007/relationships/hdphoto" Target="../media/hdphoto1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microsoft.com/office/2007/relationships/hdphoto" Target="../media/hdphoto12.wdp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2%E0%EB%E8%F1%EC%E0%ED%FB_%E7%E8%EC%ED%E8%F5_%CE%EB%E8%EC%EF%E8%E9%F1%EA%E8%F5_%E8%E3%F0_2014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evpatori.ru/talismany-zimnej-olimpiada-v-sochi-2014.html" TargetMode="External"/><Relationship Id="rId4" Type="http://schemas.openxmlformats.org/officeDocument/2006/relationships/hyperlink" Target="http://www.ws-news.ru/article_olympic.htm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3.wdp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4.wdp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5.wdp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microsoft.com/office/2007/relationships/hdphoto" Target="../media/hdphoto6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7.wdp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8.wdp"/><Relationship Id="rId5" Type="http://schemas.openxmlformats.org/officeDocument/2006/relationships/image" Target="../media/image12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7504" y="476672"/>
            <a:ext cx="648072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FFFF00"/>
                </a:solidFill>
                <a:cs typeface="Aharoni" panose="02010803020104030203" pitchFamily="2" charset="-79"/>
              </a:rPr>
              <a:t>Талисманы зимних олимпийских игр</a:t>
            </a:r>
            <a:endParaRPr lang="ru-RU" sz="6000" b="1" dirty="0">
              <a:solidFill>
                <a:srgbClr val="FFFF00"/>
              </a:solidFill>
              <a:cs typeface="Aharoni" panose="02010803020104030203" pitchFamily="2" charset="-79"/>
            </a:endParaRPr>
          </a:p>
        </p:txBody>
      </p:sp>
      <p:pic>
        <p:nvPicPr>
          <p:cNvPr id="2052" name="Picture 4" descr="C:\Users\Елена\Desktop\0018-017-Olimpijskij-ogon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2824" y="188640"/>
            <a:ext cx="2641876" cy="3150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904260" y="5867713"/>
            <a:ext cx="3960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  <a:cs typeface="Aharoni" panose="02010803020104030203" pitchFamily="2" charset="-79"/>
              </a:rPr>
              <a:t>Уральцева Анна, ученица 6 класса МКОУ СОШ п. Прудовой</a:t>
            </a:r>
            <a:endParaRPr lang="ru-RU" b="1" dirty="0">
              <a:solidFill>
                <a:srgbClr val="FFFF00"/>
              </a:solidFill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0078873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7775" y="5373216"/>
            <a:ext cx="4108450" cy="136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5536" y="2636912"/>
            <a:ext cx="864096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FFFF00"/>
                </a:solidFill>
                <a:cs typeface="Aharoni" panose="02010803020104030203" pitchFamily="2" charset="-79"/>
              </a:rPr>
              <a:t>В талисманах </a:t>
            </a:r>
            <a:r>
              <a:rPr lang="ru-RU" b="1" i="1" dirty="0" err="1" smtClean="0">
                <a:solidFill>
                  <a:srgbClr val="FFFF00"/>
                </a:solidFill>
                <a:cs typeface="Aharoni" panose="02010803020104030203" pitchFamily="2" charset="-79"/>
              </a:rPr>
              <a:t>Солт-Лейк</a:t>
            </a:r>
            <a:r>
              <a:rPr lang="ru-RU" b="1" i="1" dirty="0" smtClean="0">
                <a:solidFill>
                  <a:srgbClr val="FFFF00"/>
                </a:solidFill>
                <a:cs typeface="Aharoni" panose="02010803020104030203" pitchFamily="2" charset="-79"/>
              </a:rPr>
              <a:t> Сити отчетливо проглядывается тенденция американских талисманов. Во второй раз после </a:t>
            </a:r>
            <a:r>
              <a:rPr lang="ru-RU" b="1" i="1" dirty="0" err="1" smtClean="0">
                <a:solidFill>
                  <a:srgbClr val="FFFF00"/>
                </a:solidFill>
                <a:cs typeface="Aharoni" panose="02010803020104030203" pitchFamily="2" charset="-79"/>
              </a:rPr>
              <a:t>Лейк</a:t>
            </a:r>
            <a:r>
              <a:rPr lang="ru-RU" b="1" i="1" dirty="0" smtClean="0">
                <a:solidFill>
                  <a:srgbClr val="FFFF00"/>
                </a:solidFill>
                <a:cs typeface="Aharoni" panose="02010803020104030203" pitchFamily="2" charset="-79"/>
              </a:rPr>
              <a:t> </a:t>
            </a:r>
            <a:r>
              <a:rPr lang="ru-RU" b="1" i="1" dirty="0" err="1" smtClean="0">
                <a:solidFill>
                  <a:srgbClr val="FFFF00"/>
                </a:solidFill>
                <a:cs typeface="Aharoni" panose="02010803020104030203" pitchFamily="2" charset="-79"/>
              </a:rPr>
              <a:t>Плейсида</a:t>
            </a:r>
            <a:r>
              <a:rPr lang="ru-RU" b="1" i="1" dirty="0" smtClean="0">
                <a:solidFill>
                  <a:srgbClr val="FFFF00"/>
                </a:solidFill>
                <a:cs typeface="Aharoni" panose="02010803020104030203" pitchFamily="2" charset="-79"/>
              </a:rPr>
              <a:t> талисманами в 2002 году стали местные животные: заяц </a:t>
            </a:r>
            <a:r>
              <a:rPr lang="ru-RU" b="1" i="1" dirty="0" err="1" smtClean="0">
                <a:solidFill>
                  <a:srgbClr val="FFFF00"/>
                </a:solidFill>
                <a:cs typeface="Aharoni" panose="02010803020104030203" pitchFamily="2" charset="-79"/>
              </a:rPr>
              <a:t>Поудер</a:t>
            </a:r>
            <a:r>
              <a:rPr lang="ru-RU" b="1" i="1" dirty="0" smtClean="0">
                <a:solidFill>
                  <a:srgbClr val="FFFF00"/>
                </a:solidFill>
                <a:cs typeface="Aharoni" panose="02010803020104030203" pitchFamily="2" charset="-79"/>
              </a:rPr>
              <a:t>, койот Копер и медвежонок </a:t>
            </a:r>
            <a:r>
              <a:rPr lang="ru-RU" b="1" i="1" dirty="0" err="1" smtClean="0">
                <a:solidFill>
                  <a:srgbClr val="FFFF00"/>
                </a:solidFill>
                <a:cs typeface="Aharoni" panose="02010803020104030203" pitchFamily="2" charset="-79"/>
              </a:rPr>
              <a:t>Коул</a:t>
            </a:r>
            <a:r>
              <a:rPr lang="ru-RU" b="1" i="1" dirty="0" smtClean="0">
                <a:solidFill>
                  <a:srgbClr val="FFFF00"/>
                </a:solidFill>
                <a:cs typeface="Aharoni" panose="02010803020104030203" pitchFamily="2" charset="-79"/>
              </a:rPr>
              <a:t>, олицетворяющий олимпийский девиз "Быстрее, Выше, Сильнее". Зверюшки в целом получились милыми и добродушными, чего нельзя сказать о самой Олимпиаде, полной допинговых скандалов, необъяснимых медалей и прочего.</a:t>
            </a:r>
            <a:endParaRPr lang="ru-RU" b="1" i="1" dirty="0">
              <a:solidFill>
                <a:srgbClr val="FFFF00"/>
              </a:solidFill>
              <a:cs typeface="Aharoni" panose="02010803020104030203" pitchFamily="2" charset="-79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390" b="89202" l="10000" r="96563">
                        <a14:foregroundMark x1="87813" y1="19718" x2="87813" y2="19718"/>
                        <a14:foregroundMark x1="86250" y1="15493" x2="86250" y2="15493"/>
                        <a14:foregroundMark x1="92188" y1="62911" x2="92188" y2="62911"/>
                        <a14:foregroundMark x1="92500" y1="65258" x2="92500" y2="65258"/>
                        <a14:foregroundMark x1="94375" y1="72300" x2="94375" y2="72300"/>
                        <a14:foregroundMark x1="96563" y1="77934" x2="96563" y2="779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700" y="-243408"/>
            <a:ext cx="4848200" cy="3227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67663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3520" y="5154295"/>
            <a:ext cx="4108450" cy="136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9512" y="404664"/>
            <a:ext cx="875245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smtClean="0">
                <a:solidFill>
                  <a:srgbClr val="FFFF00"/>
                </a:solidFill>
                <a:cs typeface="Aharoni" panose="02010803020104030203" pitchFamily="2" charset="-79"/>
              </a:rPr>
              <a:t>Глядя на талисманы Олимпиады в Турине, возникает ощущение, что рисовали их не итальянцы, а японцы. Уж больно похожи снежок </a:t>
            </a:r>
            <a:r>
              <a:rPr lang="ru-RU" sz="2400" i="1" dirty="0" err="1" smtClean="0">
                <a:solidFill>
                  <a:srgbClr val="FFFF00"/>
                </a:solidFill>
                <a:cs typeface="Aharoni" panose="02010803020104030203" pitchFamily="2" charset="-79"/>
              </a:rPr>
              <a:t>Нев</a:t>
            </a:r>
            <a:r>
              <a:rPr lang="ru-RU" sz="2400" i="1" dirty="0" smtClean="0">
                <a:solidFill>
                  <a:srgbClr val="FFFF00"/>
                </a:solidFill>
                <a:cs typeface="Aharoni" panose="02010803020104030203" pitchFamily="2" charset="-79"/>
              </a:rPr>
              <a:t> и льдинка </a:t>
            </a:r>
            <a:r>
              <a:rPr lang="ru-RU" sz="2400" i="1" dirty="0" err="1" smtClean="0">
                <a:solidFill>
                  <a:srgbClr val="FFFF00"/>
                </a:solidFill>
                <a:cs typeface="Aharoni" panose="02010803020104030203" pitchFamily="2" charset="-79"/>
              </a:rPr>
              <a:t>Глиз</a:t>
            </a:r>
            <a:r>
              <a:rPr lang="ru-RU" sz="2400" i="1" dirty="0" smtClean="0">
                <a:solidFill>
                  <a:srgbClr val="FFFF00"/>
                </a:solidFill>
                <a:cs typeface="Aharoni" panose="02010803020104030203" pitchFamily="2" charset="-79"/>
              </a:rPr>
              <a:t> на героев японских </a:t>
            </a:r>
            <a:r>
              <a:rPr lang="ru-RU" sz="2400" i="1" dirty="0" err="1" smtClean="0">
                <a:solidFill>
                  <a:srgbClr val="FFFF00"/>
                </a:solidFill>
                <a:cs typeface="Aharoni" panose="02010803020104030203" pitchFamily="2" charset="-79"/>
              </a:rPr>
              <a:t>аниме</a:t>
            </a:r>
            <a:r>
              <a:rPr lang="ru-RU" sz="2400" i="1" dirty="0" smtClean="0">
                <a:solidFill>
                  <a:srgbClr val="FFFF00"/>
                </a:solidFill>
                <a:cs typeface="Aharoni" panose="02010803020104030203" pitchFamily="2" charset="-79"/>
              </a:rPr>
              <a:t>. Хотя создавал их португальский дизайнер Педро Альбукерке. Однако, нельзя не отметить, итальянцы первыми и пока единственными взяли на себя смелость выбрать в качестве талисманов неодушевленные предметы. </a:t>
            </a:r>
            <a:endParaRPr lang="ru-RU" sz="2400" i="1" dirty="0">
              <a:solidFill>
                <a:srgbClr val="FFFF00"/>
              </a:solidFill>
              <a:cs typeface="Aharoni" panose="02010803020104030203" pitchFamily="2" charset="-79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353" b="98082" l="1111" r="96000">
                        <a14:foregroundMark x1="91333" y1="63549" x2="91333" y2="63549"/>
                        <a14:foregroundMark x1="96444" y1="68825" x2="96444" y2="68825"/>
                        <a14:foregroundMark x1="78667" y1="93525" x2="78667" y2="93525"/>
                        <a14:foregroundMark x1="67778" y1="94964" x2="67778" y2="94964"/>
                        <a14:foregroundMark x1="26889" y1="27338" x2="26889" y2="27338"/>
                        <a14:foregroundMark x1="25333" y1="18225" x2="25333" y2="18225"/>
                        <a14:foregroundMark x1="28667" y1="55875" x2="28667" y2="55875"/>
                        <a14:foregroundMark x1="19556" y1="53477" x2="19556" y2="53477"/>
                        <a14:foregroundMark x1="25111" y1="52998" x2="25111" y2="52998"/>
                        <a14:foregroundMark x1="25333" y1="49640" x2="25333" y2="49640"/>
                        <a14:foregroundMark x1="26667" y1="50600" x2="26667" y2="50600"/>
                        <a14:foregroundMark x1="27556" y1="52758" x2="27556" y2="52758"/>
                        <a14:foregroundMark x1="32889" y1="58993" x2="32889" y2="58993"/>
                        <a14:foregroundMark x1="26222" y1="36930" x2="26222" y2="36930"/>
                        <a14:foregroundMark x1="25778" y1="27578" x2="25778" y2="27578"/>
                        <a14:foregroundMark x1="10222" y1="69065" x2="10222" y2="69065"/>
                        <a14:foregroundMark x1="19556" y1="92086" x2="19556" y2="92086"/>
                        <a14:foregroundMark x1="20222" y1="92566" x2="20222" y2="92566"/>
                        <a14:foregroundMark x1="19111" y1="91847" x2="19111" y2="91847"/>
                        <a14:foregroundMark x1="21556" y1="88969" x2="21556" y2="88969"/>
                        <a14:foregroundMark x1="20444" y1="88010" x2="20444" y2="88010"/>
                        <a14:foregroundMark x1="20222" y1="82974" x2="20222" y2="82974"/>
                        <a14:foregroundMark x1="19556" y1="80336" x2="19556" y2="80336"/>
                        <a14:foregroundMark x1="18000" y1="75779" x2="18000" y2="75779"/>
                        <a14:foregroundMark x1="18222" y1="74101" x2="18222" y2="74101"/>
                        <a14:foregroundMark x1="19778" y1="70264" x2="19778" y2="70264"/>
                        <a14:foregroundMark x1="20889" y1="62590" x2="20889" y2="62590"/>
                        <a14:foregroundMark x1="9778" y1="68345" x2="9778" y2="68345"/>
                        <a14:foregroundMark x1="28667" y1="75779" x2="28667" y2="75779"/>
                        <a14:foregroundMark x1="27556" y1="40528" x2="27556" y2="40528"/>
                        <a14:foregroundMark x1="35111" y1="76739" x2="35111" y2="767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547620"/>
            <a:ext cx="4286250" cy="397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01238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8434" y="-31367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5157192"/>
            <a:ext cx="4108450" cy="135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1520" y="260648"/>
            <a:ext cx="856895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smtClean="0">
                <a:solidFill>
                  <a:srgbClr val="FFFF00"/>
                </a:solidFill>
                <a:cs typeface="Aharoni" panose="02010803020104030203" pitchFamily="2" charset="-79"/>
              </a:rPr>
              <a:t>Талисманами игр в Ванкувере в 2010 году, стали снежный человек </a:t>
            </a:r>
            <a:r>
              <a:rPr lang="ru-RU" sz="2400" i="1" dirty="0" err="1" smtClean="0">
                <a:solidFill>
                  <a:srgbClr val="FFFF00"/>
                </a:solidFill>
                <a:cs typeface="Aharoni" panose="02010803020104030203" pitchFamily="2" charset="-79"/>
              </a:rPr>
              <a:t>Куачи</a:t>
            </a:r>
            <a:r>
              <a:rPr lang="ru-RU" sz="2400" i="1" dirty="0" smtClean="0">
                <a:solidFill>
                  <a:srgbClr val="FFFF00"/>
                </a:solidFill>
                <a:cs typeface="Aharoni" panose="02010803020104030203" pitchFamily="2" charset="-79"/>
              </a:rPr>
              <a:t>, морской котик Мига и мифический герой </a:t>
            </a:r>
            <a:r>
              <a:rPr lang="ru-RU" sz="2400" i="1" dirty="0" err="1" smtClean="0">
                <a:solidFill>
                  <a:srgbClr val="FFFF00"/>
                </a:solidFill>
                <a:cs typeface="Aharoni" panose="02010803020104030203" pitchFamily="2" charset="-79"/>
              </a:rPr>
              <a:t>Суми</a:t>
            </a:r>
            <a:r>
              <a:rPr lang="ru-RU" sz="2400" i="1" dirty="0" smtClean="0">
                <a:solidFill>
                  <a:srgbClr val="FFFF00"/>
                </a:solidFill>
                <a:cs typeface="Aharoni" panose="02010803020104030203" pitchFamily="2" charset="-79"/>
              </a:rPr>
              <a:t>, который выступил в качестве талисмана параолимпийских игр. Все это национальные герои народа </a:t>
            </a:r>
            <a:r>
              <a:rPr lang="ru-RU" sz="2400" i="1" dirty="0" err="1" smtClean="0">
                <a:solidFill>
                  <a:srgbClr val="FFFF00"/>
                </a:solidFill>
                <a:cs typeface="Aharoni" panose="02010803020104030203" pitchFamily="2" charset="-79"/>
              </a:rPr>
              <a:t>Иннуитов</a:t>
            </a:r>
            <a:r>
              <a:rPr lang="ru-RU" sz="2400" i="1" dirty="0" smtClean="0">
                <a:solidFill>
                  <a:srgbClr val="FFFF00"/>
                </a:solidFill>
                <a:cs typeface="Aharoni" panose="02010803020104030203" pitchFamily="2" charset="-79"/>
              </a:rPr>
              <a:t>, которые с древних времен населяют север Канады. </a:t>
            </a:r>
            <a:endParaRPr lang="ru-RU" sz="2400" i="1" dirty="0">
              <a:solidFill>
                <a:srgbClr val="FFFF00"/>
              </a:solidFill>
              <a:cs typeface="Aharoni" panose="02010803020104030203" pitchFamily="2" charset="-79"/>
            </a:endParaRP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3250" r="97000">
                        <a14:foregroundMark x1="21750" y1="77333" x2="21750" y2="77333"/>
                        <a14:foregroundMark x1="26000" y1="81667" x2="26000" y2="81667"/>
                        <a14:foregroundMark x1="20500" y1="76667" x2="20500" y2="76667"/>
                        <a14:foregroundMark x1="15750" y1="76667" x2="15750" y2="76667"/>
                        <a14:foregroundMark x1="11500" y1="75667" x2="11500" y2="75667"/>
                        <a14:foregroundMark x1="10750" y1="75667" x2="10750" y2="75667"/>
                        <a14:foregroundMark x1="85000" y1="77333" x2="85000" y2="77333"/>
                        <a14:foregroundMark x1="87250" y1="57000" x2="87250" y2="57000"/>
                        <a14:foregroundMark x1="40250" y1="78333" x2="40250" y2="78333"/>
                        <a14:foregroundMark x1="65250" y1="76333" x2="65250" y2="76333"/>
                        <a14:foregroundMark x1="20250" y1="75333" x2="20250" y2="75333"/>
                        <a14:foregroundMark x1="20500" y1="77333" x2="20500" y2="77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380" y="1992456"/>
            <a:ext cx="5508104" cy="4316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49490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5147216"/>
            <a:ext cx="4108450" cy="135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468" r="98532">
                        <a14:foregroundMark x1="12561" y1="34130" x2="12561" y2="34130"/>
                        <a14:foregroundMark x1="10604" y1="34130" x2="10604" y2="34130"/>
                        <a14:foregroundMark x1="27569" y1="53913" x2="27569" y2="53913"/>
                        <a14:foregroundMark x1="28222" y1="48261" x2="28222" y2="48261"/>
                        <a14:foregroundMark x1="28222" y1="56522" x2="28222" y2="56522"/>
                        <a14:foregroundMark x1="28222" y1="56522" x2="28222" y2="56522"/>
                        <a14:foregroundMark x1="14029" y1="50870" x2="14029" y2="50870"/>
                        <a14:foregroundMark x1="6199" y1="63043" x2="6199" y2="63043"/>
                        <a14:foregroundMark x1="2447" y1="69348" x2="2447" y2="69348"/>
                        <a14:foregroundMark x1="17781" y1="72826" x2="17781" y2="72826"/>
                        <a14:foregroundMark x1="25449" y1="73478" x2="25449" y2="73478"/>
                        <a14:foregroundMark x1="26591" y1="65870" x2="26591" y2="65870"/>
                        <a14:foregroundMark x1="26754" y1="61957" x2="26754" y2="61957"/>
                        <a14:foregroundMark x1="29690" y1="49783" x2="29690" y2="49783"/>
                        <a14:foregroundMark x1="29690" y1="47609" x2="29690" y2="47609"/>
                        <a14:foregroundMark x1="28874" y1="57826" x2="28874" y2="57826"/>
                        <a14:foregroundMark x1="25122" y1="57826" x2="25122" y2="57826"/>
                        <a14:foregroundMark x1="21860" y1="74783" x2="21860" y2="74783"/>
                        <a14:foregroundMark x1="8320" y1="72826" x2="8320" y2="72826"/>
                        <a14:foregroundMark x1="87602" y1="49130" x2="87602" y2="49130"/>
                        <a14:foregroundMark x1="29364" y1="69348" x2="29364" y2="69348"/>
                        <a14:foregroundMark x1="29201" y1="65435" x2="29201" y2="65435"/>
                        <a14:foregroundMark x1="27243" y1="67174" x2="27243" y2="67174"/>
                        <a14:foregroundMark x1="26754" y1="65435" x2="26754" y2="65435"/>
                        <a14:foregroundMark x1="25122" y1="65435" x2="25122" y2="65435"/>
                        <a14:foregroundMark x1="23491" y1="65435" x2="23491" y2="65435"/>
                        <a14:foregroundMark x1="26754" y1="58478" x2="26754" y2="58478"/>
                        <a14:foregroundMark x1="29690" y1="62174" x2="29690" y2="62174"/>
                        <a14:foregroundMark x1="23002" y1="67609" x2="23002" y2="67609"/>
                        <a14:foregroundMark x1="11419" y1="72609" x2="11419" y2="72609"/>
                        <a14:foregroundMark x1="47635" y1="32826" x2="47635" y2="328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38250"/>
            <a:ext cx="5838825" cy="438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3528" y="268754"/>
            <a:ext cx="849694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 smtClean="0">
                <a:solidFill>
                  <a:srgbClr val="FFFF00"/>
                </a:solidFill>
                <a:cs typeface="Aharoni" panose="02010803020104030203" pitchFamily="2" charset="-79"/>
              </a:rPr>
              <a:t>Талисманы зимних Олимпийских игр 2014 — часть олимпийской символики зимних Олимпийских игр 2014 года, которые будут проводиться с 7 по 23 февраля 2014 года в городе Сочи, Россия. Согласно утверждённым итогам финального голосования 26 февраля 2011 года, выбрано 3 талисмана — Леопард, Белый мишка, Зайка. Талисманами </a:t>
            </a:r>
            <a:r>
              <a:rPr lang="ru-RU" sz="2000" i="1" dirty="0" err="1" smtClean="0">
                <a:solidFill>
                  <a:srgbClr val="FFFF00"/>
                </a:solidFill>
                <a:cs typeface="Aharoni" panose="02010803020104030203" pitchFamily="2" charset="-79"/>
              </a:rPr>
              <a:t>Паралимпийских</a:t>
            </a:r>
            <a:r>
              <a:rPr lang="ru-RU" sz="2000" i="1" dirty="0" smtClean="0">
                <a:solidFill>
                  <a:srgbClr val="FFFF00"/>
                </a:solidFill>
                <a:cs typeface="Aharoni" panose="02010803020104030203" pitchFamily="2" charset="-79"/>
              </a:rPr>
              <a:t> игр стали Лучик и Снежинка.</a:t>
            </a:r>
            <a:endParaRPr lang="ru-RU" sz="2000" i="1" dirty="0">
              <a:solidFill>
                <a:srgbClr val="FFFF00"/>
              </a:solidFill>
              <a:cs typeface="Aharoni" panose="02010803020104030203" pitchFamily="2" charset="-79"/>
            </a:endParaRP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008" b="96401" l="10000" r="92500">
                        <a14:foregroundMark x1="25469" y1="21283" x2="25469" y2="21283"/>
                        <a14:foregroundMark x1="26719" y1="16901" x2="26719" y2="16901"/>
                        <a14:foregroundMark x1="29375" y1="16119" x2="29375" y2="16119"/>
                        <a14:foregroundMark x1="34531" y1="16119" x2="34531" y2="16119"/>
                        <a14:foregroundMark x1="31719" y1="13772" x2="31719" y2="13772"/>
                        <a14:foregroundMark x1="50313" y1="11894" x2="49063" y2="5164"/>
                        <a14:foregroundMark x1="29844" y1="23631" x2="29844" y2="23631"/>
                        <a14:foregroundMark x1="30938" y1="22535" x2="30938" y2="22535"/>
                        <a14:foregroundMark x1="48750" y1="93114" x2="48750" y2="96401"/>
                        <a14:foregroundMark x1="60156" y1="58059" x2="60156" y2="58059"/>
                        <a14:foregroundMark x1="55000" y1="50548" x2="55000" y2="50548"/>
                        <a14:foregroundMark x1="45938" y1="50861" x2="45938" y2="50861"/>
                        <a14:foregroundMark x1="40469" y1="87637" x2="40469" y2="87637"/>
                        <a14:foregroundMark x1="25938" y1="86541" x2="25938" y2="86541"/>
                        <a14:foregroundMark x1="20000" y1="91549" x2="20000" y2="91549"/>
                        <a14:foregroundMark x1="37656" y1="92801" x2="37656" y2="92801"/>
                        <a14:foregroundMark x1="92500" y1="95618" x2="92500" y2="95618"/>
                        <a14:foregroundMark x1="87344" y1="66354" x2="87344" y2="66354"/>
                        <a14:foregroundMark x1="87344" y1="66354" x2="87344" y2="63537"/>
                        <a14:foregroundMark x1="83438" y1="11894" x2="83438" y2="11894"/>
                        <a14:foregroundMark x1="82969" y1="10642" x2="82969" y2="10642"/>
                        <a14:foregroundMark x1="82969" y1="9390" x2="82969" y2="9390"/>
                        <a14:foregroundMark x1="64844" y1="45383" x2="64844" y2="45383"/>
                        <a14:foregroundMark x1="27500" y1="34272" x2="27031" y2="32707"/>
                        <a14:foregroundMark x1="24688" y1="25978" x2="24688" y2="25978"/>
                        <a14:foregroundMark x1="23438" y1="21283" x2="23438" y2="21283"/>
                        <a14:foregroundMark x1="22656" y1="18623" x2="22656" y2="18623"/>
                        <a14:foregroundMark x1="22344" y1="15806" x2="22344" y2="15806"/>
                        <a14:foregroundMark x1="22344" y1="15806" x2="22344" y2="15806"/>
                        <a14:foregroundMark x1="36563" y1="11894" x2="36563" y2="11894"/>
                        <a14:foregroundMark x1="36563" y1="11894" x2="36563" y2="11894"/>
                        <a14:foregroundMark x1="36563" y1="11894" x2="36563" y2="11894"/>
                        <a14:foregroundMark x1="37344" y1="10329" x2="37344" y2="10329"/>
                        <a14:foregroundMark x1="38906" y1="8294" x2="38906" y2="8294"/>
                        <a14:foregroundMark x1="40469" y1="6729" x2="40469" y2="6729"/>
                        <a14:foregroundMark x1="47188" y1="6260" x2="47188" y2="6260"/>
                        <a14:foregroundMark x1="47969" y1="9859" x2="47969" y2="9859"/>
                        <a14:foregroundMark x1="48281" y1="12676" x2="49063" y2="15023"/>
                        <a14:foregroundMark x1="49063" y1="15023" x2="49063" y2="15023"/>
                        <a14:foregroundMark x1="49531" y1="16588" x2="49531" y2="16588"/>
                        <a14:foregroundMark x1="50313" y1="17371" x2="50781" y2="18936"/>
                        <a14:foregroundMark x1="50781" y1="18936" x2="50781" y2="18936"/>
                        <a14:foregroundMark x1="50781" y1="18936" x2="50781" y2="18936"/>
                        <a14:foregroundMark x1="49844" y1="20501" x2="49844" y2="20501"/>
                        <a14:foregroundMark x1="49844" y1="20970" x2="44844" y2="28795"/>
                        <a14:foregroundMark x1="38438" y1="35524" x2="35781" y2="40219"/>
                        <a14:foregroundMark x1="33750" y1="45853" x2="32969" y2="49296"/>
                        <a14:foregroundMark x1="31406" y1="49765" x2="30938" y2="52895"/>
                        <a14:foregroundMark x1="29063" y1="55712" x2="26250" y2="60876"/>
                        <a14:foregroundMark x1="25938" y1="64006" x2="25938" y2="69953"/>
                        <a14:foregroundMark x1="25938" y1="69953" x2="25938" y2="69953"/>
                        <a14:foregroundMark x1="24219" y1="71831" x2="24219" y2="71831"/>
                        <a14:foregroundMark x1="23906" y1="75430" x2="23438" y2="78247"/>
                        <a14:foregroundMark x1="21875" y1="88419" x2="21875" y2="88419"/>
                        <a14:foregroundMark x1="21875" y1="94366" x2="21875" y2="94366"/>
                        <a14:foregroundMark x1="21563" y1="95149" x2="21563" y2="951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5113" y="1648841"/>
            <a:ext cx="3513841" cy="3508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14207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19672" y="404664"/>
            <a:ext cx="5832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Список источников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75656" y="1412776"/>
            <a:ext cx="64807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3"/>
              </a:rPr>
              <a:t>http://ru.wikipedia.org/wiki/%D2%E0%EB%E8%F1%EC%E0%ED%FB_%E7%E8%EC%ED%E8%F5_%CE%EB%E8%EC%EF%E8%E9%F1%EA%E8%F5_%E8%E3%F0_2014</a:t>
            </a:r>
            <a:endParaRPr lang="ru-RU" dirty="0" smtClean="0"/>
          </a:p>
          <a:p>
            <a:r>
              <a:rPr lang="en-US" dirty="0" smtClean="0">
                <a:hlinkClick r:id="rId4"/>
              </a:rPr>
              <a:t>http://www.ws-news.ru/article_olympic.html</a:t>
            </a:r>
            <a:endParaRPr lang="ru-RU" dirty="0" smtClean="0"/>
          </a:p>
          <a:p>
            <a:r>
              <a:rPr lang="en-US" smtClean="0">
                <a:hlinkClick r:id="rId5"/>
              </a:rPr>
              <a:t>http://www.evpatori.ru/talismany-zimnej-olimpiada-v-sochi-2014.html</a:t>
            </a:r>
            <a:endParaRPr lang="ru-RU" b="1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3145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434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332656"/>
            <a:ext cx="5184576" cy="4320480"/>
          </a:xfrm>
        </p:spPr>
        <p:txBody>
          <a:bodyPr>
            <a:normAutofit/>
          </a:bodyPr>
          <a:lstStyle/>
          <a:p>
            <a:pPr algn="just"/>
            <a:r>
              <a:rPr lang="ru-RU" sz="2400" dirty="0" smtClean="0">
                <a:solidFill>
                  <a:srgbClr val="FFFF00"/>
                </a:solidFill>
              </a:rPr>
              <a:t>Годом рождения Олимпийского талисмана можно смело назвать 1968 год. На летних играх в Мехико появился "Красный ягуар", а находчивые французы из Гренобля предъявили миру лыжника </a:t>
            </a:r>
            <a:r>
              <a:rPr lang="ru-RU" sz="2400" dirty="0" err="1" smtClean="0">
                <a:solidFill>
                  <a:srgbClr val="FFFF00"/>
                </a:solidFill>
              </a:rPr>
              <a:t>Шюсса</a:t>
            </a:r>
            <a:r>
              <a:rPr lang="ru-RU" sz="2400" dirty="0" smtClean="0">
                <a:solidFill>
                  <a:srgbClr val="FFFF00"/>
                </a:solidFill>
              </a:rPr>
              <a:t> с красно-белой головой и Олимпийскими кольцами на лбу. Изогнутое тело </a:t>
            </a:r>
            <a:r>
              <a:rPr lang="ru-RU" sz="2400" dirty="0" err="1" smtClean="0">
                <a:solidFill>
                  <a:srgbClr val="FFFF00"/>
                </a:solidFill>
              </a:rPr>
              <a:t>Шюсса</a:t>
            </a:r>
            <a:r>
              <a:rPr lang="ru-RU" sz="2400" dirty="0" smtClean="0">
                <a:solidFill>
                  <a:srgbClr val="FFFF00"/>
                </a:solidFill>
              </a:rPr>
              <a:t> было синего цвета и плавно переходило в соединенные между собой лыжи.</a:t>
            </a:r>
            <a:endParaRPr lang="ru-RU" sz="2400" dirty="0">
              <a:solidFill>
                <a:srgbClr val="FFFF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33600" y1="28054" x2="33600" y2="28054"/>
                        <a14:foregroundMark x1="34000" y1="25339" x2="34000" y2="25339"/>
                        <a14:foregroundMark x1="37600" y1="23529" x2="37600" y2="23529"/>
                        <a14:foregroundMark x1="36000" y1="27602" x2="36000" y2="27602"/>
                        <a14:foregroundMark x1="33600" y1="29412" x2="33600" y2="29412"/>
                        <a14:foregroundMark x1="33200" y1="31674" x2="33200" y2="31674"/>
                        <a14:foregroundMark x1="32400" y1="35294" x2="32400" y2="35294"/>
                        <a14:foregroundMark x1="33200" y1="35747" x2="33200" y2="35747"/>
                        <a14:foregroundMark x1="35200" y1="38009" x2="35200" y2="38009"/>
                        <a14:foregroundMark x1="36400" y1="41629" x2="36400" y2="41629"/>
                        <a14:foregroundMark x1="39600" y1="45249" x2="39600" y2="45249"/>
                        <a14:foregroundMark x1="33200" y1="40271" x2="33200" y2="402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-99392"/>
            <a:ext cx="3995936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8206" y="5157192"/>
            <a:ext cx="4104456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52953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7493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2487" y="5258314"/>
            <a:ext cx="4108450" cy="136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5536" y="428177"/>
            <a:ext cx="4430489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FFFF00"/>
                </a:solidFill>
                <a:cs typeface="Aharoni" panose="02010803020104030203" pitchFamily="2" charset="-79"/>
              </a:rPr>
              <a:t>Почин французских предшественников не вдохновил организаторов Олимпиады 1972 года в Саппоро на создание своего талисмана. Поэтому, если бы не возвращение Олимпиады в Европу в 1976 году, можно было бы сказать, что идея не прижилась. Однако, благодаря добродушному щекастому снеговику </a:t>
            </a:r>
            <a:r>
              <a:rPr lang="ru-RU" sz="2400" b="1" dirty="0" err="1" smtClean="0">
                <a:solidFill>
                  <a:srgbClr val="FFFF00"/>
                </a:solidFill>
                <a:cs typeface="Aharoni" panose="02010803020104030203" pitchFamily="2" charset="-79"/>
              </a:rPr>
              <a:t>Олимпиямандлу</a:t>
            </a:r>
            <a:r>
              <a:rPr lang="ru-RU" sz="2400" b="1" dirty="0" smtClean="0">
                <a:solidFill>
                  <a:srgbClr val="FFFF00"/>
                </a:solidFill>
                <a:cs typeface="Aharoni" panose="02010803020104030203" pitchFamily="2" charset="-79"/>
              </a:rPr>
              <a:t> из Инсбрука Олимпиадам был возвращен статус не только серьезного и важного, но и просто веселого мероприятия.</a:t>
            </a:r>
            <a:endParaRPr lang="ru-RU" sz="2400" b="1" dirty="0">
              <a:solidFill>
                <a:srgbClr val="FFFF00"/>
              </a:solidFill>
              <a:cs typeface="Aharoni" panose="02010803020104030203" pitchFamily="2" charset="-79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6300" r="96600">
                        <a14:foregroundMark x1="6300" y1="47400" x2="6300" y2="47400"/>
                        <a14:foregroundMark x1="8900" y1="42700" x2="8900" y2="42700"/>
                        <a14:foregroundMark x1="10600" y1="43100" x2="10600" y2="43100"/>
                        <a14:foregroundMark x1="87100" y1="49900" x2="87100" y2="49900"/>
                        <a14:foregroundMark x1="92300" y1="45700" x2="92300" y2="45700"/>
                        <a14:foregroundMark x1="94000" y1="53800" x2="94000" y2="53800"/>
                        <a14:foregroundMark x1="7200" y1="44400" x2="7200" y2="44400"/>
                        <a14:foregroundMark x1="8500" y1="44000" x2="8500" y2="44000"/>
                        <a14:foregroundMark x1="6300" y1="43100" x2="6300" y2="43100"/>
                        <a14:foregroundMark x1="8500" y1="42200" x2="8500" y2="42200"/>
                        <a14:foregroundMark x1="89700" y1="59300" x2="89700" y2="59300"/>
                        <a14:foregroundMark x1="91900" y1="57600" x2="91900" y2="57600"/>
                        <a14:foregroundMark x1="91900" y1="47400" x2="91900" y2="47400"/>
                        <a14:foregroundMark x1="93600" y1="47800" x2="93600" y2="47800"/>
                        <a14:foregroundMark x1="7200" y1="46900" x2="7200" y2="46900"/>
                        <a14:foregroundMark x1="9800" y1="40500" x2="9800" y2="40500"/>
                        <a14:foregroundMark x1="7600" y1="42200" x2="7600" y2="42200"/>
                        <a14:foregroundMark x1="96600" y1="49900" x2="96600" y2="49900"/>
                        <a14:foregroundMark x1="7600" y1="41000" x2="7600" y2="41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7964" y="620688"/>
            <a:ext cx="3960440" cy="396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69384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114" y="5342353"/>
            <a:ext cx="4108450" cy="136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41784" y="392667"/>
            <a:ext cx="486003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FFFF00"/>
                </a:solidFill>
                <a:cs typeface="Aharoni" panose="02010803020104030203" pitchFamily="2" charset="-79"/>
              </a:rPr>
              <a:t>Следующей вехой на пути Олимпийского талисмана стал американский </a:t>
            </a:r>
            <a:r>
              <a:rPr lang="ru-RU" sz="2400" b="1" i="1" dirty="0" err="1" smtClean="0">
                <a:solidFill>
                  <a:srgbClr val="FFFF00"/>
                </a:solidFill>
                <a:cs typeface="Aharoni" panose="02010803020104030203" pitchFamily="2" charset="-79"/>
              </a:rPr>
              <a:t>Лейк</a:t>
            </a:r>
            <a:r>
              <a:rPr lang="ru-RU" sz="2400" b="1" i="1" dirty="0" smtClean="0">
                <a:solidFill>
                  <a:srgbClr val="FFFF00"/>
                </a:solidFill>
                <a:cs typeface="Aharoni" panose="02010803020104030203" pitchFamily="2" charset="-79"/>
              </a:rPr>
              <a:t> </a:t>
            </a:r>
            <a:r>
              <a:rPr lang="ru-RU" sz="2400" b="1" i="1" dirty="0" err="1" smtClean="0">
                <a:solidFill>
                  <a:srgbClr val="FFFF00"/>
                </a:solidFill>
                <a:cs typeface="Aharoni" panose="02010803020104030203" pitchFamily="2" charset="-79"/>
              </a:rPr>
              <a:t>Плейсид</a:t>
            </a:r>
            <a:r>
              <a:rPr lang="ru-RU" sz="2400" b="1" i="1" dirty="0" smtClean="0">
                <a:solidFill>
                  <a:srgbClr val="FFFF00"/>
                </a:solidFill>
                <a:cs typeface="Aharoni" panose="02010803020104030203" pitchFamily="2" charset="-79"/>
              </a:rPr>
              <a:t>. В качестве талисмана был выбран популярный житель местных озер енот </a:t>
            </a:r>
            <a:r>
              <a:rPr lang="ru-RU" sz="2400" b="1" i="1" dirty="0" err="1" smtClean="0">
                <a:solidFill>
                  <a:srgbClr val="FFFF00"/>
                </a:solidFill>
                <a:cs typeface="Aharoni" panose="02010803020104030203" pitchFamily="2" charset="-79"/>
              </a:rPr>
              <a:t>Рони</a:t>
            </a:r>
            <a:r>
              <a:rPr lang="ru-RU" sz="2400" b="1" i="1" dirty="0" smtClean="0">
                <a:solidFill>
                  <a:srgbClr val="FFFF00"/>
                </a:solidFill>
                <a:cs typeface="Aharoni" panose="02010803020104030203" pitchFamily="2" charset="-79"/>
              </a:rPr>
              <a:t> в майке с изображением символа Олимпиады. И надо сказать, что симпатичный енот не подвел. Завоевав 10 золотых, 6 серебряных и 6 бронзовых медали, сборная СССР стала первой в командном зачете, уступив, правда, по общему числу медалей спортсменам из ГДР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592" b="95395" l="4400" r="92400">
                        <a14:foregroundMark x1="44800" y1="11842" x2="44800" y2="11842"/>
                        <a14:foregroundMark x1="44800" y1="11842" x2="44800" y2="11842"/>
                        <a14:foregroundMark x1="43200" y1="9868" x2="43200" y2="9868"/>
                        <a14:foregroundMark x1="42800" y1="7895" x2="42800" y2="7895"/>
                        <a14:foregroundMark x1="86000" y1="35197" x2="86000" y2="35197"/>
                        <a14:foregroundMark x1="92400" y1="30263" x2="92400" y2="30263"/>
                        <a14:foregroundMark x1="51600" y1="95395" x2="51600" y2="95395"/>
                        <a14:foregroundMark x1="68400" y1="5921" x2="68400" y2="5921"/>
                        <a14:foregroundMark x1="67600" y1="8553" x2="67600" y2="8553"/>
                        <a14:foregroundMark x1="62000" y1="8224" x2="62000" y2="8224"/>
                        <a14:foregroundMark x1="61600" y1="6579" x2="61600" y2="6579"/>
                        <a14:foregroundMark x1="61200" y1="5592" x2="61200" y2="5592"/>
                        <a14:foregroundMark x1="4400" y1="74671" x2="4400" y2="746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1816" y="392667"/>
            <a:ext cx="3912065" cy="4757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17394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372" y="11088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125" y="5147074"/>
            <a:ext cx="4108450" cy="136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82017" y="260648"/>
            <a:ext cx="4572000" cy="67403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i="1" dirty="0" smtClean="0">
                <a:solidFill>
                  <a:srgbClr val="FFFF00"/>
                </a:solidFill>
                <a:cs typeface="Aharoni" panose="02010803020104030203" pitchFamily="2" charset="-79"/>
              </a:rPr>
              <a:t>В 1984 году Сараево еще не ассоциировалось с вооруженными конфликтами, стрельбой и взрывами, а было самым настоящим символом мира и спорта. Впервые в истории Зимняя Олимпиада приехала в восточную Европу, а потому югославы не могли ударить в грязь лицом. В качестве цвета Олимпиады был выбрал оранжевый. В этом </a:t>
            </a:r>
            <a:r>
              <a:rPr lang="ru-RU" sz="2400" b="1" i="1" dirty="0" err="1" smtClean="0">
                <a:solidFill>
                  <a:srgbClr val="FFFF00"/>
                </a:solidFill>
                <a:cs typeface="Aharoni" panose="02010803020104030203" pitchFamily="2" charset="-79"/>
              </a:rPr>
              <a:t>колоре</a:t>
            </a:r>
            <a:r>
              <a:rPr lang="ru-RU" sz="2400" b="1" i="1" dirty="0" smtClean="0">
                <a:solidFill>
                  <a:srgbClr val="FFFF00"/>
                </a:solidFill>
                <a:cs typeface="Aharoni" panose="02010803020104030203" pitchFamily="2" charset="-79"/>
              </a:rPr>
              <a:t> была выполнена символическая снежинка и именно в оранжевый шарф был облачен талисман Олимпиады 1984 волчонок </a:t>
            </a:r>
            <a:r>
              <a:rPr lang="ru-RU" sz="2400" b="1" i="1" dirty="0" err="1" smtClean="0">
                <a:solidFill>
                  <a:srgbClr val="FFFF00"/>
                </a:solidFill>
                <a:cs typeface="Aharoni" panose="02010803020104030203" pitchFamily="2" charset="-79"/>
              </a:rPr>
              <a:t>Вучко</a:t>
            </a:r>
            <a:r>
              <a:rPr lang="ru-RU" sz="2400" b="1" i="1" dirty="0" smtClean="0">
                <a:solidFill>
                  <a:srgbClr val="FFFF00"/>
                </a:solidFill>
                <a:cs typeface="Aharoni" panose="02010803020104030203" pitchFamily="2" charset="-79"/>
              </a:rPr>
              <a:t>, житель местных лесов.</a:t>
            </a:r>
            <a:endParaRPr lang="ru-RU" sz="2400" b="1" i="1" dirty="0">
              <a:solidFill>
                <a:srgbClr val="FFFF00"/>
              </a:solidFill>
              <a:cs typeface="Aharoni" panose="02010803020104030203" pitchFamily="2" charset="-79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844526" y="620688"/>
            <a:ext cx="4176464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57440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9128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0507" y="5157192"/>
            <a:ext cx="4108450" cy="136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39552" y="1196752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i="1" dirty="0" smtClean="0">
                <a:solidFill>
                  <a:srgbClr val="FFFF00"/>
                </a:solidFill>
                <a:cs typeface="Aharoni" panose="02010803020104030203" pitchFamily="2" charset="-79"/>
              </a:rPr>
              <a:t>Талисманов в Калгари было целых двое: белые медвежата </a:t>
            </a:r>
            <a:r>
              <a:rPr lang="ru-RU" sz="2400" b="1" i="1" dirty="0" err="1" smtClean="0">
                <a:solidFill>
                  <a:srgbClr val="FFFF00"/>
                </a:solidFill>
                <a:cs typeface="Aharoni" panose="02010803020104030203" pitchFamily="2" charset="-79"/>
              </a:rPr>
              <a:t>Хайди</a:t>
            </a:r>
            <a:r>
              <a:rPr lang="ru-RU" sz="2400" b="1" i="1" dirty="0" smtClean="0">
                <a:solidFill>
                  <a:srgbClr val="FFFF00"/>
                </a:solidFill>
                <a:cs typeface="Aharoni" panose="02010803020104030203" pitchFamily="2" charset="-79"/>
              </a:rPr>
              <a:t> и </a:t>
            </a:r>
            <a:r>
              <a:rPr lang="ru-RU" sz="2400" b="1" i="1" dirty="0" err="1" smtClean="0">
                <a:solidFill>
                  <a:srgbClr val="FFFF00"/>
                </a:solidFill>
                <a:cs typeface="Aharoni" panose="02010803020104030203" pitchFamily="2" charset="-79"/>
              </a:rPr>
              <a:t>Хоуди</a:t>
            </a:r>
            <a:r>
              <a:rPr lang="ru-RU" sz="2400" b="1" i="1" dirty="0" smtClean="0">
                <a:solidFill>
                  <a:srgbClr val="FFFF00"/>
                </a:solidFill>
                <a:cs typeface="Aharoni" panose="02010803020104030203" pitchFamily="2" charset="-79"/>
              </a:rPr>
              <a:t> в национальных костюмах, олицетворяющие канадское гостеприимство. Похожую одежду носила вся сборная Канады на церемонии открытия игр, а победила опять команда СССР. </a:t>
            </a:r>
            <a:endParaRPr lang="ru-RU" sz="2400" b="1" i="1" dirty="0">
              <a:solidFill>
                <a:srgbClr val="FFFF00"/>
              </a:solidFill>
              <a:cs typeface="Aharoni" panose="02010803020104030203" pitchFamily="2" charset="-79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071" b="89899" l="5200" r="94000">
                        <a14:foregroundMark x1="37600" y1="21212" x2="37600" y2="21212"/>
                        <a14:foregroundMark x1="42000" y1="19697" x2="42000" y2="19697"/>
                        <a14:foregroundMark x1="42000" y1="19697" x2="42000" y2="19697"/>
                        <a14:foregroundMark x1="30000" y1="23232" x2="30000" y2="23232"/>
                        <a14:foregroundMark x1="42800" y1="19192" x2="42800" y2="19192"/>
                        <a14:foregroundMark x1="42800" y1="16162" x2="42800" y2="16162"/>
                        <a14:foregroundMark x1="30000" y1="20202" x2="30000" y2="20202"/>
                        <a14:foregroundMark x1="30000" y1="16667" x2="30000" y2="16667"/>
                        <a14:foregroundMark x1="26800" y1="26263" x2="26800" y2="26263"/>
                        <a14:foregroundMark x1="26400" y1="32323" x2="26800" y2="34343"/>
                        <a14:foregroundMark x1="33200" y1="33838" x2="33200" y2="33838"/>
                        <a14:foregroundMark x1="52800" y1="33838" x2="52800" y2="33838"/>
                        <a14:foregroundMark x1="49200" y1="40404" x2="49200" y2="40404"/>
                        <a14:foregroundMark x1="51200" y1="38889" x2="51200" y2="38889"/>
                        <a14:foregroundMark x1="54000" y1="38384" x2="54000" y2="38384"/>
                        <a14:foregroundMark x1="53200" y1="35859" x2="53200" y2="35859"/>
                        <a14:foregroundMark x1="52400" y1="35354" x2="52400" y2="35354"/>
                        <a14:foregroundMark x1="50400" y1="29798" x2="50400" y2="30808"/>
                        <a14:foregroundMark x1="20400" y1="53535" x2="20400" y2="53535"/>
                        <a14:foregroundMark x1="16400" y1="52020" x2="16400" y2="52020"/>
                        <a14:foregroundMark x1="26800" y1="59091" x2="26800" y2="59091"/>
                        <a14:foregroundMark x1="18000" y1="75758" x2="18000" y2="75758"/>
                        <a14:foregroundMark x1="17200" y1="74747" x2="17200" y2="74747"/>
                        <a14:foregroundMark x1="16400" y1="71717" x2="16400" y2="71717"/>
                        <a14:foregroundMark x1="39200" y1="77273" x2="39200" y2="77273"/>
                        <a14:foregroundMark x1="46400" y1="70707" x2="46400" y2="70707"/>
                        <a14:foregroundMark x1="88800" y1="58586" x2="88800" y2="58586"/>
                        <a14:foregroundMark x1="88800" y1="58586" x2="88800" y2="58586"/>
                        <a14:foregroundMark x1="90400" y1="57576" x2="90400" y2="57576"/>
                        <a14:foregroundMark x1="94000" y1="63636" x2="94000" y2="63636"/>
                        <a14:foregroundMark x1="81600" y1="84343" x2="81600" y2="84343"/>
                        <a14:foregroundMark x1="53600" y1="32828" x2="53600" y2="32828"/>
                        <a14:foregroundMark x1="55600" y1="32828" x2="55600" y2="32828"/>
                        <a14:foregroundMark x1="54000" y1="30303" x2="54000" y2="30303"/>
                        <a14:foregroundMark x1="53600" y1="28788" x2="53600" y2="28788"/>
                        <a14:foregroundMark x1="5600" y1="87374" x2="5600" y2="87374"/>
                        <a14:foregroundMark x1="67600" y1="84343" x2="67600" y2="84343"/>
                        <a14:foregroundMark x1="67600" y1="84343" x2="67600" y2="84343"/>
                        <a14:foregroundMark x1="62400" y1="85859" x2="62400" y2="85859"/>
                        <a14:foregroundMark x1="63200" y1="78283" x2="63200" y2="78283"/>
                        <a14:foregroundMark x1="60800" y1="70707" x2="60800" y2="70707"/>
                        <a14:foregroundMark x1="57600" y1="61111" x2="57600" y2="61111"/>
                        <a14:foregroundMark x1="63200" y1="22727" x2="63200" y2="22727"/>
                        <a14:foregroundMark x1="62800" y1="21212" x2="62800" y2="21212"/>
                        <a14:foregroundMark x1="62400" y1="19192" x2="62400" y2="19192"/>
                        <a14:foregroundMark x1="88800" y1="23232" x2="88800" y2="23232"/>
                        <a14:foregroundMark x1="74800" y1="10606" x2="74800" y2="10606"/>
                        <a14:foregroundMark x1="75200" y1="7071" x2="75200" y2="7071"/>
                        <a14:foregroundMark x1="40800" y1="15152" x2="40800" y2="15152"/>
                        <a14:foregroundMark x1="43200" y1="9091" x2="43200" y2="9091"/>
                        <a14:foregroundMark x1="43200" y1="13636" x2="43200" y2="13636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9199" y="996950"/>
            <a:ext cx="4818086" cy="3815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57237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1520" y="260648"/>
            <a:ext cx="4572000" cy="489364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i="1" dirty="0" smtClean="0">
                <a:solidFill>
                  <a:srgbClr val="FFFF00"/>
                </a:solidFill>
                <a:cs typeface="Aharoni" panose="02010803020104030203" pitchFamily="2" charset="-79"/>
              </a:rPr>
              <a:t>В 1992 году Игры вернулись на родину талисманов, во Францию. В </a:t>
            </a:r>
            <a:r>
              <a:rPr lang="ru-RU" sz="2400" i="1" dirty="0" err="1" smtClean="0">
                <a:solidFill>
                  <a:srgbClr val="FFFF00"/>
                </a:solidFill>
                <a:cs typeface="Aharoni" panose="02010803020104030203" pitchFamily="2" charset="-79"/>
              </a:rPr>
              <a:t>Альбервилле</a:t>
            </a:r>
            <a:r>
              <a:rPr lang="ru-RU" sz="2400" i="1" dirty="0" smtClean="0">
                <a:solidFill>
                  <a:srgbClr val="FFFF00"/>
                </a:solidFill>
                <a:cs typeface="Aharoni" panose="02010803020104030203" pitchFamily="2" charset="-79"/>
              </a:rPr>
              <a:t> организаторы решили призвать на помощь мифического героя - горного эльфа </a:t>
            </a:r>
            <a:r>
              <a:rPr lang="ru-RU" sz="2400" i="1" dirty="0" err="1" smtClean="0">
                <a:solidFill>
                  <a:srgbClr val="FFFF00"/>
                </a:solidFill>
                <a:cs typeface="Aharoni" panose="02010803020104030203" pitchFamily="2" charset="-79"/>
              </a:rPr>
              <a:t>Макика</a:t>
            </a:r>
            <a:r>
              <a:rPr lang="ru-RU" sz="2400" i="1" dirty="0" smtClean="0">
                <a:solidFill>
                  <a:srgbClr val="FFFF00"/>
                </a:solidFill>
                <a:cs typeface="Aharoni" panose="02010803020104030203" pitchFamily="2" charset="-79"/>
              </a:rPr>
              <a:t>, стилизованного под, то ли снежинку, то ли звезду. Отметим отличительную черту французских талисманов - и </a:t>
            </a:r>
            <a:r>
              <a:rPr lang="ru-RU" sz="2400" i="1" dirty="0" err="1" smtClean="0">
                <a:solidFill>
                  <a:srgbClr val="FFFF00"/>
                </a:solidFill>
                <a:cs typeface="Aharoni" panose="02010803020104030203" pitchFamily="2" charset="-79"/>
              </a:rPr>
              <a:t>Шюсс</a:t>
            </a:r>
            <a:r>
              <a:rPr lang="ru-RU" sz="2400" i="1" dirty="0" smtClean="0">
                <a:solidFill>
                  <a:srgbClr val="FFFF00"/>
                </a:solidFill>
                <a:cs typeface="Aharoni" panose="02010803020104030203" pitchFamily="2" charset="-79"/>
              </a:rPr>
              <a:t> и </a:t>
            </a:r>
            <a:r>
              <a:rPr lang="ru-RU" sz="2400" i="1" dirty="0" err="1" smtClean="0">
                <a:solidFill>
                  <a:srgbClr val="FFFF00"/>
                </a:solidFill>
                <a:cs typeface="Aharoni" panose="02010803020104030203" pitchFamily="2" charset="-79"/>
              </a:rPr>
              <a:t>Макик</a:t>
            </a:r>
            <a:r>
              <a:rPr lang="ru-RU" sz="2400" i="1" dirty="0" smtClean="0">
                <a:solidFill>
                  <a:srgbClr val="FFFF00"/>
                </a:solidFill>
                <a:cs typeface="Aharoni" panose="02010803020104030203" pitchFamily="2" charset="-79"/>
              </a:rPr>
              <a:t> раскрашены в цвета национального флага.</a:t>
            </a:r>
            <a:endParaRPr lang="ru-RU" sz="2400" i="1" dirty="0">
              <a:solidFill>
                <a:srgbClr val="FFFF00"/>
              </a:solidFill>
              <a:cs typeface="Aharoni" panose="02010803020104030203" pitchFamily="2" charset="-79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639" b="99197" l="6800" r="98000">
                        <a14:foregroundMark x1="6800" y1="51004" x2="6800" y2="51004"/>
                        <a14:foregroundMark x1="30000" y1="93574" x2="30000" y2="93574"/>
                        <a14:foregroundMark x1="26400" y1="95984" x2="26400" y2="95984"/>
                        <a14:foregroundMark x1="82800" y1="99598" x2="82800" y2="99598"/>
                        <a14:foregroundMark x1="98000" y1="43373" x2="98000" y2="43373"/>
                        <a14:foregroundMark x1="20800" y1="96386" x2="20800" y2="963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5321" y="548680"/>
            <a:ext cx="3897176" cy="388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3520" y="5154295"/>
            <a:ext cx="4108450" cy="136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658067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1520" y="1086362"/>
            <a:ext cx="457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i="1" dirty="0" smtClean="0">
                <a:solidFill>
                  <a:srgbClr val="FFFF00"/>
                </a:solidFill>
                <a:cs typeface="Aharoni" panose="02010803020104030203" pitchFamily="2" charset="-79"/>
              </a:rPr>
              <a:t>Норвежцы выбрали в качестве талисманов игр 1994 года в </a:t>
            </a:r>
            <a:r>
              <a:rPr lang="ru-RU" sz="2400" b="1" i="1" dirty="0" err="1" smtClean="0">
                <a:solidFill>
                  <a:srgbClr val="FFFF00"/>
                </a:solidFill>
                <a:cs typeface="Aharoni" panose="02010803020104030203" pitchFamily="2" charset="-79"/>
              </a:rPr>
              <a:t>Лиллехаммере</a:t>
            </a:r>
            <a:r>
              <a:rPr lang="ru-RU" sz="2400" b="1" i="1" dirty="0" smtClean="0">
                <a:solidFill>
                  <a:srgbClr val="FFFF00"/>
                </a:solidFill>
                <a:cs typeface="Aharoni" panose="02010803020104030203" pitchFamily="2" charset="-79"/>
              </a:rPr>
              <a:t> две рыжеволосые национальные куклы </a:t>
            </a:r>
            <a:r>
              <a:rPr lang="ru-RU" sz="2400" b="1" i="1" dirty="0" err="1" smtClean="0">
                <a:solidFill>
                  <a:srgbClr val="FFFF00"/>
                </a:solidFill>
                <a:cs typeface="Aharoni" panose="02010803020104030203" pitchFamily="2" charset="-79"/>
              </a:rPr>
              <a:t>Хакона</a:t>
            </a:r>
            <a:r>
              <a:rPr lang="ru-RU" sz="2400" b="1" i="1" dirty="0" smtClean="0">
                <a:solidFill>
                  <a:srgbClr val="FFFF00"/>
                </a:solidFill>
                <a:cs typeface="Aharoni" panose="02010803020104030203" pitchFamily="2" charset="-79"/>
              </a:rPr>
              <a:t> и Кристин, брат и сестра. Но тогда эта парочка еще не знала, кто придет им на смену в 1998 году.</a:t>
            </a:r>
            <a:endParaRPr lang="ru-RU" sz="2400" b="1" i="1" dirty="0">
              <a:solidFill>
                <a:srgbClr val="FFFF00"/>
              </a:solidFill>
              <a:cs typeface="Aharoni" panose="02010803020104030203" pitchFamily="2" charset="-79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5154295"/>
            <a:ext cx="4108450" cy="136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023" b="89498" l="5200" r="90000">
                        <a14:foregroundMark x1="22400" y1="11872" x2="22400" y2="11872"/>
                        <a14:foregroundMark x1="28800" y1="5479" x2="28800" y2="5479"/>
                        <a14:foregroundMark x1="71200" y1="10046" x2="71200" y2="10046"/>
                        <a14:foregroundMark x1="72000" y1="74886" x2="72000" y2="74886"/>
                        <a14:foregroundMark x1="60800" y1="79909" x2="60800" y2="79909"/>
                        <a14:foregroundMark x1="65600" y1="77626" x2="65600" y2="77626"/>
                        <a14:foregroundMark x1="68000" y1="77169" x2="68000" y2="77169"/>
                        <a14:foregroundMark x1="20800" y1="78995" x2="20800" y2="78995"/>
                        <a14:foregroundMark x1="20000" y1="76256" x2="22400" y2="74429"/>
                        <a14:foregroundMark x1="23600" y1="73973" x2="23600" y2="73973"/>
                        <a14:foregroundMark x1="30000" y1="71233" x2="30000" y2="71233"/>
                        <a14:foregroundMark x1="31200" y1="71233" x2="31200" y2="71233"/>
                        <a14:foregroundMark x1="5200" y1="30594" x2="5200" y2="30594"/>
                        <a14:foregroundMark x1="5600" y1="26484" x2="5600" y2="26484"/>
                        <a14:foregroundMark x1="13200" y1="81735" x2="13200" y2="81735"/>
                        <a14:foregroundMark x1="16000" y1="75799" x2="16000" y2="75799"/>
                        <a14:foregroundMark x1="16000" y1="73973" x2="16000" y2="73973"/>
                        <a14:foregroundMark x1="16000" y1="71233" x2="16000" y2="71233"/>
                        <a14:foregroundMark x1="62000" y1="75799" x2="62000" y2="75799"/>
                        <a14:foregroundMark x1="60800" y1="70320" x2="60800" y2="703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268760"/>
            <a:ext cx="3904872" cy="3420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05076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5413779"/>
            <a:ext cx="4108450" cy="136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29994" y="260648"/>
            <a:ext cx="859047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FFFF00"/>
                </a:solidFill>
                <a:cs typeface="Aharoni" panose="02010803020104030203" pitchFamily="2" charset="-79"/>
              </a:rPr>
              <a:t>Огорченные отсутствием талисмана в Саппоро японцы пригласили их на игры в Нагано сразу четыре. </a:t>
            </a:r>
            <a:r>
              <a:rPr lang="ru-RU" sz="2400" b="1" i="1" dirty="0" err="1" smtClean="0">
                <a:solidFill>
                  <a:srgbClr val="FFFF00"/>
                </a:solidFill>
                <a:cs typeface="Aharoni" panose="02010803020104030203" pitchFamily="2" charset="-79"/>
              </a:rPr>
              <a:t>Сукки</a:t>
            </a:r>
            <a:r>
              <a:rPr lang="ru-RU" sz="2400" b="1" i="1" dirty="0" smtClean="0">
                <a:solidFill>
                  <a:srgbClr val="FFFF00"/>
                </a:solidFill>
                <a:cs typeface="Aharoni" panose="02010803020104030203" pitchFamily="2" charset="-79"/>
              </a:rPr>
              <a:t>, </a:t>
            </a:r>
            <a:r>
              <a:rPr lang="ru-RU" sz="2400" b="1" i="1" dirty="0" err="1" smtClean="0">
                <a:solidFill>
                  <a:srgbClr val="FFFF00"/>
                </a:solidFill>
                <a:cs typeface="Aharoni" panose="02010803020104030203" pitchFamily="2" charset="-79"/>
              </a:rPr>
              <a:t>Нокки</a:t>
            </a:r>
            <a:r>
              <a:rPr lang="ru-RU" sz="2400" b="1" i="1" dirty="0" smtClean="0">
                <a:solidFill>
                  <a:srgbClr val="FFFF00"/>
                </a:solidFill>
                <a:cs typeface="Aharoni" panose="02010803020104030203" pitchFamily="2" charset="-79"/>
              </a:rPr>
              <a:t>, </a:t>
            </a:r>
            <a:r>
              <a:rPr lang="ru-RU" sz="2400" b="1" i="1" dirty="0" err="1" smtClean="0">
                <a:solidFill>
                  <a:srgbClr val="FFFF00"/>
                </a:solidFill>
                <a:cs typeface="Aharoni" panose="02010803020104030203" pitchFamily="2" charset="-79"/>
              </a:rPr>
              <a:t>Лекки</a:t>
            </a:r>
            <a:r>
              <a:rPr lang="ru-RU" sz="2400" b="1" i="1" dirty="0" smtClean="0">
                <a:solidFill>
                  <a:srgbClr val="FFFF00"/>
                </a:solidFill>
                <a:cs typeface="Aharoni" panose="02010803020104030203" pitchFamily="2" charset="-79"/>
              </a:rPr>
              <a:t> и </a:t>
            </a:r>
            <a:r>
              <a:rPr lang="ru-RU" sz="2400" b="1" i="1" dirty="0" err="1" smtClean="0">
                <a:solidFill>
                  <a:srgbClr val="FFFF00"/>
                </a:solidFill>
                <a:cs typeface="Aharoni" panose="02010803020104030203" pitchFamily="2" charset="-79"/>
              </a:rPr>
              <a:t>Цукки</a:t>
            </a:r>
            <a:r>
              <a:rPr lang="ru-RU" sz="2400" b="1" i="1" dirty="0" smtClean="0">
                <a:solidFill>
                  <a:srgbClr val="FFFF00"/>
                </a:solidFill>
                <a:cs typeface="Aharoni" panose="02010803020104030203" pitchFamily="2" charset="-79"/>
              </a:rPr>
              <a:t> - мультяшные совята, разнообразных ядовитых цветов, столь популярных среди современной японской молодежи, символизирующие четыре года - период проведения Олимпийских Игр.</a:t>
            </a:r>
            <a:endParaRPr lang="ru-RU" sz="2400" b="1" i="1" dirty="0">
              <a:solidFill>
                <a:srgbClr val="FFFF00"/>
              </a:solidFill>
              <a:cs typeface="Aharoni" panose="02010803020104030203" pitchFamily="2" charset="-79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21356" y1="52105" x2="21356" y2="52105"/>
                        <a14:foregroundMark x1="22034" y1="43684" x2="22034" y2="43684"/>
                        <a14:foregroundMark x1="16271" y1="50526" x2="16271" y2="50526"/>
                        <a14:foregroundMark x1="16610" y1="44211" x2="16610" y2="44211"/>
                        <a14:foregroundMark x1="17288" y1="40526" x2="17288" y2="40526"/>
                        <a14:foregroundMark x1="17627" y1="38947" x2="17627" y2="38947"/>
                        <a14:foregroundMark x1="19661" y1="35263" x2="19661" y2="35263"/>
                        <a14:foregroundMark x1="21356" y1="32632" x2="21356" y2="32632"/>
                        <a14:foregroundMark x1="22034" y1="32105" x2="22034" y2="32105"/>
                        <a14:foregroundMark x1="25085" y1="32105" x2="25085" y2="32105"/>
                        <a14:foregroundMark x1="28475" y1="31053" x2="28475" y2="31053"/>
                        <a14:foregroundMark x1="31186" y1="31053" x2="31186" y2="31053"/>
                        <a14:foregroundMark x1="14915" y1="51053" x2="14915" y2="51053"/>
                        <a14:foregroundMark x1="13220" y1="51053" x2="13220" y2="51053"/>
                        <a14:foregroundMark x1="13220" y1="51053" x2="13220" y2="51053"/>
                        <a14:foregroundMark x1="23729" y1="65789" x2="23729" y2="65789"/>
                        <a14:foregroundMark x1="23729" y1="65789" x2="23729" y2="65789"/>
                        <a14:foregroundMark x1="25763" y1="64737" x2="25763" y2="64737"/>
                        <a14:foregroundMark x1="27119" y1="66316" x2="27119" y2="66316"/>
                        <a14:foregroundMark x1="27119" y1="64211" x2="27119" y2="64211"/>
                        <a14:foregroundMark x1="27119" y1="64211" x2="27119" y2="64211"/>
                        <a14:foregroundMark x1="27458" y1="56316" x2="27458" y2="56316"/>
                        <a14:foregroundMark x1="86780" y1="59474" x2="86780" y2="59474"/>
                        <a14:foregroundMark x1="86780" y1="59474" x2="86780" y2="59474"/>
                        <a14:foregroundMark x1="18644" y1="65789" x2="18644" y2="65789"/>
                        <a14:foregroundMark x1="18644" y1="59474" x2="18644" y2="59474"/>
                        <a14:foregroundMark x1="18644" y1="56316" x2="18644" y2="56316"/>
                        <a14:foregroundMark x1="19322" y1="52632" x2="19322" y2="52632"/>
                        <a14:foregroundMark x1="20339" y1="48947" x2="20339" y2="48947"/>
                        <a14:foregroundMark x1="25085" y1="58947" x2="25085" y2="58947"/>
                        <a14:foregroundMark x1="82373" y1="54737" x2="82373" y2="54737"/>
                        <a14:foregroundMark x1="84407" y1="53684" x2="84407" y2="53684"/>
                        <a14:foregroundMark x1="86780" y1="52632" x2="86780" y2="52632"/>
                        <a14:foregroundMark x1="88136" y1="50526" x2="88136" y2="50526"/>
                        <a14:foregroundMark x1="89153" y1="50526" x2="89153" y2="50526"/>
                        <a14:foregroundMark x1="89153" y1="50526" x2="89153" y2="505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9" y="1841927"/>
            <a:ext cx="6696744" cy="4313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27379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706</Words>
  <Application>Microsoft Office PowerPoint</Application>
  <PresentationFormat>Экран (4:3)</PresentationFormat>
  <Paragraphs>19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Годом рождения Олимпийского талисмана можно смело назвать 1968 год. На летних играх в Мехико появился "Красный ягуар", а находчивые французы из Гренобля предъявили миру лыжника Шюсса с красно-белой головой и Олимпийскими кольцами на лбу. Изогнутое тело Шюсса было синего цвета и плавно переходило в соединенные между собой лыжи.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</dc:creator>
  <cp:lastModifiedBy>Елена</cp:lastModifiedBy>
  <cp:revision>9</cp:revision>
  <dcterms:created xsi:type="dcterms:W3CDTF">2014-01-15T14:09:10Z</dcterms:created>
  <dcterms:modified xsi:type="dcterms:W3CDTF">2014-01-15T16:02:56Z</dcterms:modified>
</cp:coreProperties>
</file>