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1" r:id="rId3"/>
    <p:sldMasterId id="2147483663" r:id="rId4"/>
    <p:sldMasterId id="2147483664" r:id="rId5"/>
  </p:sldMasterIdLst>
  <p:sldIdLst>
    <p:sldId id="284" r:id="rId6"/>
    <p:sldId id="257" r:id="rId7"/>
    <p:sldId id="299" r:id="rId8"/>
    <p:sldId id="277" r:id="rId9"/>
    <p:sldId id="278" r:id="rId10"/>
    <p:sldId id="279" r:id="rId11"/>
    <p:sldId id="275" r:id="rId12"/>
    <p:sldId id="280" r:id="rId13"/>
    <p:sldId id="281" r:id="rId14"/>
    <p:sldId id="282" r:id="rId15"/>
    <p:sldId id="265" r:id="rId16"/>
    <p:sldId id="268" r:id="rId17"/>
    <p:sldId id="269" r:id="rId18"/>
    <p:sldId id="271" r:id="rId19"/>
    <p:sldId id="273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EBEB"/>
    <a:srgbClr val="FAE8BC"/>
    <a:srgbClr val="EAEAEA"/>
    <a:srgbClr val="FF0000"/>
    <a:srgbClr val="FF9900"/>
    <a:srgbClr val="A50021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4" autoAdjust="0"/>
    <p:restoredTop sz="9466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F6A39-6DF7-4DBC-97E6-0E2EDAEEB5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8662A-E664-478B-8B15-9C209A73B7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8C723-B2C5-4FBA-AAD1-A297FF4E2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8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608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9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609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11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611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13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613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4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614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614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1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1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1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614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14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14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14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15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ED77F2-A736-418E-AA7E-64F0A5199A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BF6B0-07C8-40E6-9E8A-B1EDEBA429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30583-D4F6-459D-929D-4C4D3CF516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64E3E-AD76-4C73-A4FA-C68D65E195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25D75-1656-48F4-9F7D-1C4F82F860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95EE0-65B3-49D7-8904-9BF3C4C27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AF471-1F7C-4E08-A151-9465D112A5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6E557-D6F2-43D6-A03A-02B4664FA1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C8D8C-460D-4D82-BA6D-F29DD91877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C8BB0-1CB0-45E4-82F8-306B6D1D4F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E35B-DE4F-40F0-BC09-D32E9F0D1A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044C7-2D77-460A-B51D-37BE25BEC7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C05D76-C3C6-4BAD-9B60-96D9C8554C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32E9-9B90-4F50-AB83-681261AA0F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9CE74-946D-4ED6-9AFF-50C219937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D73B9-07A3-4D6E-B887-2A3DA1F89A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FAECD-782E-4811-9C98-F0C85403B7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1E80E-5FC1-4DE5-9F28-525E9317A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D1A16-4BEB-4653-91B9-C2E6C51BD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149FA-BF7A-4219-B74F-C99D37265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9799-D36F-46DB-86E0-BA6EA15264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AD25B-D6E6-4064-B689-B8D3C27CAD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E8D20-839A-4188-8ADF-5A4D1AC027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0DA65-0619-4EE6-9175-42B42DF982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3D4BE-27AB-4BD2-AC46-96B8CE2969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096FE-A0D6-4474-92B4-76F5A6A7E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5C7CD-45B6-469F-BFCC-51BAEDB463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C3750-D9CB-4107-AD46-999B739FED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0071-4416-4803-A9BC-4D7CE98025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4F9-EF83-4CF2-BF93-52B3DC6F31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6C029-4A52-4741-AF30-1ECE9D781F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E8A5E-3BC5-40FC-81F6-4A76A117B0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F1BC5-2029-45FC-A9B8-A42FAB196C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C254E-85AF-46FF-802C-48A9C12F0A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67CEC-9D4C-4533-8F9A-0F2B0F3D4C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6086-14F8-4762-A5B5-72D91FF01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619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619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3619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3619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619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620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620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620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620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620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620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620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620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36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6209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621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5263F0B4-5BD1-48A5-9F22-A2A51CDA92A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6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6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Сообщество "ИКТ в начальной школе". 2007 год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Сообщество "ИКТ в начальной школе". 2007 год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Сообщество "ИКТ в начальной школе". 2007 год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Сообщество "ИКТ в начальной школе". 2007 год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28A55-2214-41FA-8E8F-AA79D71F8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Сообщество "ИКТ в начальной школе". 2007 год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Сообщество "ИКТ в начальной школе". 2007 год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Сообщество "ИКТ в начальной школе". 2007 год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Сообщество "ИКТ в начальной школе". 2007 год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Сообщество "ИКТ в начальной школе". 2007 год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Сообщество "ИКТ в начальной школе". 2007 год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78515-4F28-457C-A1C5-075125D3F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D904B-F496-464E-A457-74D3D4185A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06E40-14F9-48E6-B2CE-0DE1EBEFBE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9381B-4169-4845-9CFF-80328ABE1B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B947A6-FA1B-4436-A9ED-30F4FD9C0B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06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506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7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507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9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09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11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511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511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51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2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51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12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12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512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512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457FDC1-48C0-457A-8DD4-91E47816C6B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DBF8AD3-3465-4DD4-A856-1434B275414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C50CB2-688D-43A3-8FCC-EF906B4D5B4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135171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517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3518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518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6.wdp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image" Target="../media/image6.jpeg"/><Relationship Id="rId7" Type="http://schemas.openxmlformats.org/officeDocument/2006/relationships/slide" Target="slide4.xml"/><Relationship Id="rId12" Type="http://schemas.openxmlformats.org/officeDocument/2006/relationships/slide" Target="slide10.xml"/><Relationship Id="rId2" Type="http://schemas.openxmlformats.org/officeDocument/2006/relationships/image" Target="../media/image5.jpeg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audio" Target="../media/audio1.wav"/><Relationship Id="rId15" Type="http://schemas.openxmlformats.org/officeDocument/2006/relationships/slide" Target="slide7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6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gif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gif"/><Relationship Id="rId5" Type="http://schemas.openxmlformats.org/officeDocument/2006/relationships/image" Target="../media/image17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2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4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4">
            <a:hlinkClick r:id="rId3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1835696" y="559791"/>
            <a:ext cx="5184576" cy="576263"/>
          </a:xfrm>
          <a:prstGeom prst="actionButtonBlank">
            <a:avLst/>
          </a:prstGeom>
          <a:gradFill rotWithShape="1">
            <a:gsLst>
              <a:gs pos="0">
                <a:srgbClr val="FFF7FF"/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История</a:t>
            </a:r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Деда Мороза</a:t>
            </a:r>
          </a:p>
        </p:txBody>
      </p:sp>
      <p:sp>
        <p:nvSpPr>
          <p:cNvPr id="57351" name="AutoShape 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532813" y="6281738"/>
            <a:ext cx="611187" cy="576262"/>
          </a:xfrm>
          <a:prstGeom prst="actionButtonHome">
            <a:avLst/>
          </a:prstGeom>
          <a:gradFill rotWithShape="1">
            <a:gsLst>
              <a:gs pos="0">
                <a:srgbClr val="C5C5D9"/>
              </a:gs>
              <a:gs pos="100000">
                <a:srgbClr val="A0A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6" name="Picture 4" descr="http://i.allday.ru/uploads/posts/2009-11/1258405513_elky4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836712"/>
            <a:ext cx="2209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atushki.ru/download/file.php?id=8844&amp;t=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" b="99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59869"/>
            <a:ext cx="2409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04525"/>
            <a:ext cx="285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Уральцева Анна, 6 класс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МКОУ СОШ п. Прудовой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1F9FB"/>
            </a:gs>
            <a:gs pos="100000">
              <a:srgbClr val="D5EA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459956" y="2276871"/>
            <a:ext cx="5327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Большие расстояния преодолевает по воздуху – в санях, запряженных тройкой белых лошадей. </a:t>
            </a:r>
          </a:p>
        </p:txBody>
      </p:sp>
      <p:pic>
        <p:nvPicPr>
          <p:cNvPr id="55308" name="Picture 12" descr="425_la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58016"/>
            <a:ext cx="2921000" cy="417370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5309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574675" cy="501650"/>
          </a:xfrm>
          <a:prstGeom prst="actionButtonReturn">
            <a:avLst/>
          </a:prstGeom>
          <a:gradFill rotWithShape="1">
            <a:gsLst>
              <a:gs pos="0">
                <a:srgbClr val="CDEBFF"/>
              </a:gs>
              <a:gs pos="100000">
                <a:srgbClr val="00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459956" y="777876"/>
            <a:ext cx="5113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Передвигается, как правило, пешком с посохом, иногда – на лыжах. 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5313" name="Picture 17" descr="снежинка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60350"/>
            <a:ext cx="647700" cy="596900"/>
          </a:xfrm>
          <a:prstGeom prst="rect">
            <a:avLst/>
          </a:prstGeom>
          <a:noFill/>
        </p:spPr>
      </p:pic>
      <p:pic>
        <p:nvPicPr>
          <p:cNvPr id="55315" name="Picture 19" descr="снежинка_3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084763"/>
            <a:ext cx="658813" cy="666750"/>
          </a:xfrm>
          <a:prstGeom prst="rect">
            <a:avLst/>
          </a:prstGeom>
          <a:noFill/>
        </p:spPr>
      </p:pic>
      <p:pic>
        <p:nvPicPr>
          <p:cNvPr id="55316" name="Picture 20" descr="снежинка_3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7482" y="77363"/>
            <a:ext cx="658813" cy="666750"/>
          </a:xfrm>
          <a:prstGeom prst="rect">
            <a:avLst/>
          </a:prstGeom>
          <a:noFill/>
        </p:spPr>
      </p:pic>
      <p:pic>
        <p:nvPicPr>
          <p:cNvPr id="55317" name="Picture 21" descr="снежинка_3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6807" y="63076"/>
            <a:ext cx="658812" cy="666750"/>
          </a:xfrm>
          <a:prstGeom prst="rect">
            <a:avLst/>
          </a:prstGeom>
          <a:noFill/>
        </p:spPr>
      </p:pic>
      <p:pic>
        <p:nvPicPr>
          <p:cNvPr id="55318" name="Picture 22" descr="снежинка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5949950"/>
            <a:ext cx="647700" cy="596900"/>
          </a:xfrm>
          <a:prstGeom prst="rect">
            <a:avLst/>
          </a:prstGeom>
          <a:noFill/>
        </p:spPr>
      </p:pic>
      <p:pic>
        <p:nvPicPr>
          <p:cNvPr id="55319" name="Picture 23" descr="снежинка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76939"/>
            <a:ext cx="647700" cy="596900"/>
          </a:xfrm>
          <a:prstGeom prst="rect">
            <a:avLst/>
          </a:prstGeom>
          <a:noFill/>
        </p:spPr>
      </p:pic>
      <p:pic>
        <p:nvPicPr>
          <p:cNvPr id="55320" name="Picture 24" descr="снежинка_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8776" y="67838"/>
            <a:ext cx="668337" cy="685800"/>
          </a:xfrm>
          <a:prstGeom prst="rect">
            <a:avLst/>
          </a:prstGeom>
          <a:noFill/>
        </p:spPr>
      </p:pic>
      <p:pic>
        <p:nvPicPr>
          <p:cNvPr id="55322" name="Picture 26" descr="снежинка_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5663" y="5300663"/>
            <a:ext cx="668337" cy="685800"/>
          </a:xfrm>
          <a:prstGeom prst="rect">
            <a:avLst/>
          </a:prstGeom>
          <a:noFill/>
        </p:spPr>
      </p:pic>
      <p:pic>
        <p:nvPicPr>
          <p:cNvPr id="55323" name="Picture 27" descr="снежинка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6261100"/>
            <a:ext cx="647700" cy="596900"/>
          </a:xfrm>
          <a:prstGeom prst="rect">
            <a:avLst/>
          </a:prstGeom>
          <a:noFill/>
        </p:spPr>
      </p:pic>
      <p:pic>
        <p:nvPicPr>
          <p:cNvPr id="55324" name="Picture 28" descr="снежинка_3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5876925"/>
            <a:ext cx="658813" cy="666750"/>
          </a:xfrm>
          <a:prstGeom prst="rect">
            <a:avLst/>
          </a:prstGeom>
          <a:noFill/>
        </p:spPr>
      </p:pic>
      <p:pic>
        <p:nvPicPr>
          <p:cNvPr id="55327" name="Picture 31" descr="снежинка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724400"/>
            <a:ext cx="647700" cy="596900"/>
          </a:xfrm>
          <a:prstGeom prst="rect">
            <a:avLst/>
          </a:prstGeom>
          <a:noFill/>
        </p:spPr>
      </p:pic>
      <p:pic>
        <p:nvPicPr>
          <p:cNvPr id="55328" name="Picture 32" descr="снежинка_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72200"/>
            <a:ext cx="668338" cy="685800"/>
          </a:xfrm>
          <a:prstGeom prst="rect">
            <a:avLst/>
          </a:prstGeom>
          <a:noFill/>
        </p:spPr>
      </p:pic>
      <p:pic>
        <p:nvPicPr>
          <p:cNvPr id="55329" name="Picture 33" descr="снежинка_3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5175"/>
            <a:ext cx="658813" cy="666750"/>
          </a:xfrm>
          <a:prstGeom prst="rect">
            <a:avLst/>
          </a:prstGeom>
          <a:noFill/>
        </p:spPr>
      </p:pic>
      <p:pic>
        <p:nvPicPr>
          <p:cNvPr id="55330" name="Picture 34" descr="снежинка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788"/>
            <a:ext cx="647700" cy="596900"/>
          </a:xfrm>
          <a:prstGeom prst="rect">
            <a:avLst/>
          </a:prstGeom>
          <a:noFill/>
        </p:spPr>
      </p:pic>
      <p:pic>
        <p:nvPicPr>
          <p:cNvPr id="55332" name="Picture 36" descr="снежинка_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27050" cy="541338"/>
          </a:xfrm>
          <a:prstGeom prst="rect">
            <a:avLst/>
          </a:prstGeom>
          <a:noFill/>
        </p:spPr>
      </p:pic>
      <p:pic>
        <p:nvPicPr>
          <p:cNvPr id="55333" name="Picture 37" descr="снежинка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157788"/>
            <a:ext cx="647700" cy="59690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546350"/>
            <a:ext cx="4762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76375" y="476250"/>
            <a:ext cx="6624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Коллеги за границей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16397" y="1116484"/>
            <a:ext cx="828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Joulupukki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 (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Йоулупукки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) – Финляндия.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Седые волосы, опрятная борода и усы. Красные куртка, штаны, шапка-колпак и темный кожаный пояс. Обязательно - очки. Живет на сопке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Корватунтури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 в своей деревне вместе с женой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Муори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 и гномами. У него есть своя почта и радио. Гномы слушают, записывают о поведении детей в специальную книгу, отмечают, что именно ребенок хочет получить на Рождество, и в своей мастерской готовят детям подарки.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3573463"/>
            <a:ext cx="828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Вайнахтсман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– Германия.</a:t>
            </a:r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Этот персонаж, в отличие от своей красивой спутницы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Кристкинд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, одет жутковато: на нем - вывернутая шуба, перехваченная цепью, в одной руке - розги для наказания непослушных, в другой - мешок с подарками. У одетой в белое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Кристкинд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лицо закрыто белой вуалью, а в руках - корзина с яблоками, орехами и сластями. Шалунам обычно давали шанс исправиться. Они могли прочитать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Кристкинд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стихотворение или спеть рождественскую песню, и тогда их тоже наделяли гостинцами.</a:t>
            </a:r>
          </a:p>
        </p:txBody>
      </p:sp>
      <p:sp>
        <p:nvSpPr>
          <p:cNvPr id="12294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596188" y="6021388"/>
            <a:ext cx="1223962" cy="836612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далее</a:t>
            </a:r>
          </a:p>
        </p:txBody>
      </p:sp>
      <p:pic>
        <p:nvPicPr>
          <p:cNvPr id="12299" name="Picture 11" descr="sintercla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171"/>
            <a:ext cx="766540" cy="12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6354"/>
            <a:ext cx="3985022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55" y="-41276"/>
            <a:ext cx="3985022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848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Англо-Саксонский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коллега носит имя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 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Father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Christmas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»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.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Он носит мантию, украшенную плющом и падубом, держит в руках хлыст и мешок с игрушками. Для того, чтобы получить от него подарок, недостаточно весь год быть паинькой. Необходимо также написать ему письмо с перечислением желаемого и бросить в огонь. Дым из трубы доставит список прямо по назначению. А подарки дети находят в рождественское утро в своих чулочках, предусмотрительно оставленных с вечера у камина.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55650" y="3213100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Дании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два Дедов Морозов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: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Юлеманден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и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Юлениссе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. Живут дедушки в Гренландии среди вечной мерзлоты. У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Юлемандена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- большого деда - есть свои помощники – эльфы. А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Юлениссе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– младший Дед Мороз - это маленький старичок, который живёт в лесу и ездит на тележке, запряженной лисами. Целый год он живет в избушке и мастерит рождественские подарки, а в декабре перебирается поближе к людям и поселяется в хлеву (помогает хозяйке в праздничных хлопотах, следит за животными и детьми). Одет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Юлениссе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в деревянные башмачки, штанишки до колен, блуза, жилет, гольфы и неизменный колпак. </a:t>
            </a:r>
          </a:p>
        </p:txBody>
      </p:sp>
      <p:sp>
        <p:nvSpPr>
          <p:cNvPr id="15367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740650" y="6021388"/>
            <a:ext cx="1223963" cy="836612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далее</a:t>
            </a:r>
          </a:p>
        </p:txBody>
      </p:sp>
      <p:pic>
        <p:nvPicPr>
          <p:cNvPr id="5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26" y="-41696"/>
            <a:ext cx="4140473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244"/>
            <a:ext cx="5508103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27088" y="620713"/>
            <a:ext cx="784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Норвегии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Юлебукк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. Кроме него в этой стране очень почитают рождественскую козу, которая сопровождает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Юлебукка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и помогает ему распределять подарки, призывая на дома благословение. Для нее готовят специальные праздничные угощения - сухие колосья овса, которые кладут в детскую обувь. За это Коза оставляет в ботинках и туфельках новогодние гостинцы.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27088" y="2852738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Голландии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Sinter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Klaas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(«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Синтер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Клаас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», «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Сандеркласс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»)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приплывает на пароходе в сопровождении чернокожих слуг. Дарит подарки.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27088" y="3860800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Италии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Баббо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Натале (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Баббе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Натале)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оставляет свои сани на крыше и через печную трубу проникает в дом, где для него оставляют немного молока и сладостей «для подкрепления».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7088" y="4941888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Испании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Деда Мороза зовут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Олентцеро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, который одет в национальную домотканую одежду и носит с собой фляжку доброго испанского вина, чтобы долгая рабочая ночь была не такой тяжелой.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Олентцеро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– романтик, поэтому оставляет свои дары на балконе. </a:t>
            </a:r>
          </a:p>
        </p:txBody>
      </p:sp>
      <p:sp>
        <p:nvSpPr>
          <p:cNvPr id="16391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91475" y="6165850"/>
            <a:ext cx="1152525" cy="69215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далее</a:t>
            </a:r>
          </a:p>
        </p:txBody>
      </p:sp>
      <p:pic>
        <p:nvPicPr>
          <p:cNvPr id="7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37" y="0"/>
            <a:ext cx="3985022" cy="54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14"/>
            <a:ext cx="5724128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27088" y="549275"/>
            <a:ext cx="784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Чешский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коллега –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Микулаш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- внешне напоминает российского Деда Мороза, только вот подарки он носит не в мешке, а в заплечном коробе с лямками.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Микулаш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путешествует в обществе ангела в белоснежной одежде и лохматого чертенка. «Хорошим» детям он дарит сладости, а хулиганам подбрасывает в «рождественский сапог» всякую несъедобную ерунду, вроде кусков угля. У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Микулаша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есть дочка по имени Снежинка, которая в новогодних странствиях отца участия не принимает: ей положено сидеть дома и вязать для земли снежный покров.</a:t>
            </a:r>
            <a:r>
              <a:rPr lang="ru-RU" sz="2000" dirty="0">
                <a:solidFill>
                  <a:srgbClr val="000066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827088" y="3500438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Ежишек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–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словацкий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Дед Мороз, по праву считается самым скромным рождественским духом. Выполняя свою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дедморозовскую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работу, он старается остаться незамеченным. </a:t>
            </a:r>
            <a:endParaRPr lang="ru-RU" sz="2000" dirty="0">
              <a:solidFill>
                <a:srgbClr val="00006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827088" y="4652963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Василий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-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Кипр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. Дети на Кипре пишут своему волшебнику: «Святой Василий, приходи, счастье подари, исполни все мои желанья».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827088" y="5734050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Новогодний праздник на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 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Кубе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называется День Королей - магов,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приносящих подарки детям,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Бальтасар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,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Гаспар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 и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Мельчор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.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Leelawadee" panose="020B0502040204020203" pitchFamily="34" charset="-34"/>
              </a:rPr>
              <a:t> </a:t>
            </a:r>
          </a:p>
        </p:txBody>
      </p:sp>
      <p:sp>
        <p:nvSpPr>
          <p:cNvPr id="18444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20038" y="6092825"/>
            <a:ext cx="1223962" cy="765175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далее</a:t>
            </a:r>
          </a:p>
        </p:txBody>
      </p:sp>
      <p:pic>
        <p:nvPicPr>
          <p:cNvPr id="7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" y="0"/>
            <a:ext cx="3985022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74"/>
            <a:ext cx="529208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00113" y="692150"/>
            <a:ext cx="7848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Santa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Claus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(Санта Клаус)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– коллега из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США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. Седые волосы, опрятная борода и усы. Красные куртка, штаны и шапка-колпак. Темный кожаный пояс обтягивает толстое брюшко. По сути это эльф-жизнелюб. Чаще всего на носу у него очки. Ездит в оленьей упряжке и подбрасывает подарки в башмаки и чулки, оставленные возле камина.</a:t>
            </a:r>
          </a:p>
          <a:p>
            <a:pPr algn="just"/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Имя «Санта Клаус» впервые появилось в прессе в 1773 году. За основу образа взят Святой Николай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мерликийский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. Первое литературное описание образа принадлежит Уильяму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Джилли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, опубликовавшему в 1821 году стихотворение «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Santeclaus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». Годом позже появился целый стихотворный отчет о визите Санта Клауса, вышедший из-под пера Климента Кларка Мура. Существующий ныне внешний облик Санта Клауса принадлежит кисти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Хандона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Сандблома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- американского художника, нарисовавшего в 1931 году серию рисунков для рекламы кока-колы. </a:t>
            </a:r>
          </a:p>
        </p:txBody>
      </p:sp>
      <p:sp>
        <p:nvSpPr>
          <p:cNvPr id="2048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574675" cy="501650"/>
          </a:xfrm>
          <a:prstGeom prst="actionButtonReturn">
            <a:avLst/>
          </a:prstGeom>
          <a:gradFill rotWithShape="1">
            <a:gsLst>
              <a:gs pos="0">
                <a:srgbClr val="FFF7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8" name="Picture 8" descr="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4732511"/>
            <a:ext cx="5643718" cy="1934989"/>
          </a:xfrm>
          <a:prstGeom prst="rect">
            <a:avLst/>
          </a:prstGeom>
          <a:noFill/>
        </p:spPr>
      </p:pic>
      <p:pic>
        <p:nvPicPr>
          <p:cNvPr id="5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53679"/>
            <a:ext cx="3985022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17" y="0"/>
            <a:ext cx="3985022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5022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7FF"/>
            </a:gs>
            <a:gs pos="100000">
              <a:srgbClr val="CDE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55650" y="333375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0066"/>
                </a:solidFill>
              </a:rPr>
              <a:t>Дед Мороз</a:t>
            </a:r>
            <a:endParaRPr lang="ru-RU" sz="3600" b="1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932363" y="333375"/>
            <a:ext cx="3097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0066"/>
                </a:solidFill>
              </a:rPr>
              <a:t>Санта Клаус</a:t>
            </a:r>
            <a:endParaRPr lang="ru-RU" sz="3600" b="1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50825" y="981075"/>
            <a:ext cx="4249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Является персонажем славянского фольклора. Создан народом. Старше Санта Клауса.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43438" y="981075"/>
            <a:ext cx="424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Создан американским </a:t>
            </a:r>
            <a:r>
              <a:rPr lang="ru-RU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лите-ратором</a:t>
            </a: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Клементом</a:t>
            </a: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Кларком </a:t>
            </a: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Муром в начале 19 века. 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61541" y="1957388"/>
            <a:ext cx="367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Борода длинная.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679156" y="1913076"/>
            <a:ext cx="4249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Борода короче, чем у Деда </a:t>
            </a: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Мороза</a:t>
            </a: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15899" y="2303601"/>
            <a:ext cx="4176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Носит шубу красного или синего цвета, кушак, шапку без помпонов и валенки.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643436" y="2309951"/>
            <a:ext cx="4321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Носит куртку традиционно оттенка компании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Coca-Cola</a:t>
            </a: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, ремень, шапку с помпонами и сапоги.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68189" y="2995612"/>
            <a:ext cx="424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Имеет хорошее зрение, не курит.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4679652" y="3211511"/>
            <a:ext cx="417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Часто носит очки и курит трубку.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58626" y="3806825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 сани запрягается тройка белых лошадей.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4687739" y="3941267"/>
            <a:ext cx="403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 сани запрягаются северные олени.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15503" y="3375025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Живет в России.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4820418" y="3573462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Живет в Лапландии.</a:t>
            </a:r>
          </a:p>
        </p:txBody>
      </p:sp>
      <p:sp>
        <p:nvSpPr>
          <p:cNvPr id="56341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32651" y="6319530"/>
            <a:ext cx="574675" cy="501650"/>
          </a:xfrm>
          <a:prstGeom prst="actionButtonReturn">
            <a:avLst/>
          </a:prstGeom>
          <a:gradFill rotWithShape="1">
            <a:gsLst>
              <a:gs pos="0">
                <a:srgbClr val="CDEBFF"/>
              </a:gs>
              <a:gs pos="100000">
                <a:srgbClr val="00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66" name="Picture 2" descr="http://s1.tchkcdn.com/g2-WwYId6niqfDVHBOrqJXXwg/lady/640x480/f/0/1-8-2-1-6821/47097_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906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79" y="4365611"/>
            <a:ext cx="3037996" cy="22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profi-forex.org/system/news/10_ded-moroz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9" b="100000" l="9934" r="95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" y="3970337"/>
            <a:ext cx="4198392" cy="27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56326" grpId="0"/>
      <p:bldP spid="56327" grpId="0"/>
      <p:bldP spid="56329" grpId="0"/>
      <p:bldP spid="56330" grpId="0"/>
      <p:bldP spid="56331" grpId="0"/>
      <p:bldP spid="56332" grpId="0"/>
      <p:bldP spid="56333" grpId="0"/>
      <p:bldP spid="56334" grpId="0"/>
      <p:bldP spid="56335" grpId="0"/>
      <p:bldP spid="56336" grpId="0"/>
      <p:bldP spid="56339" grpId="0"/>
      <p:bldP spid="56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boik.ru/800-600-100-uploads/11_05_2013/view/201209/oboik.ru_8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42"/>
            <a:ext cx="9144000" cy="680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195513" y="261143"/>
            <a:ext cx="5184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Про Деда Мороза</a:t>
            </a:r>
          </a:p>
        </p:txBody>
      </p:sp>
      <p:pic>
        <p:nvPicPr>
          <p:cNvPr id="3085" name="Picture 13" descr="снежинка_5">
            <a:hlinkClick r:id="rId4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769" y="734357"/>
            <a:ext cx="760809" cy="782362"/>
          </a:xfrm>
          <a:prstGeom prst="rect">
            <a:avLst/>
          </a:prstGeom>
          <a:noFill/>
        </p:spPr>
      </p:pic>
      <p:pic>
        <p:nvPicPr>
          <p:cNvPr id="3086" name="Picture 14" descr="снежинка_5">
            <a:hlinkClick r:id="rId7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14945"/>
            <a:ext cx="727081" cy="746159"/>
          </a:xfrm>
          <a:prstGeom prst="rect">
            <a:avLst/>
          </a:prstGeom>
          <a:noFill/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80250" y="895234"/>
            <a:ext cx="13678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имя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827088" y="1625524"/>
            <a:ext cx="2232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внешность</a:t>
            </a:r>
          </a:p>
        </p:txBody>
      </p:sp>
      <p:pic>
        <p:nvPicPr>
          <p:cNvPr id="3089" name="Picture 17" descr="снежинка_5">
            <a:hlinkClick r:id="rId8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42" y="2121664"/>
            <a:ext cx="794283" cy="815124"/>
          </a:xfrm>
          <a:prstGeom prst="rect">
            <a:avLst/>
          </a:prstGeom>
          <a:noFill/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897918" y="2262526"/>
            <a:ext cx="1871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характер</a:t>
            </a:r>
          </a:p>
        </p:txBody>
      </p:sp>
      <p:pic>
        <p:nvPicPr>
          <p:cNvPr id="3091" name="Picture 19" descr="снежинка_5">
            <a:hlinkClick r:id="rId9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47" y="2817732"/>
            <a:ext cx="672746" cy="690399"/>
          </a:xfrm>
          <a:prstGeom prst="rect">
            <a:avLst/>
          </a:prstGeom>
          <a:noFill/>
        </p:spPr>
      </p:pic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041270" y="2817732"/>
            <a:ext cx="1655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возраст</a:t>
            </a:r>
          </a:p>
        </p:txBody>
      </p:sp>
      <p:pic>
        <p:nvPicPr>
          <p:cNvPr id="3093" name="Picture 21" descr="снежинка_5">
            <a:hlinkClick r:id="rId10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3621" y="942105"/>
            <a:ext cx="801687" cy="822723"/>
          </a:xfrm>
          <a:prstGeom prst="rect">
            <a:avLst/>
          </a:prstGeom>
          <a:noFill/>
        </p:spPr>
      </p:pic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365750" y="1086233"/>
            <a:ext cx="20145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прописка</a:t>
            </a:r>
          </a:p>
        </p:txBody>
      </p:sp>
      <p:pic>
        <p:nvPicPr>
          <p:cNvPr id="3095" name="Picture 23" descr="снежинка_5">
            <a:hlinkClick r:id="rId11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9970" y="1625524"/>
            <a:ext cx="792163" cy="812949"/>
          </a:xfrm>
          <a:prstGeom prst="rect">
            <a:avLst/>
          </a:prstGeom>
          <a:noFill/>
        </p:spPr>
      </p:pic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5262953" y="1723917"/>
            <a:ext cx="302418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основное </a:t>
            </a:r>
            <a:r>
              <a:rPr lang="ru-RU" sz="2900" b="1" u="sng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занятие</a:t>
            </a:r>
            <a:endParaRPr lang="ru-RU" sz="2900" b="1" u="sng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97" name="Picture 25" descr="снежинка_5">
            <a:hlinkClick r:id="rId12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595" y="2271483"/>
            <a:ext cx="792163" cy="812949"/>
          </a:xfrm>
          <a:prstGeom prst="rect">
            <a:avLst/>
          </a:prstGeom>
          <a:noFill/>
        </p:spPr>
      </p:pic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5295869" y="2398179"/>
            <a:ext cx="366715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транспортное средство</a:t>
            </a:r>
          </a:p>
        </p:txBody>
      </p:sp>
      <p:pic>
        <p:nvPicPr>
          <p:cNvPr id="3099" name="Picture 27" descr="снежинка_5">
            <a:hlinkClick r:id="rId13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7129" y="2974796"/>
            <a:ext cx="733427" cy="752671"/>
          </a:xfrm>
          <a:prstGeom prst="rect">
            <a:avLst/>
          </a:prstGeom>
          <a:noFill/>
        </p:spPr>
      </p:pic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5230331" y="3071860"/>
            <a:ext cx="3313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коллеги за </a:t>
            </a:r>
            <a:r>
              <a:rPr lang="ru-RU" sz="2800" b="1" u="sng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границей</a:t>
            </a:r>
            <a:endParaRPr lang="ru-RU" sz="2800" b="1" u="sng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101" name="Picture 29" descr="снежинка_5">
            <a:hlinkClick r:id="rId14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4536" y="6075364"/>
            <a:ext cx="544513" cy="558801"/>
          </a:xfrm>
          <a:prstGeom prst="rect">
            <a:avLst/>
          </a:prstGeom>
          <a:noFill/>
        </p:spPr>
      </p:pic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3502759" y="6144280"/>
            <a:ext cx="50406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 dirty="0">
                <a:solidFill>
                  <a:schemeClr val="bg1"/>
                </a:solidFill>
                <a:latin typeface="Monotype Corsiva" panose="03010101010201010101" pitchFamily="66" charset="0"/>
              </a:rPr>
              <a:t>отличия от Санта Клауса</a:t>
            </a:r>
          </a:p>
        </p:txBody>
      </p:sp>
      <p:pic>
        <p:nvPicPr>
          <p:cNvPr id="3103" name="Picture 31" descr="снежинка_5">
            <a:hlinkClick r:id="rId15" action="ppaction://hlinksldjump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43" y="3487507"/>
            <a:ext cx="773218" cy="793506"/>
          </a:xfrm>
          <a:prstGeom prst="rect">
            <a:avLst/>
          </a:prstGeom>
          <a:noFill/>
        </p:spPr>
      </p:pic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848099" y="3508131"/>
            <a:ext cx="25209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u="sng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родственники</a:t>
            </a:r>
            <a:endParaRPr lang="ru-RU" sz="2900" b="1" u="sng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106" name="AutoShape 34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4675" cy="501650"/>
          </a:xfrm>
          <a:prstGeom prst="actionButtonReturn">
            <a:avLst/>
          </a:prstGeom>
          <a:gradFill rotWithShape="1">
            <a:gsLst>
              <a:gs pos="0">
                <a:srgbClr val="C4CDDA"/>
              </a:gs>
              <a:gs pos="100000">
                <a:srgbClr val="9FB3C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492500" y="4652963"/>
            <a:ext cx="4464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В настоящее время его зовут Дедом Морозом.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348038" y="1196975"/>
            <a:ext cx="4608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В старину его называли по-разному: Дед Трескун, Мороз </a:t>
            </a:r>
            <a:r>
              <a:rPr lang="ru-RU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Ёлкич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Студенец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,</a:t>
            </a:r>
            <a:r>
              <a:rPr lang="ru-RU" sz="2400" dirty="0">
                <a:solidFill>
                  <a:schemeClr val="accent2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Дед,</a:t>
            </a:r>
            <a:r>
              <a:rPr lang="ru-RU" sz="2400" dirty="0">
                <a:solidFill>
                  <a:schemeClr val="accent2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Мороз, Морозко, Мороз Красный нос.</a:t>
            </a:r>
            <a:endParaRPr lang="ru-RU" sz="2400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419475" y="3213100"/>
            <a:ext cx="4752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А чаще, с уважением, по имени-отчеству: Мороз-Иванович.</a:t>
            </a:r>
          </a:p>
        </p:txBody>
      </p:sp>
      <p:sp>
        <p:nvSpPr>
          <p:cNvPr id="114696" name="AutoShape 8" descr="Голубая тисненая бумага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4675" cy="501650"/>
          </a:xfrm>
          <a:prstGeom prst="actionButtonReturn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4698" name="Picture 10" descr="снежинка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88913"/>
            <a:ext cx="668338" cy="685800"/>
          </a:xfrm>
          <a:prstGeom prst="rect">
            <a:avLst/>
          </a:prstGeom>
          <a:noFill/>
        </p:spPr>
      </p:pic>
      <p:pic>
        <p:nvPicPr>
          <p:cNvPr id="114699" name="Picture 11" descr="снежинка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0"/>
            <a:ext cx="647700" cy="596900"/>
          </a:xfrm>
          <a:prstGeom prst="rect">
            <a:avLst/>
          </a:prstGeom>
          <a:noFill/>
        </p:spPr>
      </p:pic>
      <p:pic>
        <p:nvPicPr>
          <p:cNvPr id="114700" name="Picture 12" descr="снежинка_3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6191250"/>
            <a:ext cx="658813" cy="666750"/>
          </a:xfrm>
          <a:prstGeom prst="rect">
            <a:avLst/>
          </a:prstGeom>
          <a:noFill/>
        </p:spPr>
      </p:pic>
      <p:pic>
        <p:nvPicPr>
          <p:cNvPr id="114701" name="Picture 13" descr="снежинка_3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0"/>
            <a:ext cx="658812" cy="666750"/>
          </a:xfrm>
          <a:prstGeom prst="rect">
            <a:avLst/>
          </a:prstGeom>
          <a:noFill/>
        </p:spPr>
      </p:pic>
      <p:pic>
        <p:nvPicPr>
          <p:cNvPr id="114702" name="Picture 14" descr="снежинка_3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5188" y="0"/>
            <a:ext cx="658812" cy="666750"/>
          </a:xfrm>
          <a:prstGeom prst="rect">
            <a:avLst/>
          </a:prstGeom>
          <a:noFill/>
        </p:spPr>
      </p:pic>
      <p:pic>
        <p:nvPicPr>
          <p:cNvPr id="114703" name="Picture 15" descr="снежинка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5876925"/>
            <a:ext cx="647700" cy="596900"/>
          </a:xfrm>
          <a:prstGeom prst="rect">
            <a:avLst/>
          </a:prstGeom>
          <a:noFill/>
        </p:spPr>
      </p:pic>
      <p:pic>
        <p:nvPicPr>
          <p:cNvPr id="114705" name="Picture 17" descr="снежинка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49275"/>
            <a:ext cx="668337" cy="685800"/>
          </a:xfrm>
          <a:prstGeom prst="rect">
            <a:avLst/>
          </a:prstGeom>
          <a:noFill/>
        </p:spPr>
      </p:pic>
      <p:pic>
        <p:nvPicPr>
          <p:cNvPr id="114706" name="Picture 18" descr="снежинка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734050"/>
            <a:ext cx="668338" cy="685800"/>
          </a:xfrm>
          <a:prstGeom prst="rect">
            <a:avLst/>
          </a:prstGeom>
          <a:noFill/>
        </p:spPr>
      </p:pic>
      <p:pic>
        <p:nvPicPr>
          <p:cNvPr id="114707" name="Picture 19" descr="снежинка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5663" y="5300663"/>
            <a:ext cx="668337" cy="685800"/>
          </a:xfrm>
          <a:prstGeom prst="rect">
            <a:avLst/>
          </a:prstGeom>
          <a:noFill/>
        </p:spPr>
      </p:pic>
      <p:pic>
        <p:nvPicPr>
          <p:cNvPr id="114708" name="Picture 20" descr="снежинка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300" y="3500438"/>
            <a:ext cx="647700" cy="596900"/>
          </a:xfrm>
          <a:prstGeom prst="rect">
            <a:avLst/>
          </a:prstGeom>
          <a:noFill/>
        </p:spPr>
      </p:pic>
      <p:pic>
        <p:nvPicPr>
          <p:cNvPr id="114712" name="Picture 24" descr="снежинка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300" y="1773238"/>
            <a:ext cx="647700" cy="596900"/>
          </a:xfrm>
          <a:prstGeom prst="rect">
            <a:avLst/>
          </a:prstGeom>
          <a:noFill/>
        </p:spPr>
      </p:pic>
      <p:pic>
        <p:nvPicPr>
          <p:cNvPr id="114713" name="Picture 25" descr="снежинка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2200"/>
            <a:ext cx="668338" cy="685800"/>
          </a:xfrm>
          <a:prstGeom prst="rect">
            <a:avLst/>
          </a:prstGeom>
          <a:noFill/>
        </p:spPr>
      </p:pic>
      <p:pic>
        <p:nvPicPr>
          <p:cNvPr id="114714" name="Picture 26" descr="снежинка_3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175"/>
            <a:ext cx="658813" cy="666750"/>
          </a:xfrm>
          <a:prstGeom prst="rect">
            <a:avLst/>
          </a:prstGeom>
          <a:noFill/>
        </p:spPr>
      </p:pic>
      <p:pic>
        <p:nvPicPr>
          <p:cNvPr id="114715" name="Picture 27" descr="снежинка_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27050" cy="541338"/>
          </a:xfrm>
          <a:prstGeom prst="rect">
            <a:avLst/>
          </a:prstGeom>
          <a:noFill/>
        </p:spPr>
      </p:pic>
      <p:pic>
        <p:nvPicPr>
          <p:cNvPr id="114716" name="Picture 28" descr="снежинка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2963"/>
            <a:ext cx="647700" cy="596900"/>
          </a:xfrm>
          <a:prstGeom prst="rect">
            <a:avLst/>
          </a:prstGeom>
          <a:noFill/>
        </p:spPr>
      </p:pic>
      <p:pic>
        <p:nvPicPr>
          <p:cNvPr id="114717" name="Picture 29" descr="снежинка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1075"/>
            <a:ext cx="647700" cy="596900"/>
          </a:xfrm>
          <a:prstGeom prst="rect">
            <a:avLst/>
          </a:prstGeom>
          <a:noFill/>
        </p:spPr>
      </p:pic>
      <p:pic>
        <p:nvPicPr>
          <p:cNvPr id="114718" name="Picture 30" descr="снежинка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6261100"/>
            <a:ext cx="647700" cy="596900"/>
          </a:xfrm>
          <a:prstGeom prst="rect">
            <a:avLst/>
          </a:prstGeom>
          <a:noFill/>
        </p:spPr>
      </p:pic>
      <p:pic>
        <p:nvPicPr>
          <p:cNvPr id="2052" name="Picture 4" descr="http://dreamworlds.ru/uploads/posts/2011-12/thumbs/1324969132_029__013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3" y="666750"/>
            <a:ext cx="3296491" cy="57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033.radikal.ru/0911/50/ad5d41b7286d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94" y="0"/>
            <a:ext cx="41910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" y="-85726"/>
            <a:ext cx="481183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95288" y="5387976"/>
            <a:ext cx="8462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 руке всегда держит хрустальный или серебряный посох. Посох завершает </a:t>
            </a:r>
            <a:r>
              <a:rPr lang="ru-RU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лунница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– стилизованное изображение месяца, или голова быка как символ власти, плодородия и счастья.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592388" y="751235"/>
            <a:ext cx="5976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Высокий представительный старик с густой белоснежной бородой до пят, волосы серебристо-белого цвета.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770981" y="1623793"/>
            <a:ext cx="604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Рубашка и брюки – белые, льняные, украшены белым геометрическим орнаментом, символизирующим чистоту.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41998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56350"/>
            <a:ext cx="574675" cy="501650"/>
          </a:xfrm>
          <a:prstGeom prst="actionButtonReturn">
            <a:avLst/>
          </a:prstGeom>
          <a:gradFill rotWithShape="1">
            <a:gsLst>
              <a:gs pos="0">
                <a:srgbClr val="CDEBFF"/>
              </a:gs>
              <a:gs pos="100000">
                <a:srgbClr val="00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47837" y="2708920"/>
            <a:ext cx="8497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Носит красную или синюю шубу, расшитую серебром (восьмиконечные звезды, кресты и другой традиционный орнамент), отороченную лебединым пухом,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валенки (или сапоги) и теплую шапку. Круглая форма шапки традиционна для русских царей.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14338" y="4924455"/>
            <a:ext cx="8424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Пояс – белый с красным орнаментом (символ связи предков и потомков).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95288" y="3917980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Варежки – белые, расшиты серебром – символ чистоты и святости всего, что Дед Мороз дает из своих рук.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Какой символьный смысл несут современные красные варежки - неизвестно.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10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68" y="0"/>
            <a:ext cx="481183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" y="-85726"/>
            <a:ext cx="481183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s9.rimg.info/c84f8a9120ef4cb95c955b4b514de53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47500"/>
            <a:ext cx="2233513" cy="25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700338" y="3663950"/>
            <a:ext cx="590391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Сейчас вообще воспринимается большинством наших соотечественников как добрый волшебник с полным мешком подарочного добра. </a:t>
            </a:r>
          </a:p>
        </p:txBody>
      </p:sp>
      <p:pic>
        <p:nvPicPr>
          <p:cNvPr id="48134" name="Picture 6" descr="a9fa3ade34f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57563"/>
            <a:ext cx="2522537" cy="3311525"/>
          </a:xfrm>
          <a:prstGeom prst="rect">
            <a:avLst/>
          </a:prstGeom>
          <a:noFill/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95536" y="765174"/>
            <a:ext cx="7200156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Раньше нрав у Деда был довольно суров и крут. Он не только одаривал тех, кто ему угодил, но и карал строптивцев – ударом посоха замораживал до смерти.</a:t>
            </a:r>
            <a:endParaRPr lang="ru-RU" sz="2100" dirty="0">
              <a:latin typeface="Monotype Corsiva" panose="03010101010201010101" pitchFamily="66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27584" y="1985963"/>
            <a:ext cx="7241356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Когда в России стали встречать новый год зимой, в ночь с 31 декабря на 1 января, Дед Мороз стал главным героем нашего праздника. Его характер изменился: он подобрел и стал приносить детям подарки в новогоднюю ночь</a:t>
            </a:r>
            <a:r>
              <a:rPr lang="ru-RU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r>
              <a:rPr lang="ru-RU" sz="2100" dirty="0">
                <a:latin typeface="Times New Roman" pitchFamily="18" charset="0"/>
              </a:rPr>
              <a:t> </a:t>
            </a:r>
          </a:p>
        </p:txBody>
      </p:sp>
      <p:sp>
        <p:nvSpPr>
          <p:cNvPr id="4813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574675" cy="501650"/>
          </a:xfrm>
          <a:prstGeom prst="actionButtonReturn">
            <a:avLst/>
          </a:prstGeom>
          <a:gradFill rotWithShape="1">
            <a:gsLst>
              <a:gs pos="0">
                <a:srgbClr val="EAEAEA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http://smiles24.ru/data/smiles/anime-prazdniki-20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-85726"/>
            <a:ext cx="13906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" y="-85726"/>
            <a:ext cx="481183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48" y="-73027"/>
            <a:ext cx="3985022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5" grpId="0"/>
      <p:bldP spid="48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1F9FB"/>
            </a:gs>
            <a:gs pos="100000">
              <a:srgbClr val="D5EA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136330" y="836613"/>
            <a:ext cx="547211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Деду Морозу очень много лет. Поначалу это был дух холода. В те времена люди не ждали от предка нынешнего Деда Мороза подарков, а дарили их ему сами, чтобы задобрить Мороза, чтобы его дух не злился, не насылал лютый холод, не мешал охоте.</a:t>
            </a:r>
          </a:p>
          <a:p>
            <a:pPr algn="just">
              <a:spcBef>
                <a:spcPct val="50000"/>
              </a:spcBef>
            </a:pPr>
            <a:r>
              <a:rPr lang="ru-RU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Затем его прообразом стал Дед, которого древние славяне считали общим предком всех семей и защитником потомков. Зимой и весной Деду воздавались почести и предлагалось угощение, при этом его просили не «бить овес» (или другие актуальные сельскохозяйственный культуры).</a:t>
            </a:r>
            <a:r>
              <a:rPr lang="ru-RU" sz="2100" dirty="0">
                <a:latin typeface="Monotype Corsiva" panose="03010101010201010101" pitchFamily="66" charset="0"/>
              </a:rPr>
              <a:t> </a:t>
            </a:r>
            <a:r>
              <a:rPr lang="ru-RU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ru-RU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Символом новогодних праздников он стал примерно 100-150 лет назад. </a:t>
            </a:r>
          </a:p>
        </p:txBody>
      </p:sp>
      <p:sp>
        <p:nvSpPr>
          <p:cNvPr id="4915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574675" cy="501650"/>
          </a:xfrm>
          <a:prstGeom prst="actionButtonReturn">
            <a:avLst/>
          </a:prstGeom>
          <a:gradFill rotWithShape="1">
            <a:gsLst>
              <a:gs pos="0">
                <a:srgbClr val="CDEBFF"/>
              </a:gs>
              <a:gs pos="100000">
                <a:srgbClr val="00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" y="-85726"/>
            <a:ext cx="481183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52" y="-11115"/>
            <a:ext cx="481183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b1.keep4u.ru/b/071230/bb/bbf987f9de6c000e6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2" b="100000" l="6881" r="95872">
                        <a14:foregroundMark x1="86009" y1="85808" x2="86009" y2="85808"/>
                        <a14:foregroundMark x1="86239" y1="84498" x2="86239" y2="84498"/>
                        <a14:foregroundMark x1="88991" y1="83406" x2="88991" y2="83406"/>
                        <a14:foregroundMark x1="89450" y1="83406" x2="89450" y2="83406"/>
                        <a14:foregroundMark x1="60321" y1="95852" x2="59633" y2="94541"/>
                        <a14:foregroundMark x1="15138" y1="74236" x2="15138" y2="74236"/>
                        <a14:foregroundMark x1="13761" y1="76638" x2="13761" y2="77948"/>
                        <a14:foregroundMark x1="12156" y1="70306" x2="12156" y2="70306"/>
                        <a14:foregroundMark x1="9633" y1="62664" x2="9633" y2="62664"/>
                        <a14:foregroundMark x1="9404" y1="56114" x2="9404" y2="56114"/>
                        <a14:foregroundMark x1="11697" y1="60917" x2="11697" y2="60917"/>
                        <a14:foregroundMark x1="12156" y1="66376" x2="12156" y2="66376"/>
                        <a14:foregroundMark x1="11009" y1="63974" x2="11009" y2="63974"/>
                        <a14:foregroundMark x1="10780" y1="60699" x2="10780" y2="60699"/>
                        <a14:foregroundMark x1="10321" y1="55677" x2="10321" y2="55677"/>
                        <a14:foregroundMark x1="12156" y1="52402" x2="12156" y2="52402"/>
                        <a14:foregroundMark x1="13532" y1="56114" x2="13532" y2="56114"/>
                        <a14:foregroundMark x1="12385" y1="61572" x2="12385" y2="61572"/>
                        <a14:foregroundMark x1="12385" y1="61572" x2="12385" y2="61572"/>
                        <a14:foregroundMark x1="12385" y1="51092" x2="12844" y2="48908"/>
                        <a14:foregroundMark x1="14450" y1="44978" x2="14450" y2="44978"/>
                        <a14:foregroundMark x1="18578" y1="43013" x2="18578" y2="43013"/>
                        <a14:foregroundMark x1="23853" y1="42358" x2="23853" y2="42358"/>
                        <a14:foregroundMark x1="27982" y1="40393" x2="27982" y2="40393"/>
                        <a14:foregroundMark x1="39220" y1="19651" x2="39220" y2="19651"/>
                        <a14:foregroundMark x1="69725" y1="31878" x2="69725" y2="31878"/>
                        <a14:foregroundMark x1="69725" y1="31878" x2="69725" y2="31878"/>
                        <a14:foregroundMark x1="72248" y1="38428" x2="72936" y2="39738"/>
                        <a14:foregroundMark x1="73165" y1="40393" x2="73165" y2="40393"/>
                        <a14:foregroundMark x1="76376" y1="42576" x2="76376" y2="42576"/>
                        <a14:foregroundMark x1="78670" y1="42576" x2="78670" y2="42576"/>
                        <a14:foregroundMark x1="78670" y1="42576" x2="78670" y2="42576"/>
                        <a14:foregroundMark x1="80734" y1="38646" x2="80734" y2="38646"/>
                        <a14:foregroundMark x1="85321" y1="36026" x2="85321" y2="36026"/>
                        <a14:foregroundMark x1="86697" y1="32751" x2="86697" y2="32751"/>
                        <a14:foregroundMark x1="88991" y1="31223" x2="88991" y2="31223"/>
                        <a14:foregroundMark x1="89679" y1="33188" x2="89679" y2="33188"/>
                        <a14:foregroundMark x1="89679" y1="35808" x2="90138" y2="36681"/>
                        <a14:foregroundMark x1="90138" y1="37118" x2="90138" y2="37991"/>
                        <a14:foregroundMark x1="90138" y1="37991" x2="90367" y2="39301"/>
                        <a14:foregroundMark x1="90367" y1="40393" x2="90367" y2="41703"/>
                        <a14:foregroundMark x1="90367" y1="44541" x2="90367" y2="44541"/>
                        <a14:foregroundMark x1="90367" y1="46288" x2="90367" y2="46288"/>
                        <a14:foregroundMark x1="90367" y1="51092" x2="90367" y2="51092"/>
                        <a14:foregroundMark x1="90826" y1="53493" x2="90826" y2="53493"/>
                        <a14:foregroundMark x1="88073" y1="53712" x2="88073" y2="53712"/>
                        <a14:foregroundMark x1="85550" y1="52838" x2="85550" y2="52838"/>
                        <a14:foregroundMark x1="85321" y1="52183" x2="85321" y2="52183"/>
                        <a14:foregroundMark x1="85321" y1="52183" x2="84633" y2="55022"/>
                        <a14:foregroundMark x1="84174" y1="56114" x2="84174" y2="56114"/>
                        <a14:foregroundMark x1="84174" y1="56114" x2="84174" y2="56114"/>
                        <a14:foregroundMark x1="84174" y1="58734" x2="84174" y2="58734"/>
                        <a14:foregroundMark x1="84174" y1="58734" x2="84174" y2="58734"/>
                        <a14:foregroundMark x1="86697" y1="59389" x2="86697" y2="59389"/>
                        <a14:foregroundMark x1="87385" y1="60044" x2="87385" y2="60044"/>
                        <a14:foregroundMark x1="88303" y1="61354" x2="88303" y2="62227"/>
                        <a14:foregroundMark x1="88073" y1="64192" x2="88073" y2="64192"/>
                        <a14:foregroundMark x1="90826" y1="62882" x2="90826" y2="62882"/>
                        <a14:foregroundMark x1="90826" y1="64192" x2="90826" y2="65284"/>
                        <a14:foregroundMark x1="90826" y1="68122" x2="90826" y2="68122"/>
                        <a14:foregroundMark x1="90138" y1="72271" x2="90138" y2="74891"/>
                        <a14:foregroundMark x1="89450" y1="77293" x2="89450" y2="77293"/>
                        <a14:foregroundMark x1="87385" y1="79258" x2="87385" y2="79258"/>
                        <a14:foregroundMark x1="86239" y1="79258" x2="86239" y2="79258"/>
                        <a14:foregroundMark x1="86239" y1="79913" x2="86239" y2="79913"/>
                        <a14:foregroundMark x1="90138" y1="73581" x2="90138" y2="73581"/>
                        <a14:foregroundMark x1="90367" y1="70087" x2="90367" y2="70087"/>
                        <a14:foregroundMark x1="86239" y1="70961" x2="86239" y2="70961"/>
                        <a14:foregroundMark x1="85550" y1="70742" x2="85550" y2="70742"/>
                        <a14:foregroundMark x1="83945" y1="70087" x2="83945" y2="70087"/>
                        <a14:foregroundMark x1="88991" y1="74891" x2="88991" y2="74891"/>
                        <a14:foregroundMark x1="91055" y1="77511" x2="91055" y2="77511"/>
                        <a14:foregroundMark x1="91055" y1="79476" x2="91055" y2="79476"/>
                        <a14:foregroundMark x1="91743" y1="84061" x2="92202" y2="85153"/>
                        <a14:foregroundMark x1="91514" y1="83843" x2="91514" y2="83843"/>
                        <a14:foregroundMark x1="91514" y1="87118" x2="91514" y2="87991"/>
                        <a14:foregroundMark x1="88991" y1="88428" x2="88073" y2="89738"/>
                        <a14:foregroundMark x1="86697" y1="89738" x2="84862" y2="91703"/>
                        <a14:foregroundMark x1="84633" y1="90611" x2="84633" y2="90611"/>
                        <a14:foregroundMark x1="16514" y1="41921" x2="16514" y2="41921"/>
                        <a14:foregroundMark x1="23165" y1="40393" x2="23165" y2="40393"/>
                        <a14:foregroundMark x1="23394" y1="39738" x2="23394" y2="39738"/>
                        <a14:foregroundMark x1="25917" y1="37118" x2="25917" y2="37118"/>
                        <a14:foregroundMark x1="31422" y1="23362" x2="31422" y2="23362"/>
                        <a14:foregroundMark x1="30734" y1="22271" x2="30734" y2="22271"/>
                        <a14:foregroundMark x1="30046" y1="22052" x2="30046" y2="22052"/>
                        <a14:foregroundMark x1="34174" y1="17031" x2="34174" y2="17031"/>
                        <a14:foregroundMark x1="34404" y1="15721" x2="34404" y2="15721"/>
                        <a14:foregroundMark x1="35780" y1="16157" x2="35780" y2="16157"/>
                        <a14:foregroundMark x1="41743" y1="13319" x2="41972" y2="14192"/>
                        <a14:foregroundMark x1="42661" y1="14192" x2="42661" y2="14192"/>
                        <a14:foregroundMark x1="50229" y1="10699" x2="50688" y2="11572"/>
                        <a14:foregroundMark x1="53440" y1="13974" x2="54128" y2="14847"/>
                        <a14:foregroundMark x1="55046" y1="14847" x2="55046" y2="14847"/>
                        <a14:foregroundMark x1="56422" y1="14629" x2="56422" y2="14629"/>
                        <a14:foregroundMark x1="59862" y1="13974" x2="59862" y2="13974"/>
                        <a14:foregroundMark x1="49541" y1="13537" x2="49541" y2="13537"/>
                        <a14:foregroundMark x1="49541" y1="13537" x2="49541" y2="13537"/>
                        <a14:foregroundMark x1="44725" y1="13537" x2="44725" y2="13537"/>
                        <a14:foregroundMark x1="50688" y1="13974" x2="53440" y2="16157"/>
                        <a14:foregroundMark x1="61009" y1="17686" x2="61009" y2="17686"/>
                        <a14:foregroundMark x1="61697" y1="18996" x2="61697" y2="18996"/>
                        <a14:foregroundMark x1="61927" y1="20742" x2="61927" y2="20742"/>
                        <a14:foregroundMark x1="61927" y1="20961" x2="61927" y2="20961"/>
                        <a14:foregroundMark x1="62385" y1="21397" x2="62385" y2="21397"/>
                        <a14:foregroundMark x1="64679" y1="22052" x2="64679" y2="22052"/>
                        <a14:foregroundMark x1="26606" y1="36026" x2="26606" y2="36026"/>
                        <a14:foregroundMark x1="31651" y1="31223" x2="31651" y2="31223"/>
                        <a14:foregroundMark x1="30275" y1="31441" x2="30275" y2="31441"/>
                        <a14:foregroundMark x1="29587" y1="30786" x2="29587" y2="30786"/>
                        <a14:foregroundMark x1="24083" y1="35371" x2="24083" y2="35371"/>
                        <a14:foregroundMark x1="26835" y1="31223" x2="26835" y2="31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760512"/>
            <a:ext cx="3695700" cy="42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59113" y="549275"/>
            <a:ext cx="5184775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Снегурочка - внучка Деда Мороза.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Образ Снегурочки - символ застывших вод.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Это девушка (а не девочка), одетая только в белые одежды. Никакой иной цвет в традиционной символике не допускается. Ее головной убор - </a:t>
            </a:r>
            <a:r>
              <a:rPr lang="ru-RU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восьмилучевой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венец, шитый серебром и жемчугом. Современный костюм Снегурочки чаще всего соответствует историческому описанию. Нарушения цветовой гаммы встречаются крайне редко и, как правило, оправдываются отсутствием возможности изготовить «правильный» костюм.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Снегурочка всегда молода, необычайно красива, немного грустна... Но при этом она – самый милый персонаж новогодних праздников.</a:t>
            </a:r>
            <a:r>
              <a:rPr lang="ru-RU" sz="2000" dirty="0">
                <a:solidFill>
                  <a:srgbClr val="000066"/>
                </a:solidFill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22532" name="Picture 4" descr="401_l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980728"/>
            <a:ext cx="3052763" cy="4826000"/>
          </a:xfrm>
          <a:prstGeom prst="rect">
            <a:avLst/>
          </a:prstGeom>
          <a:noFill/>
        </p:spPr>
      </p:pic>
      <p:sp>
        <p:nvSpPr>
          <p:cNvPr id="2253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574675" cy="501650"/>
          </a:xfrm>
          <a:prstGeom prst="actionButtonReturn">
            <a:avLst/>
          </a:prstGeom>
          <a:gradFill rotWithShape="1">
            <a:gsLst>
              <a:gs pos="0">
                <a:srgbClr val="FFF7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" y="-85726"/>
            <a:ext cx="481183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76" y="-66378"/>
            <a:ext cx="481183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86423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В 1998 российской родиной Деда Мороза был назван Великий Устюг – древнейший город на северо-востоке Вологодской области у слияния рек Сухоны и Юга.</a:t>
            </a:r>
            <a:r>
              <a:rPr lang="ru-RU" sz="2300" dirty="0"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50182" name="Picture 6" descr="305_l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284538"/>
            <a:ext cx="3384550" cy="2251075"/>
          </a:xfrm>
          <a:prstGeom prst="rect">
            <a:avLst/>
          </a:prstGeom>
          <a:noFill/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411413" y="620713"/>
            <a:ext cx="640873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Древний Дед Мороз, согласно славянским языческим мифам, обитал в ледяной избушке в стране мертвых, куда можно было попасть, пройдя через колодец.</a:t>
            </a:r>
            <a:endParaRPr lang="ru-RU" sz="2300" dirty="0">
              <a:latin typeface="Monotype Corsiva" panose="03010101010201010101" pitchFamily="66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79388" y="5589588"/>
            <a:ext cx="878522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3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Адрес, по которому можно написать письмо Деду Морозу:</a:t>
            </a:r>
            <a:r>
              <a:rPr lang="ru-RU" sz="2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 162340 Россия, Вологодская обл.</a:t>
            </a:r>
            <a:r>
              <a:rPr lang="ru-RU" sz="2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ru-RU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г</a:t>
            </a:r>
            <a:r>
              <a:rPr lang="ru-RU" sz="2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. Великий Устюг, Деду Морозу</a:t>
            </a:r>
            <a:r>
              <a:rPr lang="ru-RU" sz="2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. </a:t>
            </a:r>
            <a:endParaRPr lang="ru-RU" sz="2300" b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018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574675" cy="501650"/>
          </a:xfrm>
          <a:prstGeom prst="actionButtonReturn">
            <a:avLst/>
          </a:prstGeom>
          <a:gradFill rotWithShape="1">
            <a:gsLst>
              <a:gs pos="0">
                <a:srgbClr val="CDEBFF"/>
              </a:gs>
              <a:gs pos="100000">
                <a:srgbClr val="00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50825" y="3644900"/>
            <a:ext cx="51847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В сосновом бору, в пятнадцати километрах от города была построена вотчина Деда мороза. В его деревне открыты лавка Деда Мороза, почта и музей. </a:t>
            </a:r>
            <a:endParaRPr lang="ru-RU" sz="2300" dirty="0">
              <a:latin typeface="Monotype Corsiva" panose="03010101010201010101" pitchFamily="66" charset="0"/>
            </a:endParaRPr>
          </a:p>
        </p:txBody>
      </p:sp>
      <p:pic>
        <p:nvPicPr>
          <p:cNvPr id="50188" name="Picture 12" descr="_18_нвг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620713"/>
            <a:ext cx="2016125" cy="159861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11188" y="765175"/>
            <a:ext cx="8135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 smtClean="0">
                <a:latin typeface="Monotype Corsiva" panose="03010101010201010101" pitchFamily="66" charset="0"/>
              </a:rPr>
              <a:t>В старину, когда Дед Мороз был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помоложе</a:t>
            </a:r>
            <a:r>
              <a:rPr lang="ru-RU" sz="2400" b="1" dirty="0" smtClean="0">
                <a:latin typeface="Monotype Corsiva" panose="03010101010201010101" pitchFamily="66" charset="0"/>
              </a:rPr>
              <a:t> и поэнергичнее, он не только раздавал подарки детям и взрослым, но и пошаливал: портил посевы и жилища тех, кто его разгневал (или не угостил как надо</a:t>
            </a:r>
            <a:r>
              <a:rPr lang="ru-RU" sz="2400" b="1" dirty="0">
                <a:latin typeface="Monotype Corsiva" panose="03010101010201010101" pitchFamily="66" charset="0"/>
              </a:rPr>
              <a:t>). </a:t>
            </a:r>
          </a:p>
        </p:txBody>
      </p:sp>
      <p:pic>
        <p:nvPicPr>
          <p:cNvPr id="51206" name="Picture 6" descr="b77b1c4b9f4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76475"/>
            <a:ext cx="2686050" cy="4027488"/>
          </a:xfrm>
          <a:prstGeom prst="rect">
            <a:avLst/>
          </a:prstGeom>
          <a:noFill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059113" y="3213100"/>
            <a:ext cx="58324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latin typeface="Monotype Corsiva" panose="03010101010201010101" pitchFamily="66" charset="0"/>
              </a:rPr>
              <a:t>Сейчас он значительно подобрел и обычно ограничивается хождением по гостям под Новый Год и распределением подарков. Правда, иногда требует, чтобы получатель предварительно спел ему песенку или рассказал стишок.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51208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574675" cy="501650"/>
          </a:xfrm>
          <a:prstGeom prst="actionButtonReturn">
            <a:avLst/>
          </a:prstGeom>
          <a:gradFill rotWithShape="1">
            <a:gsLst>
              <a:gs pos="0">
                <a:srgbClr val="CDEBFF"/>
              </a:gs>
              <a:gs pos="100000">
                <a:srgbClr val="00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" y="-85726"/>
            <a:ext cx="481183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033.radikal.ru/0911/50/ad5d41b7286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60" y="-44452"/>
            <a:ext cx="481183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левизор">
  <a:themeElements>
    <a:clrScheme name="Телевизо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левизор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левизо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левизо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левизо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левизо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левизо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левизо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левизо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левизо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левизо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левизо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левизо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левизо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кстура 8">
    <a:dk1>
      <a:srgbClr val="000000"/>
    </a:dk1>
    <a:lt1>
      <a:srgbClr val="DCE8F4"/>
    </a:lt1>
    <a:dk2>
      <a:srgbClr val="7B9CB5"/>
    </a:dk2>
    <a:lt2>
      <a:srgbClr val="969696"/>
    </a:lt2>
    <a:accent1>
      <a:srgbClr val="FFFFFF"/>
    </a:accent1>
    <a:accent2>
      <a:srgbClr val="00BAB6"/>
    </a:accent2>
    <a:accent3>
      <a:srgbClr val="EBF2F8"/>
    </a:accent3>
    <a:accent4>
      <a:srgbClr val="000000"/>
    </a:accent4>
    <a:accent5>
      <a:srgbClr val="FFFFFF"/>
    </a:accent5>
    <a:accent6>
      <a:srgbClr val="00A8A5"/>
    </a:accent6>
    <a:hlink>
      <a:srgbClr val="8A8AD8"/>
    </a:hlink>
    <a:folHlink>
      <a:srgbClr val="242492"/>
    </a:folHlink>
  </a:clrScheme>
</a:themeOverride>
</file>

<file path=ppt/theme/themeOverride2.xml><?xml version="1.0" encoding="utf-8"?>
<a:themeOverride xmlns:a="http://schemas.openxmlformats.org/drawingml/2006/main">
  <a:clrScheme name="Круги 8">
    <a:dk1>
      <a:srgbClr val="000000"/>
    </a:dk1>
    <a:lt1>
      <a:srgbClr val="EAEAEA"/>
    </a:lt1>
    <a:dk2>
      <a:srgbClr val="000000"/>
    </a:dk2>
    <a:lt2>
      <a:srgbClr val="B2B2B2"/>
    </a:lt2>
    <a:accent1>
      <a:srgbClr val="A4BCC4"/>
    </a:accent1>
    <a:accent2>
      <a:srgbClr val="FFFFFF"/>
    </a:accent2>
    <a:accent3>
      <a:srgbClr val="F3F3F3"/>
    </a:accent3>
    <a:accent4>
      <a:srgbClr val="000000"/>
    </a:accent4>
    <a:accent5>
      <a:srgbClr val="CFDADE"/>
    </a:accent5>
    <a:accent6>
      <a:srgbClr val="E7E7E7"/>
    </a:accent6>
    <a:hlink>
      <a:srgbClr val="0066FF"/>
    </a:hlink>
    <a:folHlink>
      <a:srgbClr val="00CC66"/>
    </a:folHlink>
  </a:clrScheme>
</a:themeOverride>
</file>

<file path=ppt/theme/themeOverride3.xml><?xml version="1.0" encoding="utf-8"?>
<a:themeOverride xmlns:a="http://schemas.openxmlformats.org/drawingml/2006/main">
  <a:clrScheme name="Текстура 8">
    <a:dk1>
      <a:srgbClr val="000000"/>
    </a:dk1>
    <a:lt1>
      <a:srgbClr val="DCE8F4"/>
    </a:lt1>
    <a:dk2>
      <a:srgbClr val="7B9CB5"/>
    </a:dk2>
    <a:lt2>
      <a:srgbClr val="969696"/>
    </a:lt2>
    <a:accent1>
      <a:srgbClr val="FFFFFF"/>
    </a:accent1>
    <a:accent2>
      <a:srgbClr val="00BAB6"/>
    </a:accent2>
    <a:accent3>
      <a:srgbClr val="EBF2F8"/>
    </a:accent3>
    <a:accent4>
      <a:srgbClr val="000000"/>
    </a:accent4>
    <a:accent5>
      <a:srgbClr val="FFFFFF"/>
    </a:accent5>
    <a:accent6>
      <a:srgbClr val="00A8A5"/>
    </a:accent6>
    <a:hlink>
      <a:srgbClr val="8A8AD8"/>
    </a:hlink>
    <a:folHlink>
      <a:srgbClr val="242492"/>
    </a:folHlink>
  </a:clrScheme>
</a:themeOverride>
</file>

<file path=ppt/theme/themeOverride4.xml><?xml version="1.0" encoding="utf-8"?>
<a:themeOverride xmlns:a="http://schemas.openxmlformats.org/drawingml/2006/main">
  <a:clrScheme name="Текстура 8">
    <a:dk1>
      <a:srgbClr val="000000"/>
    </a:dk1>
    <a:lt1>
      <a:srgbClr val="DCE8F4"/>
    </a:lt1>
    <a:dk2>
      <a:srgbClr val="7B9CB5"/>
    </a:dk2>
    <a:lt2>
      <a:srgbClr val="969696"/>
    </a:lt2>
    <a:accent1>
      <a:srgbClr val="FFFFFF"/>
    </a:accent1>
    <a:accent2>
      <a:srgbClr val="00BAB6"/>
    </a:accent2>
    <a:accent3>
      <a:srgbClr val="EBF2F8"/>
    </a:accent3>
    <a:accent4>
      <a:srgbClr val="000000"/>
    </a:accent4>
    <a:accent5>
      <a:srgbClr val="FFFFFF"/>
    </a:accent5>
    <a:accent6>
      <a:srgbClr val="00A8A5"/>
    </a:accent6>
    <a:hlink>
      <a:srgbClr val="8A8AD8"/>
    </a:hlink>
    <a:folHlink>
      <a:srgbClr val="242492"/>
    </a:folHlink>
  </a:clrScheme>
</a:themeOverride>
</file>

<file path=ppt/theme/themeOverride5.xml><?xml version="1.0" encoding="utf-8"?>
<a:themeOverride xmlns:a="http://schemas.openxmlformats.org/drawingml/2006/main">
  <a:clrScheme name="Текстура 8">
    <a:dk1>
      <a:srgbClr val="000000"/>
    </a:dk1>
    <a:lt1>
      <a:srgbClr val="DCE8F4"/>
    </a:lt1>
    <a:dk2>
      <a:srgbClr val="7B9CB5"/>
    </a:dk2>
    <a:lt2>
      <a:srgbClr val="969696"/>
    </a:lt2>
    <a:accent1>
      <a:srgbClr val="FFFFFF"/>
    </a:accent1>
    <a:accent2>
      <a:srgbClr val="00BAB6"/>
    </a:accent2>
    <a:accent3>
      <a:srgbClr val="EBF2F8"/>
    </a:accent3>
    <a:accent4>
      <a:srgbClr val="000000"/>
    </a:accent4>
    <a:accent5>
      <a:srgbClr val="FFFFFF"/>
    </a:accent5>
    <a:accent6>
      <a:srgbClr val="00A8A5"/>
    </a:accent6>
    <a:hlink>
      <a:srgbClr val="8A8AD8"/>
    </a:hlink>
    <a:folHlink>
      <a:srgbClr val="2424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1627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Оформление по умолчанию</vt:lpstr>
      <vt:lpstr>Круги</vt:lpstr>
      <vt:lpstr>Текстура</vt:lpstr>
      <vt:lpstr>Телевизор</vt:lpstr>
      <vt:lpstr>Pixel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про Деда Мороза  и Новый Год</dc:title>
  <dc:creator>Andrew</dc:creator>
  <cp:lastModifiedBy>Елена</cp:lastModifiedBy>
  <cp:revision>337</cp:revision>
  <dcterms:created xsi:type="dcterms:W3CDTF">2007-11-09T03:28:35Z</dcterms:created>
  <dcterms:modified xsi:type="dcterms:W3CDTF">2014-03-10T04:30:12Z</dcterms:modified>
</cp:coreProperties>
</file>