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8" r:id="rId11"/>
    <p:sldId id="269" r:id="rId12"/>
    <p:sldId id="270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99FF"/>
    <a:srgbClr val="FF9933"/>
    <a:srgbClr val="009900"/>
    <a:srgbClr val="66CCFF"/>
    <a:srgbClr val="CCFFFF"/>
    <a:srgbClr val="990099"/>
    <a:srgbClr val="FCBAF4"/>
    <a:srgbClr val="FF9900"/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4660"/>
  </p:normalViewPr>
  <p:slideViewPr>
    <p:cSldViewPr>
      <p:cViewPr varScale="1">
        <p:scale>
          <a:sx n="69" d="100"/>
          <a:sy n="69" d="100"/>
        </p:scale>
        <p:origin x="-54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316E1-1B1C-4A85-9C52-418DE3389DCB}" type="datetimeFigureOut">
              <a:rPr lang="ru-RU" smtClean="0"/>
              <a:pPr/>
              <a:t>27.05.2009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85EEF-ABF6-4B54-8659-8840167E38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85EEF-ABF6-4B54-8659-8840167E38D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85EEF-ABF6-4B54-8659-8840167E38D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10.jpeg"/><Relationship Id="rId7" Type="http://schemas.openxmlformats.org/officeDocument/2006/relationships/slide" Target="slide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000364" y="3500438"/>
            <a:ext cx="2786082" cy="3071834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92867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-214338"/>
            <a:ext cx="8643998" cy="685804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tx1"/>
                </a:solidFill>
              </a:rPr>
              <a:t>Питание является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жизненной необходимостью человека</a:t>
            </a:r>
            <a:r>
              <a:rPr lang="ru-RU" b="1" dirty="0" smtClean="0">
                <a:solidFill>
                  <a:schemeClr val="tx1"/>
                </a:solidFill>
              </a:rPr>
              <a:t>. В настоящее время заметно возрастает понимание того, что пища оказывает на человека значительное влияние. Она даёт энергию, силу, развитие, а при грамотном её употреблении – и здоровье. 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8929718" y="0"/>
            <a:ext cx="214282" cy="685800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0" y="0"/>
            <a:ext cx="214282" cy="685800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D:\Наташа\проект1\презентации\1236942016_112726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643314"/>
            <a:ext cx="2497135" cy="279386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636"/>
            <a:ext cx="6357982" cy="157163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Необходим для заживления ран, для кровеносных сосудов. Защита от простуды</a:t>
            </a:r>
            <a:r>
              <a:rPr lang="ru-RU" sz="4400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0" y="0"/>
            <a:ext cx="214282" cy="685800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8929718" y="0"/>
            <a:ext cx="214282" cy="685800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571480"/>
            <a:ext cx="87154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Значительное количество аскорбиновой кислоты содержится в продуктах растительного происхождения (цитрусовые, овощи листовые зеленые, дыня, брокколи, брюссельская капуста, цветная и кочанная капуста, черная смородина, болгарский перец, земляника, помидоры, яблоки, абрикосы, персики, хурма, облепиха, шиповник, рябина, печеный картофель в "мундире"). В продуктах животного происхождения - представлена незначительно (печень, надпочечники, почки).</a:t>
            </a:r>
          </a:p>
          <a:p>
            <a:endParaRPr lang="ru-RU" sz="2000" dirty="0" smtClean="0"/>
          </a:p>
        </p:txBody>
      </p:sp>
      <p:sp>
        <p:nvSpPr>
          <p:cNvPr id="12" name="Управляющая кнопка: назад 11">
            <a:hlinkClick r:id="rId2" action="ppaction://hlinksldjump" highlightClick="1"/>
          </p:cNvPr>
          <p:cNvSpPr/>
          <p:nvPr/>
        </p:nvSpPr>
        <p:spPr>
          <a:xfrm>
            <a:off x="0" y="6357934"/>
            <a:ext cx="928694" cy="500066"/>
          </a:xfrm>
          <a:prstGeom prst="actionButtonBackPrevious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D:\Наташа\проект1\презентации\818-1-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6676" y="4857761"/>
            <a:ext cx="2469651" cy="164307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143380"/>
            <a:ext cx="5786478" cy="21431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990099"/>
                </a:solidFill>
              </a:rPr>
              <a:t>Необходим для костей, зубов.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428604"/>
          <a:ext cx="764386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933"/>
                <a:gridCol w="3821933"/>
              </a:tblGrid>
              <a:tr h="87261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Растительное происхождение</a:t>
                      </a:r>
                      <a:endParaRPr lang="ru-RU" sz="2800" dirty="0"/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Животное происхождение</a:t>
                      </a:r>
                      <a:endParaRPr lang="ru-RU" sz="2800" dirty="0"/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  <a:tr h="127052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люцерна, хвощ, крапива, петрушка</a:t>
                      </a:r>
                      <a:endParaRPr lang="ru-RU" sz="2800" dirty="0"/>
                    </a:p>
                  </a:txBody>
                  <a:tcPr>
                    <a:solidFill>
                      <a:srgbClr val="FCBA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яичный желток, сливочное масло, сыр, рыбий жир, икра, молочные продукты</a:t>
                      </a:r>
                      <a:endParaRPr lang="ru-RU" sz="2800" dirty="0"/>
                    </a:p>
                  </a:txBody>
                  <a:tcPr>
                    <a:solidFill>
                      <a:srgbClr val="FCBAF4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 flipH="1">
            <a:off x="0" y="0"/>
            <a:ext cx="214282" cy="685800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8929718" y="0"/>
            <a:ext cx="214282" cy="685800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0" y="6357934"/>
            <a:ext cx="928694" cy="500066"/>
          </a:xfrm>
          <a:prstGeom prst="actionButtonBackPrevious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 descr="D:\Наташа\проект1\презентации\Fa1Ez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929066"/>
            <a:ext cx="2857500" cy="26860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14950"/>
            <a:ext cx="5686436" cy="135732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990099"/>
                </a:solidFill>
              </a:rPr>
              <a:t>Необходим для свёртывания крови.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0" y="0"/>
            <a:ext cx="214282" cy="685800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8929718" y="0"/>
            <a:ext cx="214282" cy="685800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714356"/>
            <a:ext cx="807249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Наиболее богаты витамином К:</a:t>
            </a:r>
          </a:p>
          <a:p>
            <a:r>
              <a:rPr lang="ru-RU" sz="3200" dirty="0" smtClean="0"/>
              <a:t>зеленые томаты, плоды шиповника, листья шпината, капуста (брюссельская и цветная), крапива, хвоя, овес, соя, рожь, пшеница.</a:t>
            </a:r>
          </a:p>
          <a:p>
            <a:endParaRPr lang="ru-RU" sz="3200" dirty="0" smtClean="0"/>
          </a:p>
          <a:p>
            <a:r>
              <a:rPr lang="ru-RU" sz="3200" dirty="0" smtClean="0"/>
              <a:t>Из пищевых продуктов наиболее богатое содержание этого витамина в печени свиньи, яйцах.</a:t>
            </a:r>
            <a:endParaRPr lang="ru-RU" sz="3200" dirty="0"/>
          </a:p>
        </p:txBody>
      </p:sp>
      <p:sp>
        <p:nvSpPr>
          <p:cNvPr id="10" name="Управляющая кнопка: назад 9">
            <a:hlinkClick r:id="rId2" action="ppaction://hlinksldjump" highlightClick="1"/>
          </p:cNvPr>
          <p:cNvSpPr/>
          <p:nvPr/>
        </p:nvSpPr>
        <p:spPr>
          <a:xfrm>
            <a:off x="0" y="6357934"/>
            <a:ext cx="928694" cy="500066"/>
          </a:xfrm>
          <a:prstGeom prst="actionButtonBackPrevious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4" name="Picture 4" descr="D:\Наташа\проект1\презентации\whea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786322"/>
            <a:ext cx="2869598" cy="18383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9288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Пищей для человека является еда, а пищей для Земли является солнечный свет, который излучает Солнце. Ведь именно благодаря ему вырастают растения, без которых жизнь так же невозможна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929198"/>
            <a:ext cx="8229600" cy="119696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0" y="0"/>
            <a:ext cx="214282" cy="685800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8929718" y="0"/>
            <a:ext cx="214282" cy="685800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214546" y="3857628"/>
            <a:ext cx="4857784" cy="264320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О значении белков, жиров и углеводов</a:t>
            </a:r>
            <a:r>
              <a:rPr lang="ru-RU" sz="6000" b="1" i="1" dirty="0" smtClean="0"/>
              <a:t/>
            </a:r>
            <a:br>
              <a:rPr lang="ru-RU" sz="6000" b="1" i="1" dirty="0" smtClean="0"/>
            </a:br>
            <a:r>
              <a:rPr lang="ru-RU" sz="6000" b="1" i="1" dirty="0" smtClean="0"/>
              <a:t/>
            </a:r>
            <a:br>
              <a:rPr lang="ru-RU" sz="6000" b="1" i="1" dirty="0" smtClean="0"/>
            </a:br>
            <a:endParaRPr lang="ru-RU" sz="6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857364"/>
            <a:ext cx="832964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     </a:t>
            </a:r>
            <a:r>
              <a:rPr lang="ru-RU" b="1" dirty="0" smtClean="0"/>
              <a:t>В основе правильного питания лежит оптимальная пропорция </a:t>
            </a:r>
            <a:r>
              <a:rPr lang="ru-RU" b="1" dirty="0" smtClean="0">
                <a:hlinkClick r:id="rId2" action="ppaction://hlinksldjump"/>
              </a:rPr>
              <a:t>белков</a:t>
            </a:r>
            <a:r>
              <a:rPr lang="ru-RU" b="1" dirty="0" smtClean="0"/>
              <a:t>, </a:t>
            </a:r>
            <a:r>
              <a:rPr lang="ru-RU" b="1" dirty="0" smtClean="0">
                <a:hlinkClick r:id="rId3" action="ppaction://hlinksldjump"/>
              </a:rPr>
              <a:t>жиров </a:t>
            </a:r>
            <a:r>
              <a:rPr lang="ru-RU" b="1" dirty="0" smtClean="0"/>
              <a:t>и </a:t>
            </a:r>
            <a:r>
              <a:rPr lang="ru-RU" b="1" dirty="0" smtClean="0">
                <a:hlinkClick r:id="rId4" action="ppaction://hlinksldjump"/>
              </a:rPr>
              <a:t>углеводов</a:t>
            </a:r>
            <a:r>
              <a:rPr lang="ru-RU" b="1" dirty="0" smtClean="0"/>
              <a:t>. Кроме этого каждый человек должен ежедневно получать </a:t>
            </a:r>
            <a:r>
              <a:rPr lang="ru-RU" b="1" dirty="0" smtClean="0">
                <a:hlinkClick r:id="rId5" action="ppaction://hlinksldjump"/>
              </a:rPr>
              <a:t>витамины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10" name="Содержимое 9" descr="spas.jpg"/>
          <p:cNvPicPr>
            <a:picLocks noGrp="1" noChangeAspect="1"/>
          </p:cNvPicPr>
          <p:nvPr>
            <p:ph sz="half" idx="2"/>
          </p:nvPr>
        </p:nvPicPr>
        <p:blipFill>
          <a:blip r:embed="rId6"/>
          <a:stretch>
            <a:fillRect/>
          </a:stretch>
        </p:blipFill>
        <p:spPr>
          <a:xfrm>
            <a:off x="2357422" y="4000504"/>
            <a:ext cx="4643470" cy="2370785"/>
          </a:xfrm>
        </p:spPr>
      </p:pic>
      <p:sp>
        <p:nvSpPr>
          <p:cNvPr id="5" name="Прямоугольник 4"/>
          <p:cNvSpPr/>
          <p:nvPr/>
        </p:nvSpPr>
        <p:spPr>
          <a:xfrm flipH="1">
            <a:off x="0" y="0"/>
            <a:ext cx="214282" cy="685800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8929718" y="0"/>
            <a:ext cx="214282" cy="685800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страиваемая 12">
            <a:hlinkClick r:id="rId7" action="ppaction://hlinksldjump" highlightClick="1"/>
          </p:cNvPr>
          <p:cNvSpPr/>
          <p:nvPr/>
        </p:nvSpPr>
        <p:spPr>
          <a:xfrm>
            <a:off x="8101584" y="6357934"/>
            <a:ext cx="1042416" cy="500066"/>
          </a:xfrm>
          <a:prstGeom prst="actionButtonBlank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6126163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Белки </a:t>
            </a:r>
            <a:r>
              <a:rPr lang="ru-RU" dirty="0" smtClean="0"/>
              <a:t>- главные строители новых тканей и клеток, которые обеспечивают нормальное развитие как молодых (растущих) организмов, так и в более зрелом возрасте, когда процессы роста уже полностью приостановлены, но остается потребность в регенерации отживших клеток.</a:t>
            </a:r>
            <a:endParaRPr lang="ru-RU" dirty="0"/>
          </a:p>
        </p:txBody>
      </p:sp>
      <p:pic>
        <p:nvPicPr>
          <p:cNvPr id="2050" name="Picture 2" descr="D:\Наташа\проект1\презентации\5147_26_05_08_10_04_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214818"/>
            <a:ext cx="2428872" cy="226694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 flipH="1">
            <a:off x="0" y="0"/>
            <a:ext cx="214282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8929718" y="0"/>
            <a:ext cx="214282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D:\Наташа\проект1\презентации\dc7302f1482d26e2bc45470c7e75c7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857628"/>
            <a:ext cx="2857500" cy="2676525"/>
          </a:xfrm>
          <a:prstGeom prst="rect">
            <a:avLst/>
          </a:prstGeom>
          <a:noFill/>
        </p:spPr>
      </p:pic>
      <p:pic>
        <p:nvPicPr>
          <p:cNvPr id="1027" name="Picture 3" descr="D:\Наташа\проект1\презентации\1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472224"/>
            <a:ext cx="2357466" cy="1830966"/>
          </a:xfrm>
          <a:prstGeom prst="rect">
            <a:avLst/>
          </a:prstGeom>
          <a:noFill/>
        </p:spPr>
      </p:pic>
      <p:sp>
        <p:nvSpPr>
          <p:cNvPr id="12" name="Управляющая кнопка: назад 11">
            <a:hlinkClick r:id="rId5" action="ppaction://hlinksldjump" highlightClick="1"/>
          </p:cNvPr>
          <p:cNvSpPr/>
          <p:nvPr/>
        </p:nvSpPr>
        <p:spPr>
          <a:xfrm>
            <a:off x="0" y="6357958"/>
            <a:ext cx="857224" cy="500042"/>
          </a:xfrm>
          <a:prstGeom prst="actionButtonBackPrevio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786446" y="1214422"/>
            <a:ext cx="3071834" cy="3643338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Жиры</a:t>
            </a:r>
            <a:endParaRPr lang="ru-RU" sz="6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5400684" cy="53578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ru-RU" dirty="0" smtClean="0"/>
              <a:t>Обладают высокой теплотворной способностью и в питании человека являются прежде всего источником </a:t>
            </a:r>
            <a:r>
              <a:rPr lang="ru-RU" dirty="0" err="1" smtClean="0"/>
              <a:t>энергии.Ценность</a:t>
            </a:r>
            <a:r>
              <a:rPr lang="ru-RU" dirty="0" smtClean="0"/>
              <a:t> жира в пище обусловливается его очень высокой калорийностью: при сгорании 1 г жира образуется от 5,5 до 9,35 ккал. Присутствие жира в принятой пище обеспечивает более длительное и ощутимое чувство насыщения за счет более длительного пребывания жирной пищи в желудке. Жиры очень повышают вкусовые качества пищи, при полном отсутствии жиров пища быстро приедается и не вызывает насыщения.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0" y="0"/>
            <a:ext cx="214282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8929718" y="0"/>
            <a:ext cx="214282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D:\Наташа\проект1\презентации\74906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428736"/>
            <a:ext cx="2803017" cy="3214710"/>
          </a:xfrm>
          <a:prstGeom prst="rect">
            <a:avLst/>
          </a:prstGeom>
          <a:noFill/>
        </p:spPr>
      </p:pic>
      <p:sp>
        <p:nvSpPr>
          <p:cNvPr id="11" name="Управляющая кнопка: назад 10">
            <a:hlinkClick r:id="rId3" action="ppaction://hlinksldjump" highlightClick="1"/>
          </p:cNvPr>
          <p:cNvSpPr/>
          <p:nvPr/>
        </p:nvSpPr>
        <p:spPr>
          <a:xfrm>
            <a:off x="0" y="6357958"/>
            <a:ext cx="857224" cy="500042"/>
          </a:xfrm>
          <a:prstGeom prst="actionButtonBackPreviou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Углеводы</a:t>
            </a:r>
            <a:endParaRPr lang="ru-RU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42984"/>
            <a:ext cx="5715008" cy="53578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Составляют основную часть пищи человека. Важнейших функций— энергетическая. При их окислении выделяется большое количество энергии, используемой в различных биологических процессах. Особенно велика роль углеводов в осуществлении нормальной функции нервной и мышечной тканей. Напряженная умственная деятельность, так же как и активная физическая работа, сопровождается усиленным потреблением углеводов, в том числе и резервных.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0" y="0"/>
            <a:ext cx="214282" cy="685800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8929718" y="0"/>
            <a:ext cx="214282" cy="6858000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 descr="D:\Наташа\проект1\презентации\frukt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357298"/>
            <a:ext cx="2543175" cy="2253832"/>
          </a:xfrm>
          <a:prstGeom prst="rect">
            <a:avLst/>
          </a:prstGeom>
          <a:noFill/>
        </p:spPr>
      </p:pic>
      <p:pic>
        <p:nvPicPr>
          <p:cNvPr id="3076" name="Picture 4" descr="D:\Наташа\проект1\презентации\14894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929066"/>
            <a:ext cx="2964045" cy="2316166"/>
          </a:xfrm>
          <a:prstGeom prst="rect">
            <a:avLst/>
          </a:prstGeom>
          <a:noFill/>
        </p:spPr>
      </p:pic>
      <p:sp>
        <p:nvSpPr>
          <p:cNvPr id="12" name="Управляющая кнопка: назад 11">
            <a:hlinkClick r:id="rId4" action="ppaction://hlinksldjump" highlightClick="1"/>
          </p:cNvPr>
          <p:cNvSpPr/>
          <p:nvPr/>
        </p:nvSpPr>
        <p:spPr>
          <a:xfrm>
            <a:off x="0" y="6357958"/>
            <a:ext cx="857224" cy="500042"/>
          </a:xfrm>
          <a:prstGeom prst="actionButtonBackPrevious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5984" y="2643182"/>
            <a:ext cx="4857784" cy="335758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ВИТАМИНЫ</a:t>
            </a:r>
            <a:endParaRPr lang="ru-RU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00108"/>
            <a:ext cx="9144000" cy="161448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Витамины необходимы для нормального роста и развития организма человека. Они повышают устойчивость организма к простудным заболеваниям, заболеваниям кожи. Витамины могут поступать только с пищей растительного и животного происхождения. Сам организм их не вырабатывает.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vitamin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500298" y="2786058"/>
            <a:ext cx="4413285" cy="2933536"/>
          </a:xfrm>
        </p:spPr>
      </p:pic>
      <p:sp>
        <p:nvSpPr>
          <p:cNvPr id="7" name="Прямоугольник 6"/>
          <p:cNvSpPr/>
          <p:nvPr/>
        </p:nvSpPr>
        <p:spPr>
          <a:xfrm flipH="1">
            <a:off x="0" y="0"/>
            <a:ext cx="214282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8929718" y="0"/>
            <a:ext cx="214282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6143644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Назначения некоторых витаминов смотри </a:t>
            </a:r>
            <a:r>
              <a:rPr lang="ru-RU" sz="2400" b="1" dirty="0" smtClean="0">
                <a:hlinkClick r:id="rId4" action="ppaction://hlinksldjump"/>
              </a:rPr>
              <a:t>здесь</a:t>
            </a:r>
            <a:endParaRPr lang="ru-RU" sz="2400" b="1" dirty="0" smtClean="0"/>
          </a:p>
        </p:txBody>
      </p:sp>
      <p:sp>
        <p:nvSpPr>
          <p:cNvPr id="12" name="Управляющая кнопка: назад 11">
            <a:hlinkClick r:id="rId5" action="ppaction://hlinksldjump" highlightClick="1"/>
          </p:cNvPr>
          <p:cNvSpPr/>
          <p:nvPr/>
        </p:nvSpPr>
        <p:spPr>
          <a:xfrm>
            <a:off x="0" y="6357958"/>
            <a:ext cx="857224" cy="500042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Овал 27"/>
          <p:cNvSpPr/>
          <p:nvPr/>
        </p:nvSpPr>
        <p:spPr>
          <a:xfrm>
            <a:off x="6715140" y="2071678"/>
            <a:ext cx="1928826" cy="1928826"/>
          </a:xfrm>
          <a:prstGeom prst="ellipse">
            <a:avLst/>
          </a:prstGeom>
          <a:solidFill>
            <a:srgbClr val="66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357686" y="5072074"/>
            <a:ext cx="1652598" cy="1562112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643042" y="4286256"/>
            <a:ext cx="1928826" cy="1928826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643174" y="2071678"/>
            <a:ext cx="1928826" cy="1928826"/>
          </a:xfrm>
          <a:prstGeom prst="ellipse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85786" y="1357298"/>
            <a:ext cx="1428760" cy="1500198"/>
          </a:xfrm>
          <a:prstGeom prst="ellipse">
            <a:avLst/>
          </a:prstGeom>
          <a:solidFill>
            <a:srgbClr val="FCB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hlinkClick r:id="rId4" action="ppaction://hlinksldjump"/>
          </p:cNvPr>
          <p:cNvSpPr/>
          <p:nvPr/>
        </p:nvSpPr>
        <p:spPr>
          <a:xfrm>
            <a:off x="1000100" y="1643050"/>
            <a:ext cx="1000132" cy="1000132"/>
          </a:xfrm>
          <a:prstGeom prst="ellipse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Овал 7">
            <a:hlinkClick r:id="rId5" action="ppaction://hlinksldjump"/>
          </p:cNvPr>
          <p:cNvSpPr/>
          <p:nvPr/>
        </p:nvSpPr>
        <p:spPr>
          <a:xfrm>
            <a:off x="2786050" y="2285992"/>
            <a:ext cx="1643074" cy="1500198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Овал 8">
            <a:hlinkClick r:id="rId6" action="ppaction://hlinksldjump"/>
          </p:cNvPr>
          <p:cNvSpPr/>
          <p:nvPr/>
        </p:nvSpPr>
        <p:spPr>
          <a:xfrm>
            <a:off x="4572000" y="5214950"/>
            <a:ext cx="1285884" cy="128588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Овал 9">
            <a:hlinkClick r:id="rId7" action="ppaction://hlinksldjump"/>
          </p:cNvPr>
          <p:cNvSpPr/>
          <p:nvPr/>
        </p:nvSpPr>
        <p:spPr>
          <a:xfrm>
            <a:off x="6786578" y="2285992"/>
            <a:ext cx="1714512" cy="1500198"/>
          </a:xfrm>
          <a:prstGeom prst="ellipse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Овал 11">
            <a:hlinkClick r:id="rId8" action="ppaction://hlinksldjump"/>
          </p:cNvPr>
          <p:cNvSpPr/>
          <p:nvPr/>
        </p:nvSpPr>
        <p:spPr>
          <a:xfrm>
            <a:off x="1857356" y="4500570"/>
            <a:ext cx="1500198" cy="1428760"/>
          </a:xfrm>
          <a:prstGeom prst="ellipse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00034" y="4786322"/>
            <a:ext cx="785818" cy="71438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429520" y="5214950"/>
            <a:ext cx="785818" cy="714380"/>
          </a:xfrm>
          <a:prstGeom prst="ellipse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929322" y="4786322"/>
            <a:ext cx="785818" cy="714380"/>
          </a:xfrm>
          <a:prstGeom prst="ellipse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28596" y="3071810"/>
            <a:ext cx="785818" cy="714380"/>
          </a:xfrm>
          <a:prstGeom prst="ellipse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214942" y="2786058"/>
            <a:ext cx="785818" cy="714380"/>
          </a:xfrm>
          <a:prstGeom prst="ellips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285852" y="357166"/>
            <a:ext cx="6572296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Витаминки</a:t>
            </a:r>
            <a:endParaRPr lang="ru-RU" sz="6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0" y="0"/>
            <a:ext cx="214282" cy="685800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8929718" y="0"/>
            <a:ext cx="214282" cy="685800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настраиваемая 29">
            <a:hlinkClick r:id="" action="ppaction://hlinkshowjump?jump=previousslide" highlightClick="1"/>
          </p:cNvPr>
          <p:cNvSpPr/>
          <p:nvPr/>
        </p:nvSpPr>
        <p:spPr>
          <a:xfrm>
            <a:off x="0" y="6215082"/>
            <a:ext cx="1357290" cy="642918"/>
          </a:xfrm>
          <a:prstGeom prst="actionButtonBlank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Витамины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14950"/>
            <a:ext cx="6900882" cy="135732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990099"/>
                </a:solidFill>
              </a:rPr>
              <a:t>Необходим для зрения, роста, кожи, ногтей.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428605"/>
          <a:ext cx="857256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87789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Растительное происхождение</a:t>
                      </a:r>
                      <a:endParaRPr lang="ru-RU" sz="2800" dirty="0"/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Животное происхождение</a:t>
                      </a:r>
                      <a:endParaRPr lang="ru-RU" sz="2800" dirty="0"/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  <a:tr h="383700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Зеленые и желтые овощи (морковь, тыква сладкий перец, шпинат, брокколи, зеленый лук, зелень петрушки), бобовые (соя, горох), персики, абрикосы, яблоки, виноград, арбуз, дыня, шиповник, облепиха, черешня.</a:t>
                      </a:r>
                      <a:endParaRPr lang="ru-RU" sz="2800" dirty="0"/>
                    </a:p>
                  </a:txBody>
                  <a:tcPr>
                    <a:solidFill>
                      <a:srgbClr val="FCBA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Рыбий жир, печень (особенно говяжья), икра, молоко, сливочное масло, маргарин, сметана, творог, сыр, яичный желток</a:t>
                      </a:r>
                      <a:endParaRPr lang="ru-RU" sz="2800" dirty="0"/>
                    </a:p>
                  </a:txBody>
                  <a:tcPr>
                    <a:solidFill>
                      <a:srgbClr val="FCBAF4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 flipH="1">
            <a:off x="0" y="0"/>
            <a:ext cx="214282" cy="685800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8929718" y="0"/>
            <a:ext cx="214282" cy="685800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rId2" action="ppaction://hlinksldjump" highlightClick="1"/>
          </p:cNvPr>
          <p:cNvSpPr/>
          <p:nvPr/>
        </p:nvSpPr>
        <p:spPr>
          <a:xfrm>
            <a:off x="0" y="6357934"/>
            <a:ext cx="928694" cy="500066"/>
          </a:xfrm>
          <a:prstGeom prst="actionButtonBackPrevious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D:\Наташа\проект1\презентации\1241514659_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5357826"/>
            <a:ext cx="1214446" cy="121444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929198"/>
            <a:ext cx="5829312" cy="1643074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6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Помогает перерабатывать питательные вещества пищи. Необходим для крови, нервов, кожи.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14291"/>
          <a:ext cx="8572560" cy="4684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098"/>
                <a:gridCol w="3500462"/>
              </a:tblGrid>
              <a:tr h="83195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Растительное происхождение</a:t>
                      </a:r>
                      <a:endParaRPr lang="ru-RU" sz="28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Животное происхождение</a:t>
                      </a:r>
                      <a:endParaRPr lang="ru-RU" sz="2800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</a:tr>
              <a:tr h="374007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Хлеб и хлебопродукты из муки грубого помола, крупы (необработанный рис, овсянка), проростки пшеницы, рисовые отруби, овощи, бобовые орехи, апельсины, изюм, слива, чернослив, плоды шиповника, ягоды.</a:t>
                      </a:r>
                      <a:endParaRPr lang="ru-RU" sz="28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Мясо (свинина, говядина), печень, птица, яичный желток, рыба</a:t>
                      </a:r>
                      <a:endParaRPr lang="ru-RU" sz="28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 flipH="1">
            <a:off x="0" y="0"/>
            <a:ext cx="214282" cy="685800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8929718" y="0"/>
            <a:ext cx="214282" cy="685800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rId2" action="ppaction://hlinksldjump" highlightClick="1"/>
          </p:cNvPr>
          <p:cNvSpPr/>
          <p:nvPr/>
        </p:nvSpPr>
        <p:spPr>
          <a:xfrm>
            <a:off x="0" y="6357934"/>
            <a:ext cx="928694" cy="500066"/>
          </a:xfrm>
          <a:prstGeom prst="actionButtonBackPrevious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D:\Наташа\проект1\презентации\18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5072074"/>
            <a:ext cx="2143140" cy="14287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662</Words>
  <PresentationFormat>Экран (4:3)</PresentationFormat>
  <Paragraphs>46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</vt:lpstr>
      <vt:lpstr>О значении белков, жиров и углеводов  </vt:lpstr>
      <vt:lpstr>Слайд 3</vt:lpstr>
      <vt:lpstr>Жиры</vt:lpstr>
      <vt:lpstr>Углеводы</vt:lpstr>
      <vt:lpstr>ВИТАМИНЫ</vt:lpstr>
      <vt:lpstr>Слайд 7</vt:lpstr>
      <vt:lpstr>Слайд 8</vt:lpstr>
      <vt:lpstr>Слайд 9</vt:lpstr>
      <vt:lpstr>Слайд 10</vt:lpstr>
      <vt:lpstr>Слайд 11</vt:lpstr>
      <vt:lpstr>Слайд 12</vt:lpstr>
      <vt:lpstr>Пищей для человека является еда, а пищей для Земли является солнечный свет, который излучает Солнце. Ведь именно благодаря ему вырастают растения, без которых жизнь так же невозможна.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Питание является необходимым и первым условием жизни.</dc:title>
  <cp:lastModifiedBy>Admin</cp:lastModifiedBy>
  <cp:revision>35</cp:revision>
  <dcterms:modified xsi:type="dcterms:W3CDTF">2009-05-27T16:24:31Z</dcterms:modified>
</cp:coreProperties>
</file>