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301" r:id="rId2"/>
    <p:sldId id="256" r:id="rId3"/>
    <p:sldId id="312" r:id="rId4"/>
    <p:sldId id="313" r:id="rId5"/>
    <p:sldId id="325" r:id="rId6"/>
    <p:sldId id="271" r:id="rId7"/>
    <p:sldId id="311" r:id="rId8"/>
    <p:sldId id="334" r:id="rId9"/>
    <p:sldId id="281" r:id="rId10"/>
    <p:sldId id="298" r:id="rId11"/>
    <p:sldId id="278" r:id="rId12"/>
    <p:sldId id="309" r:id="rId13"/>
    <p:sldId id="280" r:id="rId14"/>
    <p:sldId id="279" r:id="rId15"/>
    <p:sldId id="335" r:id="rId16"/>
    <p:sldId id="282" r:id="rId17"/>
    <p:sldId id="277" r:id="rId18"/>
    <p:sldId id="288" r:id="rId19"/>
    <p:sldId id="326" r:id="rId20"/>
    <p:sldId id="332" r:id="rId21"/>
    <p:sldId id="274" r:id="rId22"/>
    <p:sldId id="260" r:id="rId23"/>
    <p:sldId id="319" r:id="rId24"/>
    <p:sldId id="323" r:id="rId25"/>
    <p:sldId id="264" r:id="rId26"/>
    <p:sldId id="304" r:id="rId27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9999"/>
    <a:srgbClr val="FFFF00"/>
    <a:srgbClr val="007600"/>
    <a:srgbClr val="FFCC66"/>
    <a:srgbClr val="FFA219"/>
    <a:srgbClr val="FF6600"/>
    <a:srgbClr val="33CC33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85" autoAdjust="0"/>
    <p:restoredTop sz="96429" autoAdjust="0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FF5ECF-753F-43D8-8D9C-573A00515D6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0DC0474-E8D6-4562-B221-54BFBBAD32D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Для преобразования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солнечного света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в электричество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используют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солнечные батареи.</a:t>
          </a:r>
        </a:p>
      </dgm:t>
    </dgm:pt>
    <dgm:pt modelId="{B7239B3A-1AFF-48FF-B2F6-A4EE7F3678F5}" type="parTrans" cxnId="{9C312CA5-559D-4E51-89B5-FD82D84475E3}">
      <dgm:prSet/>
      <dgm:spPr/>
      <dgm:t>
        <a:bodyPr/>
        <a:lstStyle/>
        <a:p>
          <a:endParaRPr lang="ru-RU"/>
        </a:p>
      </dgm:t>
    </dgm:pt>
    <dgm:pt modelId="{55FFC879-7AE8-4353-ACF8-106057768F41}" type="sibTrans" cxnId="{9C312CA5-559D-4E51-89B5-FD82D84475E3}">
      <dgm:prSet/>
      <dgm:spPr/>
      <dgm:t>
        <a:bodyPr/>
        <a:lstStyle/>
        <a:p>
          <a:endParaRPr lang="ru-RU"/>
        </a:p>
      </dgm:t>
    </dgm:pt>
    <dgm:pt modelId="{796456DD-FBA1-4046-8942-D862B2E0532A}" type="pres">
      <dgm:prSet presAssocID="{6CFF5ECF-753F-43D8-8D9C-573A00515D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14006BF-2D15-4D53-869E-9A2415C5D369}" type="pres">
      <dgm:prSet presAssocID="{10DC0474-E8D6-4562-B221-54BFBBAD32D0}" presName="hierRoot1" presStyleCnt="0">
        <dgm:presLayoutVars>
          <dgm:hierBranch/>
        </dgm:presLayoutVars>
      </dgm:prSet>
      <dgm:spPr/>
    </dgm:pt>
    <dgm:pt modelId="{0B8EF036-D801-41AB-9017-FF10524F643D}" type="pres">
      <dgm:prSet presAssocID="{10DC0474-E8D6-4562-B221-54BFBBAD32D0}" presName="rootComposite1" presStyleCnt="0"/>
      <dgm:spPr/>
    </dgm:pt>
    <dgm:pt modelId="{536BBD8A-AC76-4D83-B07A-B1C31EDA194F}" type="pres">
      <dgm:prSet presAssocID="{10DC0474-E8D6-4562-B221-54BFBBAD32D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77130D-5BA3-4291-9870-355EBFAF9160}" type="pres">
      <dgm:prSet presAssocID="{10DC0474-E8D6-4562-B221-54BFBBAD32D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46CAFD6-6D86-40DD-8172-64AF7576EEF3}" type="pres">
      <dgm:prSet presAssocID="{10DC0474-E8D6-4562-B221-54BFBBAD32D0}" presName="hierChild2" presStyleCnt="0"/>
      <dgm:spPr/>
    </dgm:pt>
    <dgm:pt modelId="{77CB77BB-8829-4191-B338-914F3390E770}" type="pres">
      <dgm:prSet presAssocID="{10DC0474-E8D6-4562-B221-54BFBBAD32D0}" presName="hierChild3" presStyleCnt="0"/>
      <dgm:spPr/>
    </dgm:pt>
  </dgm:ptLst>
  <dgm:cxnLst>
    <dgm:cxn modelId="{6E18EE0A-320D-4868-9ADA-C1DB3F67D631}" type="presOf" srcId="{6CFF5ECF-753F-43D8-8D9C-573A00515D61}" destId="{796456DD-FBA1-4046-8942-D862B2E0532A}" srcOrd="0" destOrd="0" presId="urn:microsoft.com/office/officeart/2005/8/layout/orgChart1"/>
    <dgm:cxn modelId="{9C312CA5-559D-4E51-89B5-FD82D84475E3}" srcId="{6CFF5ECF-753F-43D8-8D9C-573A00515D61}" destId="{10DC0474-E8D6-4562-B221-54BFBBAD32D0}" srcOrd="0" destOrd="0" parTransId="{B7239B3A-1AFF-48FF-B2F6-A4EE7F3678F5}" sibTransId="{55FFC879-7AE8-4353-ACF8-106057768F41}"/>
    <dgm:cxn modelId="{9591AEE4-393B-4DC8-96DA-EBE0268568BB}" type="presOf" srcId="{10DC0474-E8D6-4562-B221-54BFBBAD32D0}" destId="{536BBD8A-AC76-4D83-B07A-B1C31EDA194F}" srcOrd="0" destOrd="0" presId="urn:microsoft.com/office/officeart/2005/8/layout/orgChart1"/>
    <dgm:cxn modelId="{0561AD76-2921-4A10-B625-72A87B7326A8}" type="presOf" srcId="{10DC0474-E8D6-4562-B221-54BFBBAD32D0}" destId="{1077130D-5BA3-4291-9870-355EBFAF9160}" srcOrd="1" destOrd="0" presId="urn:microsoft.com/office/officeart/2005/8/layout/orgChart1"/>
    <dgm:cxn modelId="{015A5163-D509-47F1-9183-70344D31B483}" type="presParOf" srcId="{796456DD-FBA1-4046-8942-D862B2E0532A}" destId="{B14006BF-2D15-4D53-869E-9A2415C5D369}" srcOrd="0" destOrd="0" presId="urn:microsoft.com/office/officeart/2005/8/layout/orgChart1"/>
    <dgm:cxn modelId="{7843583E-7AB0-4E5D-8610-053BDE327478}" type="presParOf" srcId="{B14006BF-2D15-4D53-869E-9A2415C5D369}" destId="{0B8EF036-D801-41AB-9017-FF10524F643D}" srcOrd="0" destOrd="0" presId="urn:microsoft.com/office/officeart/2005/8/layout/orgChart1"/>
    <dgm:cxn modelId="{ED2C396A-736C-4475-901F-91BDECEE271B}" type="presParOf" srcId="{0B8EF036-D801-41AB-9017-FF10524F643D}" destId="{536BBD8A-AC76-4D83-B07A-B1C31EDA194F}" srcOrd="0" destOrd="0" presId="urn:microsoft.com/office/officeart/2005/8/layout/orgChart1"/>
    <dgm:cxn modelId="{2099CBEA-14EE-4104-92E1-2F7641275EEF}" type="presParOf" srcId="{0B8EF036-D801-41AB-9017-FF10524F643D}" destId="{1077130D-5BA3-4291-9870-355EBFAF9160}" srcOrd="1" destOrd="0" presId="urn:microsoft.com/office/officeart/2005/8/layout/orgChart1"/>
    <dgm:cxn modelId="{4A1D02D8-47BE-410B-A7EF-3CA7A1663870}" type="presParOf" srcId="{B14006BF-2D15-4D53-869E-9A2415C5D369}" destId="{E46CAFD6-6D86-40DD-8172-64AF7576EEF3}" srcOrd="1" destOrd="0" presId="urn:microsoft.com/office/officeart/2005/8/layout/orgChart1"/>
    <dgm:cxn modelId="{55E742C6-9BA3-4823-8C7F-A574FAFBEF31}" type="presParOf" srcId="{B14006BF-2D15-4D53-869E-9A2415C5D369}" destId="{77CB77BB-8829-4191-B338-914F3390E7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6BBD8A-AC76-4D83-B07A-B1C31EDA194F}">
      <dsp:nvSpPr>
        <dsp:cNvPr id="0" name=""/>
        <dsp:cNvSpPr/>
      </dsp:nvSpPr>
      <dsp:spPr>
        <a:xfrm>
          <a:off x="558" y="279"/>
          <a:ext cx="4570883" cy="22854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Для преобразования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солнечного света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в электричество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используют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солнечные батареи.</a:t>
          </a:r>
        </a:p>
      </dsp:txBody>
      <dsp:txXfrm>
        <a:off x="558" y="279"/>
        <a:ext cx="4570883" cy="2285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185A-A9D3-49C6-B089-988FA2203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545018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60CFD-98F3-40F7-BAF6-C1340341A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79611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4C39B-364F-4172-9FC0-09E0E52DC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5893027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2AB5-57C5-47D5-A5C0-AECF00F55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19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2AC6F-D093-4240-A521-01C0BEF0B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129155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8F415-88EC-48D6-8025-6CFF4545D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13551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5C572-AFB1-45CC-8AE9-49B6DDD6F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765994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C2746-88D0-4E6E-B8CD-382BCA7E5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48724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ECEE1-227B-4714-8A55-A68285D29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64836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4DA5-7492-4D86-8811-6287D630F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987690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AE65B-5769-4D75-AE07-B35E74FD6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50992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6FF98-D592-44B6-86FF-56DC0B0B9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31106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B2DCE9D-CE0D-403E-95F0-3B97987C1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/>
      <p:bldP spid="266242" grpId="1"/>
      <p:bldP spid="266243" grpId="0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6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6243" grpId="1" build="allAtOnce">
        <p:tmplLst>
          <p:tmpl lvl="1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66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66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66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66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62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662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javascript:view(900,616,'/Articles/17/3430/4_6_15.jpg');" TargetMode="External"/><Relationship Id="rId4" Type="http://schemas.openxmlformats.org/officeDocument/2006/relationships/image" Target="http://www.hi-news.ru/wp-content/uploads/2006/10/mobile_charger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delight.co.ua/foto1/1294.jpg" TargetMode="Externa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old.nanonewsnet.ru/index.php?module=photoshare&amp;func=viewimage&amp;iid=356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http://www.esco.co.ua/journal/2006_8/art_02_3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FF00"/>
            </a:gs>
            <a:gs pos="100000">
              <a:srgbClr val="FF66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914400" y="1957388"/>
            <a:ext cx="8229600" cy="1754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5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Солнечная энергия -     </a:t>
            </a:r>
          </a:p>
          <a:p>
            <a:pPr>
              <a:defRPr/>
            </a:pPr>
            <a:r>
              <a:rPr lang="ru-RU" sz="5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будущее Земли</a:t>
            </a:r>
          </a:p>
        </p:txBody>
      </p:sp>
      <p:sp>
        <p:nvSpPr>
          <p:cNvPr id="14340" name="Прямоугольник 2"/>
          <p:cNvSpPr>
            <a:spLocks noChangeArrowheads="1"/>
          </p:cNvSpPr>
          <p:nvPr/>
        </p:nvSpPr>
        <p:spPr bwMode="auto">
          <a:xfrm>
            <a:off x="2133600" y="5903913"/>
            <a:ext cx="4572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ru-RU">
              <a:latin typeface="Comic Sans MS" pitchFamily="66" charset="0"/>
            </a:endParaRPr>
          </a:p>
          <a:p>
            <a:pPr algn="ctr"/>
            <a:r>
              <a:rPr lang="ru-RU" sz="2000">
                <a:latin typeface="Comic Sans MS" pitchFamily="66" charset="0"/>
              </a:rPr>
              <a:t>г. Сургут 201</a:t>
            </a:r>
            <a:r>
              <a:rPr lang="en-US" sz="2000">
                <a:latin typeface="Comic Sans MS" pitchFamily="66" charset="0"/>
              </a:rPr>
              <a:t>3</a:t>
            </a:r>
            <a:endParaRPr lang="ru-RU" sz="2000">
              <a:latin typeface="Comic Sans MS" pitchFamily="66" charset="0"/>
            </a:endParaRPr>
          </a:p>
        </p:txBody>
      </p:sp>
      <p:sp>
        <p:nvSpPr>
          <p:cNvPr id="14341" name="Прямоугольник 3"/>
          <p:cNvSpPr>
            <a:spLocks noChangeArrowheads="1"/>
          </p:cNvSpPr>
          <p:nvPr/>
        </p:nvSpPr>
        <p:spPr bwMode="auto">
          <a:xfrm>
            <a:off x="2057400" y="15240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МБОУ СОШ №15</a:t>
            </a:r>
          </a:p>
        </p:txBody>
      </p:sp>
      <p:sp>
        <p:nvSpPr>
          <p:cNvPr id="14342" name="Прямоугольник 5"/>
          <p:cNvSpPr>
            <a:spLocks noChangeArrowheads="1"/>
          </p:cNvSpPr>
          <p:nvPr/>
        </p:nvSpPr>
        <p:spPr bwMode="auto">
          <a:xfrm>
            <a:off x="2971800" y="3810000"/>
            <a:ext cx="60198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>
                <a:latin typeface="Comic Sans MS" pitchFamily="66" charset="0"/>
              </a:rPr>
              <a:t>Выполнила: Килина Екатерина, обучающаяся 7 Б класса</a:t>
            </a:r>
          </a:p>
          <a:p>
            <a:endParaRPr lang="ru-RU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1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Мобильный телефон Beijing Hengjiweiye на солнечной батаре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228600" y="520700"/>
            <a:ext cx="8686800" cy="10033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Мобильный телефон и зарядные устройства, берущие энергию от солнечного света.</a:t>
            </a:r>
          </a:p>
        </p:txBody>
      </p:sp>
      <p:pic>
        <p:nvPicPr>
          <p:cNvPr id="103430" name="Picture 6" descr="Mobile_charger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03431" name="Picture 7" descr="Зарядник на солнечных батареях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57650"/>
            <a:ext cx="33528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66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ChangeArrowheads="1"/>
          </p:cNvSpPr>
          <p:nvPr/>
        </p:nvSpPr>
        <p:spPr bwMode="auto">
          <a:xfrm>
            <a:off x="1117600" y="2976563"/>
            <a:ext cx="5357813" cy="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5" name="Rectangle 10"/>
          <p:cNvSpPr>
            <a:spLocks noChangeArrowheads="1"/>
          </p:cNvSpPr>
          <p:nvPr/>
        </p:nvSpPr>
        <p:spPr bwMode="auto">
          <a:xfrm>
            <a:off x="1117600" y="2976563"/>
            <a:ext cx="5357813" cy="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6" name="Rectangle 17"/>
          <p:cNvSpPr>
            <a:spLocks noChangeArrowheads="1"/>
          </p:cNvSpPr>
          <p:nvPr/>
        </p:nvSpPr>
        <p:spPr bwMode="auto">
          <a:xfrm>
            <a:off x="1117600" y="2976563"/>
            <a:ext cx="5357813" cy="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7" name="Rectangle 19"/>
          <p:cNvSpPr>
            <a:spLocks noChangeArrowheads="1"/>
          </p:cNvSpPr>
          <p:nvPr/>
        </p:nvSpPr>
        <p:spPr bwMode="auto">
          <a:xfrm>
            <a:off x="1117600" y="2976563"/>
            <a:ext cx="5357813" cy="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6861" name="Picture 61" descr="Солнечный дом - СШ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8862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62" name="Rectangle 62"/>
          <p:cNvSpPr>
            <a:spLocks noChangeArrowheads="1"/>
          </p:cNvSpPr>
          <p:nvPr/>
        </p:nvSpPr>
        <p:spPr bwMode="auto">
          <a:xfrm>
            <a:off x="381000" y="304800"/>
            <a:ext cx="7772400" cy="1200329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rgbClr val="66FF33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Вблизи </a:t>
            </a:r>
            <a:r>
              <a:rPr lang="ru-RU" sz="2400" dirty="0"/>
              <a:t>голландского городка </a:t>
            </a:r>
            <a:r>
              <a:rPr lang="ru-RU" sz="2400" dirty="0" err="1"/>
              <a:t>Херхюговарда</a:t>
            </a:r>
            <a:r>
              <a:rPr lang="ru-RU" sz="2400" dirty="0"/>
              <a:t> </a:t>
            </a:r>
            <a:r>
              <a:rPr lang="ru-RU" sz="2400" dirty="0" smtClean="0"/>
              <a:t>создан экспериментальный </a:t>
            </a:r>
            <a:r>
              <a:rPr lang="ru-RU" sz="2400" dirty="0"/>
              <a:t>район "Город солнца". 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76864" name="Rectangle 64"/>
          <p:cNvSpPr>
            <a:spLocks noChangeArrowheads="1"/>
          </p:cNvSpPr>
          <p:nvPr/>
        </p:nvSpPr>
        <p:spPr bwMode="auto">
          <a:xfrm>
            <a:off x="4476135" y="2210785"/>
            <a:ext cx="4495800" cy="1938992"/>
          </a:xfrm>
          <a:prstGeom prst="rect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/>
              <a:t>В США, на протяжении десятилетия, успешно продвигается аналогичная программа «Миллион солнечных крыш».</a:t>
            </a:r>
            <a:r>
              <a:rPr lang="ru-RU" sz="2400" i="1" dirty="0"/>
              <a:t> </a:t>
            </a:r>
            <a:endParaRPr lang="ru-RU" sz="2400" dirty="0"/>
          </a:p>
        </p:txBody>
      </p:sp>
      <p:sp>
        <p:nvSpPr>
          <p:cNvPr id="76865" name="Rectangle 65"/>
          <p:cNvSpPr>
            <a:spLocks noChangeArrowheads="1"/>
          </p:cNvSpPr>
          <p:nvPr/>
        </p:nvSpPr>
        <p:spPr bwMode="auto">
          <a:xfrm>
            <a:off x="457200" y="5073124"/>
            <a:ext cx="8229600" cy="1323439"/>
          </a:xfrm>
          <a:prstGeom prst="rect">
            <a:avLst/>
          </a:prstGeom>
          <a:solidFill>
            <a:srgbClr val="FF99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dirty="0" smtClean="0"/>
              <a:t>Крыши </a:t>
            </a:r>
            <a:r>
              <a:rPr lang="ru-RU" sz="2000" dirty="0"/>
              <a:t>домов здесь покрыты солнечными панелями. Дом на снимке вырабатывает до 25 кВт. Общую мощность "Города солнца" планируется довести до 5 МВт. Такие дома становятся автономными от системы.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68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68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6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6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6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6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62" grpId="0" animBg="1"/>
      <p:bldP spid="76864" grpId="0" animBg="1"/>
      <p:bldP spid="768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838200" y="0"/>
            <a:ext cx="7086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dirty="0"/>
              <a:t>Система отопления с использованием солнечных </a:t>
            </a:r>
            <a:r>
              <a:rPr lang="ru-RU" dirty="0" smtClean="0"/>
              <a:t>батарей</a:t>
            </a:r>
            <a:endParaRPr lang="ru-RU" dirty="0"/>
          </a:p>
        </p:txBody>
      </p:sp>
      <p:pic>
        <p:nvPicPr>
          <p:cNvPr id="24579" name="Picture 5" descr="Безымянны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924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219200" y="4343400"/>
            <a:ext cx="6858000" cy="2308324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9F5D"/>
              </a:gs>
            </a:gsLst>
            <a:lin ang="5400000" scaled="1"/>
          </a:gra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Здесь в двух районах уже три года действуют интеллектуальные солнечные контейнеры для мусора - BigBelly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Используя </a:t>
            </a:r>
            <a:r>
              <a:rPr lang="ru-RU" sz="2400" dirty="0">
                <a:latin typeface="Times New Roman" pitchFamily="18" charset="0"/>
              </a:rPr>
              <a:t>энергию света, преобразованную в электричество кремниевыми фотоэлементами они утрамбовывают содержимое</a:t>
            </a:r>
            <a:r>
              <a:rPr lang="ru-RU" sz="2400" dirty="0" smtClean="0">
                <a:latin typeface="Times New Roman" pitchFamily="18" charset="0"/>
              </a:rPr>
              <a:t>.</a:t>
            </a:r>
            <a:r>
              <a:rPr lang="ru-RU" sz="2400" i="1" dirty="0"/>
              <a:t> </a:t>
            </a:r>
          </a:p>
        </p:txBody>
      </p:sp>
      <p:pic>
        <p:nvPicPr>
          <p:cNvPr id="25603" name="Picture 5" descr="Солнечная энерг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71600"/>
            <a:ext cx="35814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1524000" y="228600"/>
            <a:ext cx="6019800" cy="98425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8F4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</a:rPr>
              <a:t>В Нью-Йорке солнечную энергию используют даже </a:t>
            </a:r>
            <a:r>
              <a:rPr lang="ru-RU" dirty="0" smtClean="0">
                <a:latin typeface="Times New Roman" pitchFamily="18" charset="0"/>
              </a:rPr>
              <a:t>мусорщики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6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33CC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Pri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43" r="5357" b="17241"/>
          <a:stretch>
            <a:fillRect/>
          </a:stretch>
        </p:blipFill>
        <p:spPr bwMode="auto">
          <a:xfrm>
            <a:off x="304800" y="3886200"/>
            <a:ext cx="4495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Солнечная машина - Австрал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27660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457200" y="935038"/>
            <a:ext cx="4191000" cy="22653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5400000" scaled="1"/>
          </a:gradFill>
          <a:ln w="38100">
            <a:solidFill>
              <a:srgbClr val="33CC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</a:rPr>
              <a:t>Солнце можно использовать </a:t>
            </a:r>
            <a:endParaRPr lang="en-US" dirty="0">
              <a:latin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</a:rPr>
              <a:t>и как источник энергии для транспортных средств.</a:t>
            </a:r>
          </a:p>
        </p:txBody>
      </p:sp>
      <p:pic>
        <p:nvPicPr>
          <p:cNvPr id="77834" name="Picture 10" descr="Solar Impulse – самолет, использующий исключительно энергию солнца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8" r="12857"/>
          <a:stretch>
            <a:fillRect/>
          </a:stretch>
        </p:blipFill>
        <p:spPr bwMode="auto">
          <a:xfrm>
            <a:off x="5105400" y="760413"/>
            <a:ext cx="342900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7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Гонки на солнечных автомобильчиках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05000"/>
            <a:ext cx="4038600" cy="453072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sz="2400" dirty="0" smtClean="0"/>
              <a:t>Ассоциация TransOption, объединяющая государственные и частные транспортные компании штата Нью-Джерси, ежегодно организуют среди школьных команд гонки автомобильных моделей, приводимых в движение солнечной энергией. </a:t>
            </a:r>
          </a:p>
        </p:txBody>
      </p:sp>
      <p:pic>
        <p:nvPicPr>
          <p:cNvPr id="9220" name="Picture 9" descr="Солнечные гон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43400" y="1676400"/>
            <a:ext cx="4343400" cy="408025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251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  <p:bldP spid="7066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8F43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Солнечная станция - СШ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74838"/>
            <a:ext cx="6019800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3798888" y="1344613"/>
            <a:ext cx="2679700" cy="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7652" name="Rectangle 11"/>
          <p:cNvSpPr>
            <a:spLocks noChangeArrowheads="1"/>
          </p:cNvSpPr>
          <p:nvPr/>
        </p:nvSpPr>
        <p:spPr bwMode="auto">
          <a:xfrm>
            <a:off x="3798888" y="1344613"/>
            <a:ext cx="2679700" cy="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0933" name="Rectangle 37"/>
          <p:cNvSpPr>
            <a:spLocks noChangeArrowheads="1"/>
          </p:cNvSpPr>
          <p:nvPr/>
        </p:nvSpPr>
        <p:spPr bwMode="auto">
          <a:xfrm>
            <a:off x="762000" y="228600"/>
            <a:ext cx="7391400" cy="1411288"/>
          </a:xfrm>
          <a:prstGeom prst="rect">
            <a:avLst/>
          </a:prstGeom>
          <a:solidFill>
            <a:srgbClr val="FF8F43"/>
          </a:solidFill>
          <a:ln w="38100">
            <a:solidFill>
              <a:srgbClr val="B075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Американская солнечная установка NSTTF для тепловых испытаний и экспериментов в области энергетики.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0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0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6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566738" y="4405313"/>
            <a:ext cx="5851525" cy="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8675" name="Picture 4" descr="Новые солнечные пленки для КОСМОС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0"/>
          <p:cNvSpPr>
            <a:spLocks noChangeArrowheads="1"/>
          </p:cNvSpPr>
          <p:nvPr/>
        </p:nvSpPr>
        <p:spPr bwMode="auto">
          <a:xfrm>
            <a:off x="566738" y="6005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z="1800" b="0"/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946355" y="4267200"/>
            <a:ext cx="7620000" cy="1592263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Times New Roman" pitchFamily="18" charset="0"/>
              </a:rPr>
              <a:t>Новейшая технология нанесения </a:t>
            </a:r>
            <a:r>
              <a:rPr lang="ru-RU" sz="3200" dirty="0" err="1">
                <a:latin typeface="Times New Roman" pitchFamily="18" charset="0"/>
              </a:rPr>
              <a:t>металлоксидной</a:t>
            </a:r>
            <a:r>
              <a:rPr lang="ru-RU" sz="3200" dirty="0">
                <a:latin typeface="Times New Roman" pitchFamily="18" charset="0"/>
              </a:rPr>
              <a:t> пленки на стеклянную подложку. </a:t>
            </a:r>
            <a:endParaRPr 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579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7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60" name="Picture 20" descr="http://old.nanonewsnet.ru/index.php?module=photoshare&amp;func=viewimage&amp;iid=356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42132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2"/>
          <p:cNvSpPr>
            <a:spLocks noChangeArrowheads="1"/>
          </p:cNvSpPr>
          <p:nvPr/>
        </p:nvSpPr>
        <p:spPr bwMode="auto">
          <a:xfrm>
            <a:off x="228600" y="1447800"/>
            <a:ext cx="4343400" cy="3138488"/>
          </a:xfrm>
          <a:prstGeom prst="rect">
            <a:avLst/>
          </a:prstGeom>
          <a:solidFill>
            <a:srgbClr val="FFCC66"/>
          </a:solidFill>
          <a:ln w="571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Батарея в виде пленки толщиной от 1 до 3 микрометров, для покрытия мобильных телефонов, автомобилей и специальной одежды.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7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3" name="Rectangle 5"/>
          <p:cNvSpPr>
            <a:spLocks noChangeArrowheads="1"/>
          </p:cNvSpPr>
          <p:nvPr/>
        </p:nvSpPr>
        <p:spPr bwMode="auto">
          <a:xfrm>
            <a:off x="2209800" y="2514600"/>
            <a:ext cx="5105400" cy="2114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600" dirty="0"/>
              <a:t>ФОТОЭЛЕКТРИЧЕСКИЕ ЭЛЕМЕНТЫ для прямого преобразования световой или солнечной энергии в электроэнергию.</a:t>
            </a:r>
          </a:p>
        </p:txBody>
      </p:sp>
      <p:pic>
        <p:nvPicPr>
          <p:cNvPr id="30723" name="Picture 6" descr="lanob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4350"/>
            <a:ext cx="28194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9" descr="leso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57750"/>
            <a:ext cx="2895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0" descr="akolekto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49813"/>
            <a:ext cx="274320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1" descr="sakan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0550"/>
            <a:ext cx="27432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image87" descr="energy_sol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143000" y="1627188"/>
            <a:ext cx="70866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u="sng">
                <a:latin typeface="Times New Roman" pitchFamily="18" charset="0"/>
              </a:rPr>
              <a:t>Солнце</a:t>
            </a:r>
            <a:r>
              <a:rPr lang="ru-RU">
                <a:latin typeface="Times New Roman" pitchFamily="18" charset="0"/>
              </a:rPr>
              <a:t> – это самый сильный источник энергии для нашей планеты. </a:t>
            </a:r>
          </a:p>
          <a:p>
            <a:pPr algn="ctr"/>
            <a:r>
              <a:rPr lang="ru-RU">
                <a:latin typeface="Times New Roman" pitchFamily="18" charset="0"/>
              </a:rPr>
              <a:t>Без солнечного тепла и света любая жизнь на Земле не была бы возможна. </a:t>
            </a:r>
          </a:p>
          <a:p>
            <a:pPr algn="ctr"/>
            <a:r>
              <a:rPr lang="ru-RU">
                <a:latin typeface="Times New Roman" pitchFamily="18" charset="0"/>
              </a:rPr>
              <a:t>Все наши повседневные дела включают в себя использование энергии. </a:t>
            </a:r>
          </a:p>
          <a:p>
            <a:pPr algn="ctr"/>
            <a:r>
              <a:rPr lang="ru-RU">
                <a:latin typeface="Times New Roman" pitchFamily="18" charset="0"/>
              </a:rPr>
              <a:t>Она необходима для передвижения транспорта и приготовления пищи, </a:t>
            </a:r>
          </a:p>
          <a:p>
            <a:pPr algn="ctr"/>
            <a:r>
              <a:rPr lang="ru-RU">
                <a:latin typeface="Times New Roman" pitchFamily="18" charset="0"/>
              </a:rPr>
              <a:t>для работы и отдыха, для обогрева и охлаждения помещений. </a:t>
            </a:r>
            <a:endParaRPr lang="ru-RU" sz="3200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57200" y="152400"/>
            <a:ext cx="8839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4000">
                <a:solidFill>
                  <a:srgbClr val="FFFF00"/>
                </a:solidFill>
                <a:latin typeface="Times New Roman" pitchFamily="18" charset="0"/>
              </a:rPr>
              <a:t>                Энергия Солнца </a:t>
            </a:r>
          </a:p>
          <a:p>
            <a:r>
              <a:rPr lang="ru-RU" sz="4000">
                <a:solidFill>
                  <a:srgbClr val="FFFF00"/>
                </a:solidFill>
                <a:latin typeface="Times New Roman" pitchFamily="18" charset="0"/>
              </a:rPr>
              <a:t>            на все случаи жизни</a:t>
            </a:r>
            <a:r>
              <a:rPr lang="ru-RU" sz="320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250" autoRev="1" fill="hold"/>
                                        <p:tgtEl>
                                          <p:spTgt spid="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50" autoRev="1" fill="hold"/>
                                        <p:tgtEl>
                                          <p:spTgt spid="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3000" fill="hold"/>
                                        <p:tgtEl>
                                          <p:spTgt spid="51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25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3000" fill="hold"/>
                                        <p:tgtEl>
                                          <p:spTgt spid="51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990600" y="531347"/>
            <a:ext cx="4209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dirty="0"/>
              <a:t>СОЛНЕЧНЫЕ </a:t>
            </a:r>
            <a:r>
              <a:rPr lang="ru-RU" dirty="0" smtClean="0"/>
              <a:t>МОДУЛИ</a:t>
            </a:r>
            <a:endParaRPr lang="ru-RU" dirty="0"/>
          </a:p>
        </p:txBody>
      </p:sp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381000" y="1352550"/>
            <a:ext cx="5638800" cy="1838325"/>
          </a:xfrm>
          <a:prstGeom prst="rect">
            <a:avLst/>
          </a:prstGeom>
          <a:noFill/>
          <a:ln w="381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r>
              <a:rPr lang="ru-RU"/>
              <a:t>Батарея взаимосвязанных солнечных элементов, заключенных под стеклянной крышкой. </a:t>
            </a:r>
          </a:p>
        </p:txBody>
      </p:sp>
      <p:pic>
        <p:nvPicPr>
          <p:cNvPr id="31748" name="Picture 6" descr="pvpanel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147478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pvpane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86106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 descr="flexib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162175"/>
            <a:ext cx="17526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7" descr="282007foto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53" r="4762" b="11510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3657600" y="4203700"/>
            <a:ext cx="57150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Это использование для нагрева воды, для отопления помещений, для сушки различных материалов. </a:t>
            </a:r>
          </a:p>
          <a:p>
            <a:r>
              <a:rPr lang="ru-RU">
                <a:solidFill>
                  <a:srgbClr val="FFFF00"/>
                </a:solidFill>
              </a:rPr>
              <a:t>Для этих целей используют тепловые коллекторы.</a:t>
            </a:r>
          </a:p>
        </p:txBody>
      </p:sp>
      <p:sp>
        <p:nvSpPr>
          <p:cNvPr id="32772" name="Rectangle 16"/>
          <p:cNvSpPr>
            <a:spLocks noChangeArrowheads="1"/>
          </p:cNvSpPr>
          <p:nvPr/>
        </p:nvSpPr>
        <p:spPr bwMode="auto">
          <a:xfrm>
            <a:off x="152400" y="9832"/>
            <a:ext cx="32004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Второй вариант применения солнечного света - использование его по прямому </a:t>
            </a:r>
            <a:r>
              <a:rPr lang="ru-RU" dirty="0" smtClean="0">
                <a:solidFill>
                  <a:srgbClr val="FFFF00"/>
                </a:solidFill>
              </a:rPr>
              <a:t>назначению.</a:t>
            </a:r>
            <a:endParaRPr lang="ru-RU" dirty="0">
              <a:solidFill>
                <a:srgbClr val="FFFF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1648619" y="457200"/>
            <a:ext cx="5541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dirty="0"/>
              <a:t>Интегрированный </a:t>
            </a:r>
            <a:r>
              <a:rPr lang="ru-RU" dirty="0" smtClean="0"/>
              <a:t>коллектор </a:t>
            </a:r>
            <a:endParaRPr lang="ru-RU" dirty="0"/>
          </a:p>
        </p:txBody>
      </p:sp>
      <p:pic>
        <p:nvPicPr>
          <p:cNvPr id="12297" name="Picture 9" descr="termos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39529"/>
            <a:ext cx="3886200" cy="3729038"/>
          </a:xfrm>
          <a:prstGeom prst="rect">
            <a:avLst/>
          </a:prstGeom>
          <a:noFill/>
          <a:ln w="3810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Rectangle 10"/>
          <p:cNvSpPr>
            <a:spLocks noChangeArrowheads="1"/>
          </p:cNvSpPr>
          <p:nvPr/>
        </p:nvSpPr>
        <p:spPr bwMode="auto">
          <a:xfrm>
            <a:off x="4648200" y="1880165"/>
            <a:ext cx="4343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dirty="0"/>
              <a:t>Простейший вид солнечного коллектора - это "емкостной" или "термосифонный коллектор".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2312988" y="228600"/>
            <a:ext cx="4702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dirty="0"/>
              <a:t>Воздушные </a:t>
            </a:r>
            <a:r>
              <a:rPr lang="ru-RU" dirty="0" smtClean="0"/>
              <a:t>коллекторы </a:t>
            </a:r>
            <a:endParaRPr lang="ru-RU" dirty="0"/>
          </a:p>
        </p:txBody>
      </p:sp>
      <p:sp>
        <p:nvSpPr>
          <p:cNvPr id="289801" name="Rectangle 9"/>
          <p:cNvSpPr>
            <a:spLocks noChangeArrowheads="1"/>
          </p:cNvSpPr>
          <p:nvPr/>
        </p:nvSpPr>
        <p:spPr bwMode="auto">
          <a:xfrm>
            <a:off x="1143000" y="1209675"/>
            <a:ext cx="4572000" cy="1838325"/>
          </a:xfrm>
          <a:prstGeom prst="rect">
            <a:avLst/>
          </a:prstGeom>
          <a:noFill/>
          <a:ln w="38100" algn="ctr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/>
              <a:t>Воздушные коллекторы представляют собой простые плоские коллекторы.</a:t>
            </a:r>
          </a:p>
        </p:txBody>
      </p:sp>
      <p:pic>
        <p:nvPicPr>
          <p:cNvPr id="34820" name="Picture 10" descr="solararmy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2408238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11" descr="solararmy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36576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2" descr="solarw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79500"/>
            <a:ext cx="25908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9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0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hlink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1703388" y="228600"/>
            <a:ext cx="58721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dirty="0"/>
              <a:t>Солнечные трубчатые </a:t>
            </a:r>
          </a:p>
          <a:p>
            <a:pPr algn="ctr"/>
            <a:r>
              <a:rPr lang="ru-RU" dirty="0"/>
              <a:t>вакуумированные </a:t>
            </a:r>
            <a:r>
              <a:rPr lang="ru-RU" dirty="0" smtClean="0"/>
              <a:t>коллекторы </a:t>
            </a:r>
            <a:endParaRPr lang="ru-RU" dirty="0"/>
          </a:p>
        </p:txBody>
      </p:sp>
      <p:pic>
        <p:nvPicPr>
          <p:cNvPr id="293893" name="Picture 5" descr="vac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105400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3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комбинированная система солнечного теплоснабже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93663"/>
            <a:ext cx="7239000" cy="676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-20638"/>
            <a:ext cx="5029200" cy="96520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Комбинированная система теплоснабжения: 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257800" y="5562600"/>
            <a:ext cx="34290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отопительный котел</a:t>
            </a:r>
            <a:r>
              <a:rPr lang="ru-RU" sz="2400" b="0"/>
              <a:t> 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81000" y="5562600"/>
            <a:ext cx="35052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расширительный бак</a:t>
            </a:r>
            <a:endParaRPr lang="ru-RU" sz="2400" b="0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28600" y="1219200"/>
            <a:ext cx="365125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солнечный коллектор</a:t>
            </a:r>
            <a:r>
              <a:rPr lang="ru-RU" sz="2400" b="0"/>
              <a:t> 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572000" y="4041775"/>
            <a:ext cx="28321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бак-аккумулятор</a:t>
            </a:r>
            <a:r>
              <a:rPr lang="ru-RU" sz="2400" b="0"/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63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 animBg="1"/>
      <p:bldP spid="16393" grpId="0" animBg="1"/>
      <p:bldP spid="1639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83" t="76025" r="8479" b="3520"/>
          <a:stretch>
            <a:fillRect/>
          </a:stretch>
        </p:blipFill>
        <p:spPr bwMode="auto">
          <a:xfrm>
            <a:off x="5715000" y="533400"/>
            <a:ext cx="29718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WordArt 10"/>
          <p:cNvSpPr>
            <a:spLocks noChangeArrowheads="1" noChangeShapeType="1" noTextEdit="1"/>
          </p:cNvSpPr>
          <p:nvPr/>
        </p:nvSpPr>
        <p:spPr bwMode="auto">
          <a:xfrm>
            <a:off x="1066800" y="1066800"/>
            <a:ext cx="3810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rgbClr val="00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Источники  информации:</a:t>
            </a:r>
            <a:endParaRPr lang="ru-RU" sz="3600" kern="10" dirty="0">
              <a:solidFill>
                <a:srgbClr val="0000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7892" name="Rectangle 11"/>
          <p:cNvSpPr>
            <a:spLocks noChangeArrowheads="1"/>
          </p:cNvSpPr>
          <p:nvPr/>
        </p:nvSpPr>
        <p:spPr bwMode="auto">
          <a:xfrm>
            <a:off x="228600" y="2667000"/>
            <a:ext cx="8915400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000" dirty="0" err="1"/>
              <a:t>Свинухова</a:t>
            </a:r>
            <a:r>
              <a:rPr lang="ru-RU" sz="2000" dirty="0"/>
              <a:t> Г. В. Климат Владивосток, Ленинград, </a:t>
            </a:r>
            <a:r>
              <a:rPr lang="ru-RU" sz="2000" dirty="0" err="1"/>
              <a:t>Гидрометеоиздат</a:t>
            </a:r>
            <a:r>
              <a:rPr lang="ru-RU" sz="2000" dirty="0"/>
              <a:t>, </a:t>
            </a:r>
            <a:r>
              <a:rPr lang="ru-RU" sz="2000" dirty="0" smtClean="0"/>
              <a:t>1983. </a:t>
            </a:r>
            <a:r>
              <a:rPr lang="ru-RU" sz="2000" dirty="0"/>
              <a:t>- 248 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Ильинский О. К. Режим нижней тропосферы в районе Владивостока в период летнего муссона. – Метеорология и гидрология, 1960, № </a:t>
            </a:r>
            <a:r>
              <a:rPr lang="ru-RU" sz="2000" dirty="0" smtClean="0"/>
              <a:t>7. - 25-26с.   </a:t>
            </a:r>
            <a:endParaRPr lang="ru-RU" sz="2000" dirty="0"/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Пивоварова З. И. Прямая солнечная радиация, поступающая на стены здания. – Труды ГГО, 1969, вып. </a:t>
            </a:r>
            <a:r>
              <a:rPr lang="ru-RU" sz="2000" dirty="0" smtClean="0"/>
              <a:t>193. - 73-118с.</a:t>
            </a:r>
            <a:endParaRPr lang="ru-RU" sz="2000" dirty="0"/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Энциклопедический словарь юного техника, Москва, «Педагогика», </a:t>
            </a:r>
            <a:r>
              <a:rPr lang="ru-RU" sz="2000" dirty="0" smtClean="0"/>
              <a:t>1980. - 512 </a:t>
            </a:r>
            <a:r>
              <a:rPr lang="ru-RU" sz="2000" dirty="0"/>
              <a:t>с.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000" dirty="0"/>
              <a:t>Журнал «Альтернатива: </a:t>
            </a:r>
            <a:r>
              <a:rPr lang="ru-RU" sz="2000" dirty="0" smtClean="0"/>
              <a:t>Атомная электростанция</a:t>
            </a:r>
            <a:r>
              <a:rPr lang="ru-RU" sz="2000" dirty="0"/>
              <a:t>: за и против», </a:t>
            </a:r>
            <a:r>
              <a:rPr lang="ru-RU" sz="2000" dirty="0" smtClean="0"/>
              <a:t>Москва. - 43-44с.</a:t>
            </a:r>
            <a:endParaRPr lang="ru-RU" sz="2000" dirty="0"/>
          </a:p>
          <a:p>
            <a:pPr marL="342900" indent="-342900">
              <a:buFontTx/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FF33"/>
            </a:gs>
            <a:gs pos="100000">
              <a:srgbClr val="FF66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1295400" y="3822700"/>
            <a:ext cx="67056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/>
              <a:t>Солнце представляет собою огромный шар, состоящий  из водородно-гелиевой плазмы и находящийся в равновесии в поле собственного тяготения. </a:t>
            </a:r>
          </a:p>
          <a:p>
            <a:r>
              <a:rPr lang="ru-RU"/>
              <a:t>	Масса Солнца  -  2•1030кг. </a:t>
            </a:r>
          </a:p>
        </p:txBody>
      </p:sp>
      <p:pic>
        <p:nvPicPr>
          <p:cNvPr id="27751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6063"/>
            <a:ext cx="2998788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513" name="Picture 9" descr="s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35052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7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7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7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3" name="Picture 5" descr="282007foto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838200" y="3810000"/>
            <a:ext cx="7543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Солнце излучает в космическое пространство колоссальный по мощности поток излучения, но Земля получает всего лишь одну двухмиллиардную долю солнечного излучения.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ChangeArrowheads="1"/>
          </p:cNvSpPr>
          <p:nvPr/>
        </p:nvSpPr>
        <p:spPr bwMode="auto">
          <a:xfrm>
            <a:off x="4024313" y="3048000"/>
            <a:ext cx="5029200" cy="27114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6600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CC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И при этом мы все равно используем ископаемые источники энергии </a:t>
            </a:r>
          </a:p>
          <a:p>
            <a:pPr algn="ctr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– нефть, уголь, газ, </a:t>
            </a:r>
          </a:p>
          <a:p>
            <a:pPr algn="ctr"/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нанося непоправимый вред окружающей среде.</a:t>
            </a:r>
            <a:endParaRPr lang="ru-RU" b="0"/>
          </a:p>
        </p:txBody>
      </p:sp>
      <p:pic>
        <p:nvPicPr>
          <p:cNvPr id="297987" name="image89" descr="energy_solar3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B881"/>
              </a:clrFrom>
              <a:clrTo>
                <a:srgbClr val="F2B881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55888"/>
            <a:ext cx="3490913" cy="3810000"/>
          </a:xfrm>
          <a:prstGeom prst="rect">
            <a:avLst/>
          </a:prstGeom>
          <a:noFill/>
          <a:ln w="57150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317500" y="422275"/>
            <a:ext cx="8305800" cy="1857375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57150">
            <a:solidFill>
              <a:srgbClr val="CC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Количество солнечной энергии, которая доходит от Солнца до Земли только за один день хватит, чтобы полностью обеспечить весь мир энергией на год.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97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96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97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96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97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96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97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68288" y="3048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/>
              <a:t>Энергия солнца может использоваться для множества задач. </a:t>
            </a:r>
          </a:p>
        </p:txBody>
      </p:sp>
      <p:pic>
        <p:nvPicPr>
          <p:cNvPr id="36870" name="image91" descr="energy_solar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35814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609600" y="1447800"/>
            <a:ext cx="7239000" cy="180975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DDDDDD"/>
              </a:gs>
            </a:gsLst>
            <a:lin ang="2700000" scaled="1"/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Одна из них – это преобразование солнечной энергии в электрическую, в так называемое солнечное электричество.</a:t>
            </a:r>
            <a:r>
              <a:rPr lang="ru-RU" b="0"/>
              <a:t>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791224192"/>
              </p:ext>
            </p:extLst>
          </p:nvPr>
        </p:nvGraphicFramePr>
        <p:xfrm>
          <a:off x="533400" y="3657600"/>
          <a:ext cx="45720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FF"/>
            </a:gs>
            <a:gs pos="100000">
              <a:srgbClr val="71AA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sol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85800"/>
            <a:ext cx="281940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228600" y="685800"/>
            <a:ext cx="5638800" cy="1838325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lin ang="5400000" scaled="1"/>
          </a:gra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Солнечная батарея – это фотоэлектрический генератор в виде панельного модуля.</a:t>
            </a: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304800" y="3124200"/>
            <a:ext cx="5867400" cy="26924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Чаще всего в них используются кремниевые элементы в виде пластин, соединенных последовательно проводниками.</a:t>
            </a:r>
          </a:p>
        </p:txBody>
      </p:sp>
      <p:pic>
        <p:nvPicPr>
          <p:cNvPr id="19461" name="Picture 9" descr="art129_im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98775"/>
            <a:ext cx="22796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nimBg="1"/>
      <p:bldP spid="1280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914400" y="76200"/>
            <a:ext cx="7543800" cy="1592263"/>
          </a:xfrm>
          <a:prstGeom prst="rect">
            <a:avLst/>
          </a:prstGeom>
          <a:noFill/>
          <a:ln w="38100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/>
              <a:t>Существует множество различных типов солнечных батарей, берущих энергию от солнечного света</a:t>
            </a:r>
          </a:p>
        </p:txBody>
      </p:sp>
      <p:pic>
        <p:nvPicPr>
          <p:cNvPr id="308229" name="Picture 5" descr="Солнечная батаре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2139950" cy="29718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32" name="Picture 8" descr="http://www.esco.co.ua/journal/2006_8/art_02_3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667000" cy="17272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33" name="Picture 9" descr="Уличный фонарь на солнечных батарея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875" y="3048000"/>
            <a:ext cx="1658938" cy="22860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5410200" y="3808413"/>
            <a:ext cx="3733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cs typeface="Arial" charset="0"/>
              </a:rPr>
              <a:t>Голографические солнечные батареи</a:t>
            </a:r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2813050" y="5384800"/>
            <a:ext cx="3429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Уличный фонарь на солнечной энергии</a:t>
            </a:r>
          </a:p>
        </p:txBody>
      </p:sp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0" y="4905375"/>
            <a:ext cx="3276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Батарея из четырех солнечных элементов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8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72232" y="381000"/>
            <a:ext cx="5029200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99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latin typeface="+mn-lt"/>
              </a:rPr>
              <a:t>Сфокусированный </a:t>
            </a:r>
            <a:r>
              <a:rPr lang="ru-RU" sz="2000" dirty="0" smtClean="0">
                <a:latin typeface="+mn-lt"/>
              </a:rPr>
              <a:t>СВЧ-луч может </a:t>
            </a:r>
            <a:r>
              <a:rPr lang="ru-RU" sz="2000" dirty="0">
                <a:latin typeface="+mn-lt"/>
              </a:rPr>
              <a:t>передавать собранную солнечными батареями энергию на Землю, а может снабжать ею космические корабли. В отличие от солнечного света этот СВЧ-луч при «пробое» атмосферы потеряет не более 2% энергии. </a:t>
            </a:r>
          </a:p>
        </p:txBody>
      </p:sp>
      <p:pic>
        <p:nvPicPr>
          <p:cNvPr id="79877" name="Picture 5" descr="СВЧ-ЛУ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132" y="3124200"/>
            <a:ext cx="4343400" cy="332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baloon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38" y="1479550"/>
            <a:ext cx="34337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304800" y="685800"/>
            <a:ext cx="350520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 algn="ctr">
            <a:solidFill>
              <a:srgbClr val="0099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Воздушный шар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</TotalTime>
  <Words>713</Words>
  <Application>Microsoft Office PowerPoint</Application>
  <PresentationFormat>Экран (4:3)</PresentationFormat>
  <Paragraphs>72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1_Оформление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Гонки на солнечных автомобильчиках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Катя</dc:creator>
  <cp:lastModifiedBy>Елена</cp:lastModifiedBy>
  <cp:revision>67</cp:revision>
  <cp:lastPrinted>1601-01-01T00:00:00Z</cp:lastPrinted>
  <dcterms:created xsi:type="dcterms:W3CDTF">1601-01-01T00:00:00Z</dcterms:created>
  <dcterms:modified xsi:type="dcterms:W3CDTF">2013-04-20T17:46:19Z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